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8"/>
  </p:notesMasterIdLst>
  <p:handoutMasterIdLst>
    <p:handoutMasterId r:id="rId39"/>
  </p:handoutMasterIdLst>
  <p:sldIdLst>
    <p:sldId id="474" r:id="rId2"/>
    <p:sldId id="540" r:id="rId3"/>
    <p:sldId id="573" r:id="rId4"/>
    <p:sldId id="574" r:id="rId5"/>
    <p:sldId id="575" r:id="rId6"/>
    <p:sldId id="576" r:id="rId7"/>
    <p:sldId id="470" r:id="rId8"/>
    <p:sldId id="445" r:id="rId9"/>
    <p:sldId id="487" r:id="rId10"/>
    <p:sldId id="561" r:id="rId11"/>
    <p:sldId id="505" r:id="rId12"/>
    <p:sldId id="568" r:id="rId13"/>
    <p:sldId id="569" r:id="rId14"/>
    <p:sldId id="570" r:id="rId15"/>
    <p:sldId id="571" r:id="rId16"/>
    <p:sldId id="572" r:id="rId17"/>
    <p:sldId id="545" r:id="rId18"/>
    <p:sldId id="558" r:id="rId19"/>
    <p:sldId id="549" r:id="rId20"/>
    <p:sldId id="559" r:id="rId21"/>
    <p:sldId id="563" r:id="rId22"/>
    <p:sldId id="565" r:id="rId23"/>
    <p:sldId id="550" r:id="rId24"/>
    <p:sldId id="564" r:id="rId25"/>
    <p:sldId id="546" r:id="rId26"/>
    <p:sldId id="547" r:id="rId27"/>
    <p:sldId id="552" r:id="rId28"/>
    <p:sldId id="562" r:id="rId29"/>
    <p:sldId id="553" r:id="rId30"/>
    <p:sldId id="554" r:id="rId31"/>
    <p:sldId id="551" r:id="rId32"/>
    <p:sldId id="555" r:id="rId33"/>
    <p:sldId id="556" r:id="rId34"/>
    <p:sldId id="548" r:id="rId35"/>
    <p:sldId id="577" r:id="rId36"/>
    <p:sldId id="566" r:id="rId37"/>
  </p:sldIdLst>
  <p:sldSz cx="9144000" cy="6858000" type="screen4x3"/>
  <p:notesSz cx="7315200" cy="9601200"/>
  <p:custDataLst>
    <p:tags r:id="rId40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99"/>
    <a:srgbClr val="D30AA5"/>
    <a:srgbClr val="008657"/>
    <a:srgbClr val="002A7E"/>
    <a:srgbClr val="003192"/>
    <a:srgbClr val="FFE5E5"/>
    <a:srgbClr val="002776"/>
    <a:srgbClr val="0033CC"/>
    <a:srgbClr val="A2AB00"/>
    <a:srgbClr val="B0C6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1726" autoAdjust="0"/>
    <p:restoredTop sz="94563" autoAdjust="0"/>
  </p:normalViewPr>
  <p:slideViewPr>
    <p:cSldViewPr>
      <p:cViewPr varScale="1">
        <p:scale>
          <a:sx n="67" d="100"/>
          <a:sy n="67" d="100"/>
        </p:scale>
        <p:origin x="-2100" y="-102"/>
      </p:cViewPr>
      <p:guideLst>
        <p:guide orient="horz" pos="4224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7332"/>
    </p:cViewPr>
  </p:sorterViewPr>
  <p:notesViewPr>
    <p:cSldViewPr>
      <p:cViewPr varScale="1">
        <p:scale>
          <a:sx n="48" d="100"/>
          <a:sy n="48" d="100"/>
        </p:scale>
        <p:origin x="-2946" y="-114"/>
      </p:cViewPr>
      <p:guideLst>
        <p:guide orient="horz" pos="3024"/>
        <p:guide pos="2304"/>
      </p:guideLst>
    </p:cSldViewPr>
  </p:notesViewPr>
  <p:gridSpacing cx="38405" cy="384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754409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5363" y="4589463"/>
            <a:ext cx="5322887" cy="43402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5645" tIns="48662" rIns="95645" bIns="4866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9459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65238" y="727075"/>
            <a:ext cx="4781550" cy="35861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</p:spTree>
    <p:extLst>
      <p:ext uri="{BB962C8B-B14F-4D97-AF65-F5344CB8AC3E}">
        <p14:creationId xmlns:p14="http://schemas.microsoft.com/office/powerpoint/2010/main" val="18881581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048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2438" algn="l" defTabSz="9048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04875" algn="l" defTabSz="9048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57313" algn="l" defTabSz="9048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09750" algn="l" defTabSz="9048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408045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/>
        </p:spPr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 userDrawn="1"/>
        </p:nvSpPr>
        <p:spPr bwMode="auto">
          <a:xfrm>
            <a:off x="0" y="6201688"/>
            <a:ext cx="9144000" cy="656312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5610225" y="0"/>
            <a:ext cx="26988" cy="6858000"/>
          </a:xfrm>
          <a:prstGeom prst="rect">
            <a:avLst/>
          </a:prstGeom>
          <a:solidFill>
            <a:schemeClr val="tx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117378" y="1085334"/>
            <a:ext cx="4454622" cy="877163"/>
          </a:xfrm>
        </p:spPr>
        <p:txBody>
          <a:bodyPr wrap="square">
            <a:spAutoFit/>
          </a:bodyPr>
          <a:lstStyle>
            <a:lvl1pPr algn="l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" name="Subtitle 2"/>
          <p:cNvSpPr>
            <a:spLocks noGrp="1"/>
          </p:cNvSpPr>
          <p:nvPr>
            <p:ph type="subTitle" idx="1"/>
          </p:nvPr>
        </p:nvSpPr>
        <p:spPr>
          <a:xfrm>
            <a:off x="117378" y="2667000"/>
            <a:ext cx="4170536" cy="424732"/>
          </a:xfrm>
        </p:spPr>
        <p:txBody>
          <a:bodyPr wrap="square">
            <a:spAutoFit/>
          </a:bodyPr>
          <a:lstStyle>
            <a:lvl1pPr marL="0" indent="0" algn="l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11" name="Picture 10" descr="New_DOE_Logo_Color_042808.pn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228600" y="6238875"/>
            <a:ext cx="1743075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11" descr="ORNL_managed by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647038" y="6201688"/>
            <a:ext cx="3505200" cy="452426"/>
          </a:xfrm>
          <a:prstGeom prst="rect">
            <a:avLst/>
          </a:prstGeom>
        </p:spPr>
      </p:pic>
      <p:pic>
        <p:nvPicPr>
          <p:cNvPr id="13" name="Picture 12" descr="template graphic_090l.png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4734314" y="1233948"/>
            <a:ext cx="4292392" cy="42245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1038567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6337502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2750" y="76200"/>
            <a:ext cx="2228850" cy="6096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" y="76200"/>
            <a:ext cx="6534150" cy="6096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222134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4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5545032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22536099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" y="685800"/>
            <a:ext cx="438150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685800"/>
            <a:ext cx="438150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8041025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8595064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4260" y="126170"/>
            <a:ext cx="7772400" cy="381000"/>
          </a:xfrm>
        </p:spPr>
        <p:txBody>
          <a:bodyPr/>
          <a:lstStyle>
            <a:lvl1pPr algn="l">
              <a:defRPr sz="3000">
                <a:latin typeface="Arial Black" panose="020B0A040201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0466980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83897138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32486007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10067807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" y="685800"/>
            <a:ext cx="891540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text styles</a:t>
            </a:r>
          </a:p>
          <a:p>
            <a:pPr lvl="1"/>
            <a:r>
              <a:rPr lang="en-US" altLang="en-US" dirty="0" smtClean="0"/>
              <a:t>Second level</a:t>
            </a:r>
          </a:p>
          <a:p>
            <a:pPr lvl="2"/>
            <a:r>
              <a:rPr lang="en-US" altLang="en-US" dirty="0" smtClean="0"/>
              <a:t>Third level</a:t>
            </a:r>
          </a:p>
          <a:p>
            <a:pPr lvl="3"/>
            <a:r>
              <a:rPr lang="en-US" altLang="en-US" dirty="0" smtClean="0"/>
              <a:t>Fourth level</a:t>
            </a:r>
          </a:p>
          <a:p>
            <a:pPr lvl="4"/>
            <a:r>
              <a:rPr lang="en-US" altLang="en-US" dirty="0" smtClean="0"/>
              <a:t>Fifth level</a:t>
            </a:r>
          </a:p>
        </p:txBody>
      </p:sp>
      <p:sp>
        <p:nvSpPr>
          <p:cNvPr id="1028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193829" y="76200"/>
            <a:ext cx="8717935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7" tIns="44450" rIns="90487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5" name="Rectangle 6"/>
          <p:cNvSpPr>
            <a:spLocks noChangeArrowheads="1"/>
          </p:cNvSpPr>
          <p:nvPr userDrawn="1"/>
        </p:nvSpPr>
        <p:spPr bwMode="auto">
          <a:xfrm flipH="1">
            <a:off x="228600" y="6402858"/>
            <a:ext cx="2819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algn="l" defTabSz="173038" eaLnBrk="1" hangingPunct="1">
              <a:lnSpc>
                <a:spcPct val="90000"/>
              </a:lnSpc>
              <a:tabLst>
                <a:tab pos="230188" algn="l"/>
              </a:tabLst>
              <a:defRPr/>
            </a:pPr>
            <a:fld id="{5090E27C-CA13-484A-97F4-0144A35C19E2}" type="slidenum">
              <a:rPr lang="en-US" sz="900" b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pPr algn="l" defTabSz="173038" eaLnBrk="1" hangingPunct="1">
                <a:lnSpc>
                  <a:spcPct val="90000"/>
                </a:lnSpc>
                <a:tabLst>
                  <a:tab pos="230188" algn="l"/>
                </a:tabLst>
                <a:defRPr/>
              </a:pPr>
              <a:t>‹#›</a:t>
            </a:fld>
            <a:r>
              <a:rPr lang="en-US" sz="900" b="0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	Managed by UT-Battelle</a:t>
            </a:r>
            <a:br>
              <a:rPr lang="en-US" sz="900" b="0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900" b="0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	for the U.S. Department of Energy</a:t>
            </a:r>
            <a:endParaRPr lang="en-US" sz="900" b="0" dirty="0">
              <a:solidFill>
                <a:schemeClr val="bg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Content Placeholder 10" descr="ORNL emboss_2.png"/>
          <p:cNvPicPr>
            <a:picLocks noChangeAspect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8077200" y="6216650"/>
            <a:ext cx="8905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256"/>
          <p:cNvSpPr txBox="1">
            <a:spLocks noChangeArrowheads="1"/>
          </p:cNvSpPr>
          <p:nvPr userDrawn="1"/>
        </p:nvSpPr>
        <p:spPr>
          <a:xfrm>
            <a:off x="3124200" y="6476464"/>
            <a:ext cx="2895600" cy="182562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TriBITS</a:t>
            </a: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75000"/>
                </a:schemeClr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dissolve/>
  </p:transition>
  <p:timing>
    <p:tnLst>
      <p:par>
        <p:cTn id="1" dur="indefinite" restart="never" nodeType="tmRoot"/>
      </p:par>
    </p:tnLst>
  </p:timing>
  <p:hf sldNum="0"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08657"/>
          </a:solidFill>
          <a:latin typeface="Arial Black" panose="020B0A04020102020204" pitchFamily="34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00279F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00279F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00279F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00279F"/>
          </a:solidFill>
          <a:latin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00279F"/>
          </a:solidFill>
          <a:latin typeface="Arial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00279F"/>
          </a:solidFill>
          <a:latin typeface="Arial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00279F"/>
          </a:solidFill>
          <a:latin typeface="Arial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00279F"/>
          </a:solidFill>
          <a:latin typeface="Arial" pitchFamily="34" charset="0"/>
        </a:defRPr>
      </a:lvl9pPr>
    </p:titleStyle>
    <p:bodyStyle>
      <a:lvl1pPr marL="342900" indent="-17145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b="1">
          <a:solidFill>
            <a:srgbClr val="000000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1600" b="1">
          <a:solidFill>
            <a:srgbClr val="000000"/>
          </a:solidFill>
          <a:latin typeface="+mn-lt"/>
        </a:defRPr>
      </a:lvl2pPr>
      <a:lvl3pPr marL="1085850" indent="-17145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1400" b="1">
          <a:solidFill>
            <a:srgbClr val="000000"/>
          </a:solidFill>
          <a:latin typeface="+mn-lt"/>
        </a:defRPr>
      </a:lvl3pPr>
      <a:lvl4pPr marL="1543050" indent="-17145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1400" b="1">
          <a:solidFill>
            <a:srgbClr val="000000"/>
          </a:solidFill>
          <a:latin typeface="+mn-lt"/>
        </a:defRPr>
      </a:lvl4pPr>
      <a:lvl5pPr marL="1943100" indent="-1143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1400" b="1">
          <a:solidFill>
            <a:srgbClr val="000000"/>
          </a:solidFill>
          <a:latin typeface="+mn-lt"/>
        </a:defRPr>
      </a:lvl5pPr>
      <a:lvl6pPr marL="2400300" indent="-1143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1400" b="1">
          <a:solidFill>
            <a:srgbClr val="000000"/>
          </a:solidFill>
          <a:latin typeface="+mn-lt"/>
        </a:defRPr>
      </a:lvl6pPr>
      <a:lvl7pPr marL="2857500" indent="-1143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1400" b="1">
          <a:solidFill>
            <a:srgbClr val="000000"/>
          </a:solidFill>
          <a:latin typeface="+mn-lt"/>
        </a:defRPr>
      </a:lvl7pPr>
      <a:lvl8pPr marL="3314700" indent="-1143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1400" b="1">
          <a:solidFill>
            <a:srgbClr val="000000"/>
          </a:solidFill>
          <a:latin typeface="+mn-lt"/>
        </a:defRPr>
      </a:lvl8pPr>
      <a:lvl9pPr marL="3771900" indent="-1143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1400" b="1">
          <a:solidFill>
            <a:srgbClr val="0000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bartlettra@ornl.gov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eb.ornl.gov/~8vt/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s://github.com/kokkos/kokkos/issues/117" TargetMode="Externa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https://github.com/TriBITSPub/TriBITS/wiki/Contributing-to-TriBITS" TargetMode="External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6.xml"/><Relationship Id="rId4" Type="http://schemas.openxmlformats.org/officeDocument/2006/relationships/hyperlink" Target="http://trac.trilinos.org/wiki/TriBITSTrilinosDev" TargetMode="Externa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hyperlink" Target="https://github.com/TriBITSPub/TriBITS/issues/63" TargetMode="External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6.xml"/><Relationship Id="rId5" Type="http://schemas.openxmlformats.org/officeDocument/2006/relationships/hyperlink" Target="https://docs.google.com/document/d/1WKs8rJhI3037yKGnEVMhIx9dPN7a7uFRM5isdNAhAXI" TargetMode="External"/><Relationship Id="rId4" Type="http://schemas.openxmlformats.org/officeDocument/2006/relationships/hyperlink" Target="https://github.com/TriBITSPub/TriBITS/issues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tribits.org/doc/TribitsDevelopersGuide.html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8912" y="1720857"/>
            <a:ext cx="4750460" cy="459100"/>
          </a:xfrm>
        </p:spPr>
        <p:txBody>
          <a:bodyPr/>
          <a:lstStyle/>
          <a:p>
            <a:pPr algn="ctr">
              <a:spcAft>
                <a:spcPts val="1200"/>
              </a:spcAft>
            </a:pPr>
            <a:r>
              <a:rPr lang="en-US" sz="2400" kern="1200" dirty="0" smtClean="0">
                <a:solidFill>
                  <a:srgbClr val="4F81BD">
                    <a:lumMod val="75000"/>
                  </a:srgbClr>
                </a:solidFill>
                <a:latin typeface="Calibri"/>
              </a:rPr>
              <a:t>TriBITS Foundations and Updates</a:t>
            </a:r>
            <a:endParaRPr lang="en-US" sz="2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174627" y="2468875"/>
            <a:ext cx="4839030" cy="2859757"/>
          </a:xfrm>
        </p:spPr>
        <p:txBody>
          <a:bodyPr wrap="square">
            <a:spAutoFit/>
          </a:bodyPr>
          <a:lstStyle/>
          <a:p>
            <a:pPr marL="171450" indent="0" algn="ctr">
              <a:buNone/>
            </a:pPr>
            <a:r>
              <a:rPr lang="en-US" b="0" kern="1200" dirty="0">
                <a:solidFill>
                  <a:prstClr val="black"/>
                </a:solidFill>
                <a:latin typeface="Calibri"/>
                <a:ea typeface="+mj-ea"/>
                <a:cs typeface="+mj-cs"/>
              </a:rPr>
              <a:t>Roscoe A. </a:t>
            </a:r>
            <a:r>
              <a:rPr lang="en-US" b="0" kern="1200" dirty="0" smtClean="0">
                <a:solidFill>
                  <a:prstClr val="black"/>
                </a:solidFill>
                <a:latin typeface="Calibri"/>
                <a:ea typeface="+mj-ea"/>
                <a:cs typeface="+mj-cs"/>
              </a:rPr>
              <a:t>Bartlett, Ph.D.</a:t>
            </a:r>
          </a:p>
          <a:p>
            <a:pPr marL="171450" indent="0" algn="ctr">
              <a:buNone/>
            </a:pPr>
            <a:r>
              <a:rPr lang="en-US" b="0" kern="1200" dirty="0" smtClean="0">
                <a:solidFill>
                  <a:prstClr val="black"/>
                </a:solidFill>
                <a:latin typeface="Calibri"/>
                <a:ea typeface="+mj-ea"/>
                <a:cs typeface="+mj-cs"/>
                <a:hlinkClick r:id="rId3"/>
              </a:rPr>
              <a:t>bartlettra@ornl.gov</a:t>
            </a:r>
            <a:endParaRPr lang="en-US" b="0" kern="1200" dirty="0" smtClean="0">
              <a:solidFill>
                <a:prstClr val="black"/>
              </a:solidFill>
              <a:latin typeface="Calibri"/>
              <a:ea typeface="+mj-ea"/>
              <a:cs typeface="+mj-cs"/>
            </a:endParaRPr>
          </a:p>
          <a:p>
            <a:pPr marL="171450" indent="0" algn="ctr">
              <a:buNone/>
            </a:pPr>
            <a:r>
              <a:rPr lang="en-US" b="0" kern="1200" dirty="0" smtClean="0">
                <a:solidFill>
                  <a:prstClr val="black"/>
                </a:solidFill>
                <a:latin typeface="Calibri"/>
                <a:ea typeface="+mj-ea"/>
                <a:cs typeface="+mj-cs"/>
                <a:hlinkClick r:id="rId4"/>
              </a:rPr>
              <a:t>http</a:t>
            </a:r>
            <a:r>
              <a:rPr lang="en-US" b="0" kern="1200" dirty="0">
                <a:solidFill>
                  <a:prstClr val="black"/>
                </a:solidFill>
                <a:latin typeface="Calibri"/>
                <a:ea typeface="+mj-ea"/>
                <a:cs typeface="+mj-cs"/>
                <a:hlinkClick r:id="rId4"/>
              </a:rPr>
              <a:t>://web.ornl.gov/~8vt</a:t>
            </a:r>
            <a:r>
              <a:rPr lang="en-US" b="0" kern="1200" dirty="0" smtClean="0">
                <a:solidFill>
                  <a:prstClr val="black"/>
                </a:solidFill>
                <a:latin typeface="Calibri"/>
                <a:ea typeface="+mj-ea"/>
                <a:cs typeface="+mj-cs"/>
                <a:hlinkClick r:id="rId4"/>
              </a:rPr>
              <a:t>/</a:t>
            </a:r>
            <a:r>
              <a:rPr lang="en-US" b="0" kern="1200" dirty="0">
                <a:solidFill>
                  <a:prstClr val="black"/>
                </a:solidFill>
                <a:latin typeface="Calibri"/>
                <a:ea typeface="+mj-ea"/>
                <a:cs typeface="+mj-cs"/>
              </a:rPr>
              <a:t/>
            </a:r>
            <a:br>
              <a:rPr lang="en-US" b="0" kern="1200" dirty="0">
                <a:solidFill>
                  <a:prstClr val="black"/>
                </a:solidFill>
                <a:latin typeface="Calibri"/>
                <a:ea typeface="+mj-ea"/>
                <a:cs typeface="+mj-cs"/>
              </a:rPr>
            </a:br>
            <a:r>
              <a:rPr lang="en-US" b="0" kern="1200" dirty="0" smtClean="0">
                <a:solidFill>
                  <a:prstClr val="black"/>
                </a:solidFill>
                <a:latin typeface="Calibri"/>
                <a:ea typeface="+mj-ea"/>
                <a:cs typeface="+mj-cs"/>
              </a:rPr>
              <a:t>Computational </a:t>
            </a:r>
            <a:r>
              <a:rPr lang="en-US" b="0" kern="1200" dirty="0">
                <a:solidFill>
                  <a:prstClr val="black"/>
                </a:solidFill>
                <a:latin typeface="Calibri"/>
                <a:ea typeface="+mj-ea"/>
                <a:cs typeface="+mj-cs"/>
              </a:rPr>
              <a:t>Engineering and </a:t>
            </a:r>
            <a:r>
              <a:rPr lang="en-US" b="0" kern="1200" dirty="0" smtClean="0">
                <a:solidFill>
                  <a:prstClr val="black"/>
                </a:solidFill>
                <a:latin typeface="Calibri"/>
                <a:ea typeface="+mj-ea"/>
                <a:cs typeface="+mj-cs"/>
              </a:rPr>
              <a:t>Energy Sciences </a:t>
            </a:r>
            <a:r>
              <a:rPr lang="en-US" b="0" kern="1200" dirty="0">
                <a:solidFill>
                  <a:prstClr val="black"/>
                </a:solidFill>
                <a:latin typeface="Calibri"/>
                <a:ea typeface="+mj-ea"/>
                <a:cs typeface="+mj-cs"/>
              </a:rPr>
              <a:t>Group,</a:t>
            </a:r>
            <a:br>
              <a:rPr lang="en-US" b="0" kern="1200" dirty="0">
                <a:solidFill>
                  <a:prstClr val="black"/>
                </a:solidFill>
                <a:latin typeface="Calibri"/>
                <a:ea typeface="+mj-ea"/>
                <a:cs typeface="+mj-cs"/>
              </a:rPr>
            </a:br>
            <a:r>
              <a:rPr lang="en-US" b="0" kern="1200" dirty="0">
                <a:solidFill>
                  <a:prstClr val="black"/>
                </a:solidFill>
                <a:latin typeface="Calibri"/>
                <a:ea typeface="+mj-ea"/>
                <a:cs typeface="+mj-cs"/>
              </a:rPr>
              <a:t>Oak Ridge National </a:t>
            </a:r>
            <a:r>
              <a:rPr lang="en-US" b="0" kern="1200" dirty="0" smtClean="0">
                <a:solidFill>
                  <a:prstClr val="black"/>
                </a:solidFill>
                <a:latin typeface="Calibri"/>
                <a:ea typeface="+mj-ea"/>
                <a:cs typeface="+mj-cs"/>
              </a:rPr>
              <a:t>Laboratory</a:t>
            </a:r>
          </a:p>
          <a:p>
            <a:pPr marL="171450" indent="0" algn="ctr">
              <a:buNone/>
            </a:pPr>
            <a:endParaRPr lang="en-US" b="0" kern="1200" dirty="0">
              <a:solidFill>
                <a:prstClr val="black"/>
              </a:solidFill>
              <a:latin typeface="Calibri"/>
              <a:ea typeface="+mj-ea"/>
              <a:cs typeface="+mj-cs"/>
            </a:endParaRPr>
          </a:p>
          <a:p>
            <a:pPr marL="171450" indent="0" algn="ctr">
              <a:buNone/>
            </a:pPr>
            <a:r>
              <a:rPr lang="en-US" b="0" dirty="0"/>
              <a:t>Trilinos Developers Meeting</a:t>
            </a:r>
          </a:p>
          <a:p>
            <a:pPr marL="171450" indent="0" algn="ctr">
              <a:buNone/>
            </a:pPr>
            <a:r>
              <a:rPr lang="en-US" b="0" dirty="0"/>
              <a:t>October 29, 2015</a:t>
            </a:r>
          </a:p>
        </p:txBody>
      </p:sp>
      <p:sp>
        <p:nvSpPr>
          <p:cNvPr id="4" name="AutoShape 4" descr="cid:image002.png@01D10B45.CB0E5C60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6" descr="cid:image002.png@01D10B45.CB0E5C60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06616" y="87765"/>
            <a:ext cx="4375052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9600" b="1" i="1" dirty="0" smtClean="0">
                <a:ln w="11430"/>
                <a:solidFill>
                  <a:srgbClr val="002776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Monotype Corsiva" panose="03010101010201010101" pitchFamily="66" charset="0"/>
              </a:rPr>
              <a:t>TriBITS</a:t>
            </a:r>
            <a:endParaRPr lang="en-US" sz="9600" b="1" i="1" dirty="0">
              <a:ln w="11430"/>
              <a:solidFill>
                <a:srgbClr val="002776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Monotype Corsiva" panose="030101010102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1506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Tm="8035">
        <p:dissolve/>
      </p:transition>
    </mc:Choice>
    <mc:Fallback xmlns="">
      <p:transition spd="slow" advTm="8035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Rectangle 66"/>
          <p:cNvSpPr>
            <a:spLocks noChangeArrowheads="1"/>
          </p:cNvSpPr>
          <p:nvPr/>
        </p:nvSpPr>
        <p:spPr bwMode="auto">
          <a:xfrm>
            <a:off x="1614815" y="4043480"/>
            <a:ext cx="266700" cy="1143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79" name="Rectangle 66"/>
          <p:cNvSpPr>
            <a:spLocks noChangeArrowheads="1"/>
          </p:cNvSpPr>
          <p:nvPr/>
        </p:nvSpPr>
        <p:spPr bwMode="auto">
          <a:xfrm>
            <a:off x="6864515" y="2815435"/>
            <a:ext cx="111125" cy="1143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90488"/>
            <a:ext cx="9144000" cy="381000"/>
          </a:xfrm>
        </p:spPr>
        <p:txBody>
          <a:bodyPr/>
          <a:lstStyle/>
          <a:p>
            <a:pPr algn="ctr">
              <a:defRPr/>
            </a:pPr>
            <a:r>
              <a:rPr lang="en-US" altLang="en-US" sz="2400" dirty="0" smtClean="0"/>
              <a:t>TriBITS and VC Repos for CASL VERA</a:t>
            </a:r>
          </a:p>
        </p:txBody>
      </p:sp>
      <p:cxnSp>
        <p:nvCxnSpPr>
          <p:cNvPr id="9221" name="AutoShape 17"/>
          <p:cNvCxnSpPr>
            <a:cxnSpLocks noChangeShapeType="1"/>
            <a:stCxn id="16" idx="0"/>
            <a:endCxn id="17" idx="2"/>
          </p:cNvCxnSpPr>
          <p:nvPr/>
        </p:nvCxnSpPr>
        <p:spPr bwMode="auto">
          <a:xfrm rot="5400000" flipH="1" flipV="1">
            <a:off x="1967612" y="1239918"/>
            <a:ext cx="360362" cy="447675"/>
          </a:xfrm>
          <a:prstGeom prst="bentConnector3">
            <a:avLst>
              <a:gd name="adj1" fmla="val 50000"/>
            </a:avLst>
          </a:prstGeom>
          <a:noFill/>
          <a:ln w="127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222" name="AutoShape 17"/>
          <p:cNvCxnSpPr>
            <a:cxnSpLocks noChangeShapeType="1"/>
            <a:stCxn id="24" idx="0"/>
            <a:endCxn id="16" idx="2"/>
          </p:cNvCxnSpPr>
          <p:nvPr/>
        </p:nvCxnSpPr>
        <p:spPr bwMode="auto">
          <a:xfrm rot="16200000" flipV="1">
            <a:off x="1914429" y="2196388"/>
            <a:ext cx="290513" cy="271462"/>
          </a:xfrm>
          <a:prstGeom prst="bentConnector3">
            <a:avLst>
              <a:gd name="adj1" fmla="val 50000"/>
            </a:avLst>
          </a:prstGeom>
          <a:noFill/>
          <a:ln w="127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223" name="AutoShape 17"/>
          <p:cNvCxnSpPr>
            <a:cxnSpLocks noChangeShapeType="1"/>
            <a:stCxn id="23" idx="0"/>
            <a:endCxn id="17" idx="3"/>
          </p:cNvCxnSpPr>
          <p:nvPr/>
        </p:nvCxnSpPr>
        <p:spPr bwMode="auto">
          <a:xfrm rot="16200000" flipV="1">
            <a:off x="3314606" y="656512"/>
            <a:ext cx="630236" cy="1341437"/>
          </a:xfrm>
          <a:prstGeom prst="bentConnector2">
            <a:avLst/>
          </a:prstGeom>
          <a:noFill/>
          <a:ln w="127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224" name="Rectangle 66"/>
          <p:cNvSpPr>
            <a:spLocks noChangeArrowheads="1"/>
          </p:cNvSpPr>
          <p:nvPr/>
        </p:nvSpPr>
        <p:spPr bwMode="auto">
          <a:xfrm>
            <a:off x="2635155" y="2069387"/>
            <a:ext cx="266700" cy="1143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endParaRPr lang="en-US" altLang="en-US"/>
          </a:p>
        </p:txBody>
      </p:sp>
      <p:cxnSp>
        <p:nvCxnSpPr>
          <p:cNvPr id="9225" name="AutoShape 17"/>
          <p:cNvCxnSpPr>
            <a:cxnSpLocks noChangeShapeType="1"/>
            <a:stCxn id="26" idx="1"/>
            <a:endCxn id="9224" idx="2"/>
          </p:cNvCxnSpPr>
          <p:nvPr/>
        </p:nvCxnSpPr>
        <p:spPr bwMode="auto">
          <a:xfrm flipH="1" flipV="1">
            <a:off x="2768505" y="2183687"/>
            <a:ext cx="515937" cy="1857166"/>
          </a:xfrm>
          <a:prstGeom prst="straightConnector1">
            <a:avLst/>
          </a:prstGeom>
          <a:noFill/>
          <a:ln w="127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227" name="Rectangle 66"/>
          <p:cNvSpPr>
            <a:spLocks noChangeArrowheads="1"/>
          </p:cNvSpPr>
          <p:nvPr/>
        </p:nvSpPr>
        <p:spPr bwMode="auto">
          <a:xfrm>
            <a:off x="5014817" y="2820275"/>
            <a:ext cx="266700" cy="1143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endParaRPr lang="en-US" altLang="en-US"/>
          </a:p>
        </p:txBody>
      </p:sp>
      <p:cxnSp>
        <p:nvCxnSpPr>
          <p:cNvPr id="9229" name="AutoShape 17"/>
          <p:cNvCxnSpPr>
            <a:cxnSpLocks noChangeShapeType="1"/>
            <a:stCxn id="85" idx="1"/>
            <a:endCxn id="53" idx="3"/>
          </p:cNvCxnSpPr>
          <p:nvPr/>
        </p:nvCxnSpPr>
        <p:spPr bwMode="auto">
          <a:xfrm rot="16200000" flipV="1">
            <a:off x="7778643" y="1880380"/>
            <a:ext cx="723275" cy="837766"/>
          </a:xfrm>
          <a:prstGeom prst="bentConnector2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231" name="AutoShape 17"/>
          <p:cNvCxnSpPr>
            <a:cxnSpLocks noChangeShapeType="1"/>
            <a:stCxn id="29" idx="0"/>
            <a:endCxn id="28" idx="2"/>
          </p:cNvCxnSpPr>
          <p:nvPr/>
        </p:nvCxnSpPr>
        <p:spPr bwMode="auto">
          <a:xfrm flipH="1" flipV="1">
            <a:off x="5555361" y="3872787"/>
            <a:ext cx="66675" cy="444500"/>
          </a:xfrm>
          <a:prstGeom prst="straightConnector1">
            <a:avLst/>
          </a:prstGeom>
          <a:noFill/>
          <a:ln w="127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232" name="AutoShape 17"/>
          <p:cNvCxnSpPr>
            <a:cxnSpLocks noChangeShapeType="1"/>
            <a:stCxn id="29" idx="1"/>
            <a:endCxn id="25" idx="2"/>
          </p:cNvCxnSpPr>
          <p:nvPr/>
        </p:nvCxnSpPr>
        <p:spPr bwMode="auto">
          <a:xfrm rot="10800000">
            <a:off x="2195418" y="4317288"/>
            <a:ext cx="2701925" cy="271463"/>
          </a:xfrm>
          <a:prstGeom prst="bentConnector2">
            <a:avLst/>
          </a:prstGeom>
          <a:noFill/>
          <a:ln w="127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233" name="AutoShape 17"/>
          <p:cNvCxnSpPr>
            <a:cxnSpLocks noChangeShapeType="1"/>
            <a:stCxn id="29" idx="0"/>
            <a:endCxn id="26" idx="3"/>
          </p:cNvCxnSpPr>
          <p:nvPr/>
        </p:nvCxnSpPr>
        <p:spPr bwMode="auto">
          <a:xfrm flipH="1" flipV="1">
            <a:off x="4459192" y="4040853"/>
            <a:ext cx="1162844" cy="276434"/>
          </a:xfrm>
          <a:prstGeom prst="straightConnector1">
            <a:avLst/>
          </a:prstGeom>
          <a:noFill/>
          <a:ln w="127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235" name="Rectangle 66"/>
          <p:cNvSpPr>
            <a:spLocks noChangeArrowheads="1"/>
          </p:cNvSpPr>
          <p:nvPr/>
        </p:nvSpPr>
        <p:spPr bwMode="auto">
          <a:xfrm>
            <a:off x="2504980" y="2898062"/>
            <a:ext cx="266700" cy="1143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endParaRPr lang="en-US" altLang="en-US"/>
          </a:p>
        </p:txBody>
      </p:sp>
      <p:cxnSp>
        <p:nvCxnSpPr>
          <p:cNvPr id="9236" name="AutoShape 17"/>
          <p:cNvCxnSpPr>
            <a:cxnSpLocks noChangeShapeType="1"/>
            <a:stCxn id="26" idx="1"/>
            <a:endCxn id="9235" idx="2"/>
          </p:cNvCxnSpPr>
          <p:nvPr/>
        </p:nvCxnSpPr>
        <p:spPr bwMode="auto">
          <a:xfrm flipH="1" flipV="1">
            <a:off x="2638330" y="3012362"/>
            <a:ext cx="646112" cy="1028491"/>
          </a:xfrm>
          <a:prstGeom prst="straightConnector1">
            <a:avLst/>
          </a:prstGeom>
          <a:noFill/>
          <a:ln w="127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7" name="Rectangle 16"/>
          <p:cNvSpPr/>
          <p:nvPr/>
        </p:nvSpPr>
        <p:spPr bwMode="auto">
          <a:xfrm>
            <a:off x="1784255" y="740650"/>
            <a:ext cx="1174750" cy="542925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1400" dirty="0" smtClean="0">
                <a:latin typeface="Arial" charset="0"/>
              </a:rPr>
              <a:t>Trilinos (</a:t>
            </a:r>
            <a:r>
              <a:rPr lang="en-US" sz="1400" dirty="0" smtClean="0">
                <a:solidFill>
                  <a:srgbClr val="000099"/>
                </a:solidFill>
                <a:latin typeface="Arial" charset="0"/>
              </a:rPr>
              <a:t>SNL</a:t>
            </a:r>
            <a:r>
              <a:rPr lang="en-US" sz="1400" dirty="0" smtClean="0">
                <a:latin typeface="Arial" charset="0"/>
              </a:rPr>
              <a:t>)</a:t>
            </a:r>
            <a:endParaRPr lang="en-US" sz="1400" dirty="0">
              <a:latin typeface="Arial" charset="0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961930" y="1643937"/>
            <a:ext cx="1925637" cy="542925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1400" dirty="0" err="1" smtClean="0">
                <a:latin typeface="Arial" charset="0"/>
              </a:rPr>
              <a:t>TeuchosWrappersExt</a:t>
            </a:r>
            <a:endParaRPr lang="en-US" sz="1400" dirty="0" smtClean="0">
              <a:latin typeface="Arial" charset="0"/>
            </a:endParaRPr>
          </a:p>
          <a:p>
            <a:pPr algn="ctr">
              <a:defRPr/>
            </a:pPr>
            <a:r>
              <a:rPr lang="en-US" sz="1400" dirty="0"/>
              <a:t>(</a:t>
            </a:r>
            <a:r>
              <a:rPr lang="en-US" sz="1400" dirty="0">
                <a:solidFill>
                  <a:srgbClr val="000099"/>
                </a:solidFill>
              </a:rPr>
              <a:t>Multi Inst.</a:t>
            </a:r>
            <a:r>
              <a:rPr lang="en-US" sz="1400" dirty="0"/>
              <a:t>)</a:t>
            </a:r>
            <a:endParaRPr lang="en-US" sz="1400" dirty="0">
              <a:latin typeface="Arial" charset="0"/>
            </a:endParaRPr>
          </a:p>
        </p:txBody>
      </p:sp>
      <p:sp>
        <p:nvSpPr>
          <p:cNvPr id="24" name="Rectangle 23"/>
          <p:cNvSpPr/>
          <p:nvPr/>
        </p:nvSpPr>
        <p:spPr bwMode="auto">
          <a:xfrm>
            <a:off x="1608042" y="2477375"/>
            <a:ext cx="1174750" cy="542925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1400" dirty="0" err="1" smtClean="0">
                <a:latin typeface="Arial" charset="0"/>
              </a:rPr>
              <a:t>VERAInExt</a:t>
            </a:r>
            <a:endParaRPr lang="en-US" sz="1400" dirty="0" smtClean="0">
              <a:latin typeface="Arial" charset="0"/>
            </a:endParaRPr>
          </a:p>
          <a:p>
            <a:pPr algn="ctr">
              <a:defRPr/>
            </a:pPr>
            <a:r>
              <a:rPr lang="en-US" sz="1400" dirty="0"/>
              <a:t>(</a:t>
            </a:r>
            <a:r>
              <a:rPr lang="en-US" sz="1400" dirty="0">
                <a:solidFill>
                  <a:srgbClr val="000099"/>
                </a:solidFill>
              </a:rPr>
              <a:t>Multi Inst.</a:t>
            </a:r>
            <a:r>
              <a:rPr lang="en-US" sz="1400" dirty="0"/>
              <a:t>)</a:t>
            </a:r>
            <a:endParaRPr lang="en-US" sz="1400" dirty="0">
              <a:latin typeface="Arial" charset="0"/>
            </a:endParaRPr>
          </a:p>
        </p:txBody>
      </p:sp>
      <p:sp>
        <p:nvSpPr>
          <p:cNvPr id="25" name="Rectangle 24"/>
          <p:cNvSpPr/>
          <p:nvPr/>
        </p:nvSpPr>
        <p:spPr bwMode="auto">
          <a:xfrm>
            <a:off x="1608042" y="3442575"/>
            <a:ext cx="1174750" cy="874712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1400" dirty="0" smtClean="0">
                <a:latin typeface="Arial" charset="0"/>
              </a:rPr>
              <a:t>COBRA-TF</a:t>
            </a:r>
          </a:p>
          <a:p>
            <a:pPr algn="ctr">
              <a:defRPr/>
            </a:pPr>
            <a:r>
              <a:rPr lang="en-US" sz="1400" dirty="0" smtClean="0"/>
              <a:t>(</a:t>
            </a:r>
            <a:r>
              <a:rPr lang="en-US" sz="1400" dirty="0" err="1" smtClean="0">
                <a:solidFill>
                  <a:srgbClr val="000099"/>
                </a:solidFill>
              </a:rPr>
              <a:t>PennState</a:t>
            </a:r>
            <a:r>
              <a:rPr lang="en-US" sz="1400" dirty="0" smtClean="0"/>
              <a:t>)</a:t>
            </a:r>
            <a:endParaRPr lang="en-US" sz="1400" dirty="0">
              <a:latin typeface="Arial" charset="0"/>
            </a:endParaRPr>
          </a:p>
        </p:txBody>
      </p:sp>
      <p:sp>
        <p:nvSpPr>
          <p:cNvPr id="26" name="Rectangle 25"/>
          <p:cNvSpPr/>
          <p:nvPr/>
        </p:nvSpPr>
        <p:spPr bwMode="auto">
          <a:xfrm>
            <a:off x="3284442" y="3769390"/>
            <a:ext cx="1174750" cy="542925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1400" dirty="0" smtClean="0">
                <a:latin typeface="Arial" charset="0"/>
              </a:rPr>
              <a:t>MPACT (</a:t>
            </a:r>
            <a:r>
              <a:rPr lang="en-US" sz="1400" dirty="0" err="1" smtClean="0">
                <a:solidFill>
                  <a:srgbClr val="000099"/>
                </a:solidFill>
                <a:latin typeface="Arial" charset="0"/>
              </a:rPr>
              <a:t>U.Mich</a:t>
            </a:r>
            <a:r>
              <a:rPr lang="en-US" sz="1400" dirty="0" smtClean="0">
                <a:latin typeface="Arial" charset="0"/>
              </a:rPr>
              <a:t>.)</a:t>
            </a:r>
            <a:endParaRPr lang="en-US" sz="1400" dirty="0">
              <a:latin typeface="Arial" charset="0"/>
            </a:endParaRPr>
          </a:p>
        </p:txBody>
      </p:sp>
      <p:sp>
        <p:nvSpPr>
          <p:cNvPr id="28" name="Rectangle 27"/>
          <p:cNvSpPr/>
          <p:nvPr/>
        </p:nvSpPr>
        <p:spPr bwMode="auto">
          <a:xfrm>
            <a:off x="4763992" y="2799637"/>
            <a:ext cx="1582738" cy="107315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t" anchorCtr="0"/>
          <a:lstStyle/>
          <a:p>
            <a:pPr algn="ctr">
              <a:defRPr/>
            </a:pPr>
            <a:r>
              <a:rPr lang="en-US" sz="1400" dirty="0" smtClean="0">
                <a:latin typeface="Arial" charset="0"/>
              </a:rPr>
              <a:t>SCALE (</a:t>
            </a:r>
            <a:r>
              <a:rPr lang="en-US" sz="1400" dirty="0" smtClean="0">
                <a:solidFill>
                  <a:srgbClr val="000099"/>
                </a:solidFill>
                <a:latin typeface="Arial" charset="0"/>
              </a:rPr>
              <a:t>ORNL</a:t>
            </a:r>
            <a:r>
              <a:rPr lang="en-US" sz="1400" dirty="0" smtClean="0">
                <a:latin typeface="Arial" charset="0"/>
              </a:rPr>
              <a:t>)</a:t>
            </a:r>
            <a:endParaRPr lang="en-US" sz="1400" dirty="0">
              <a:latin typeface="Arial" charset="0"/>
            </a:endParaRPr>
          </a:p>
        </p:txBody>
      </p:sp>
      <p:sp>
        <p:nvSpPr>
          <p:cNvPr id="38" name="Rectangle 37"/>
          <p:cNvSpPr/>
          <p:nvPr/>
        </p:nvSpPr>
        <p:spPr bwMode="auto">
          <a:xfrm>
            <a:off x="7506585" y="5497615"/>
            <a:ext cx="1174750" cy="542925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1400" dirty="0" err="1" smtClean="0">
                <a:latin typeface="Arial" charset="0"/>
              </a:rPr>
              <a:t>VUQDemos</a:t>
            </a:r>
            <a:endParaRPr lang="en-US" sz="1400" dirty="0" smtClean="0">
              <a:latin typeface="Arial" charset="0"/>
            </a:endParaRPr>
          </a:p>
          <a:p>
            <a:pPr algn="ctr">
              <a:defRPr/>
            </a:pPr>
            <a:r>
              <a:rPr lang="en-US" sz="1400" dirty="0" smtClean="0"/>
              <a:t>(</a:t>
            </a:r>
            <a:r>
              <a:rPr lang="en-US" sz="1400" dirty="0" smtClean="0">
                <a:solidFill>
                  <a:srgbClr val="000099"/>
                </a:solidFill>
              </a:rPr>
              <a:t>SNL</a:t>
            </a:r>
            <a:r>
              <a:rPr lang="en-US" sz="1400" dirty="0" smtClean="0"/>
              <a:t>)</a:t>
            </a:r>
            <a:endParaRPr lang="en-US" sz="1400" dirty="0">
              <a:latin typeface="Arial" charset="0"/>
            </a:endParaRPr>
          </a:p>
        </p:txBody>
      </p:sp>
      <p:cxnSp>
        <p:nvCxnSpPr>
          <p:cNvPr id="9246" name="AutoShape 17"/>
          <p:cNvCxnSpPr>
            <a:cxnSpLocks noChangeShapeType="1"/>
            <a:stCxn id="38" idx="1"/>
            <a:endCxn id="76" idx="3"/>
          </p:cNvCxnSpPr>
          <p:nvPr/>
        </p:nvCxnSpPr>
        <p:spPr bwMode="auto">
          <a:xfrm rot="10800000" flipV="1">
            <a:off x="7161631" y="5769078"/>
            <a:ext cx="344955" cy="1532"/>
          </a:xfrm>
          <a:prstGeom prst="bentConnector3">
            <a:avLst>
              <a:gd name="adj1" fmla="val 50000"/>
            </a:avLst>
          </a:prstGeom>
          <a:noFill/>
          <a:ln w="127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3" name="Rectangle 42"/>
          <p:cNvSpPr/>
          <p:nvPr/>
        </p:nvSpPr>
        <p:spPr bwMode="auto">
          <a:xfrm>
            <a:off x="6684274" y="2468875"/>
            <a:ext cx="1574606" cy="1007958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t" anchorCtr="0"/>
          <a:lstStyle/>
          <a:p>
            <a:pPr algn="ctr">
              <a:defRPr/>
            </a:pPr>
            <a:r>
              <a:rPr lang="en-US" sz="1400" dirty="0" err="1" smtClean="0">
                <a:latin typeface="Arial" charset="0"/>
              </a:rPr>
              <a:t>MOOSEExt</a:t>
            </a:r>
            <a:endParaRPr lang="en-US" sz="1400" dirty="0" smtClean="0">
              <a:latin typeface="Arial" charset="0"/>
            </a:endParaRPr>
          </a:p>
        </p:txBody>
      </p:sp>
      <p:sp>
        <p:nvSpPr>
          <p:cNvPr id="44" name="Rectangle 43"/>
          <p:cNvSpPr/>
          <p:nvPr/>
        </p:nvSpPr>
        <p:spPr bwMode="auto">
          <a:xfrm>
            <a:off x="6872261" y="2812438"/>
            <a:ext cx="1171671" cy="542925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1400" dirty="0" smtClean="0">
                <a:latin typeface="Arial" charset="0"/>
              </a:rPr>
              <a:t>MOOSE / Bison </a:t>
            </a:r>
            <a:r>
              <a:rPr lang="en-US" sz="1400" dirty="0" smtClean="0"/>
              <a:t>(</a:t>
            </a:r>
            <a:r>
              <a:rPr lang="en-US" sz="1400" dirty="0" smtClean="0">
                <a:solidFill>
                  <a:srgbClr val="000099"/>
                </a:solidFill>
              </a:rPr>
              <a:t>INL</a:t>
            </a:r>
            <a:r>
              <a:rPr lang="en-US" sz="1400" dirty="0" smtClean="0"/>
              <a:t>)</a:t>
            </a:r>
            <a:endParaRPr lang="en-US" sz="1400" dirty="0">
              <a:latin typeface="Arial" charset="0"/>
            </a:endParaRPr>
          </a:p>
        </p:txBody>
      </p:sp>
      <p:cxnSp>
        <p:nvCxnSpPr>
          <p:cNvPr id="9249" name="AutoShape 17"/>
          <p:cNvCxnSpPr>
            <a:cxnSpLocks noChangeShapeType="1"/>
            <a:stCxn id="79" idx="0"/>
            <a:endCxn id="9254" idx="3"/>
          </p:cNvCxnSpPr>
          <p:nvPr/>
        </p:nvCxnSpPr>
        <p:spPr bwMode="auto">
          <a:xfrm flipH="1" flipV="1">
            <a:off x="5030692" y="2113837"/>
            <a:ext cx="1889386" cy="701598"/>
          </a:xfrm>
          <a:prstGeom prst="straightConnector1">
            <a:avLst/>
          </a:prstGeom>
          <a:noFill/>
          <a:ln w="127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9250" name="Group 43"/>
          <p:cNvGrpSpPr>
            <a:grpSpLocks/>
          </p:cNvGrpSpPr>
          <p:nvPr/>
        </p:nvGrpSpPr>
        <p:grpSpPr bwMode="auto">
          <a:xfrm rot="5400000">
            <a:off x="7158629" y="1628856"/>
            <a:ext cx="588962" cy="615950"/>
            <a:chOff x="3479392" y="514979"/>
            <a:chExt cx="588552" cy="922088"/>
          </a:xfrm>
        </p:grpSpPr>
        <p:sp>
          <p:nvSpPr>
            <p:cNvPr id="50" name="Arc 49"/>
            <p:cNvSpPr/>
            <p:nvPr/>
          </p:nvSpPr>
          <p:spPr>
            <a:xfrm rot="16200000" flipH="1">
              <a:off x="3330447" y="687689"/>
              <a:ext cx="886441" cy="588552"/>
            </a:xfrm>
            <a:prstGeom prst="arc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000"/>
            </a:p>
          </p:txBody>
        </p:sp>
        <p:grpSp>
          <p:nvGrpSpPr>
            <p:cNvPr id="9257" name="Group 45"/>
            <p:cNvGrpSpPr>
              <a:grpSpLocks/>
            </p:cNvGrpSpPr>
            <p:nvPr/>
          </p:nvGrpSpPr>
          <p:grpSpPr bwMode="auto">
            <a:xfrm>
              <a:off x="3479392" y="549441"/>
              <a:ext cx="588552" cy="887626"/>
              <a:chOff x="3479392" y="549441"/>
              <a:chExt cx="588552" cy="887626"/>
            </a:xfrm>
          </p:grpSpPr>
          <p:sp>
            <p:nvSpPr>
              <p:cNvPr id="52" name="Arc 51"/>
              <p:cNvSpPr/>
              <p:nvPr/>
            </p:nvSpPr>
            <p:spPr>
              <a:xfrm rot="16200000">
                <a:off x="3330449" y="723337"/>
                <a:ext cx="886439" cy="588552"/>
              </a:xfrm>
              <a:prstGeom prst="arc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1000"/>
              </a:p>
            </p:txBody>
          </p:sp>
          <p:sp>
            <p:nvSpPr>
              <p:cNvPr id="53" name="Rectangle 52"/>
              <p:cNvSpPr/>
              <p:nvPr/>
            </p:nvSpPr>
            <p:spPr>
              <a:xfrm rot="16200000">
                <a:off x="3347878" y="877238"/>
                <a:ext cx="853168" cy="247478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1000"/>
              </a:p>
            </p:txBody>
          </p:sp>
        </p:grpSp>
      </p:grpSp>
      <p:cxnSp>
        <p:nvCxnSpPr>
          <p:cNvPr id="9251" name="AutoShape 17"/>
          <p:cNvCxnSpPr>
            <a:cxnSpLocks noChangeShapeType="1"/>
            <a:stCxn id="43" idx="0"/>
            <a:endCxn id="17" idx="3"/>
          </p:cNvCxnSpPr>
          <p:nvPr/>
        </p:nvCxnSpPr>
        <p:spPr bwMode="auto">
          <a:xfrm rot="16200000" flipV="1">
            <a:off x="4486910" y="-515792"/>
            <a:ext cx="1456762" cy="4512572"/>
          </a:xfrm>
          <a:prstGeom prst="bentConnector2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252" name="AutoShape 17"/>
          <p:cNvCxnSpPr>
            <a:cxnSpLocks noChangeShapeType="1"/>
            <a:stCxn id="23" idx="3"/>
            <a:endCxn id="53" idx="1"/>
          </p:cNvCxnSpPr>
          <p:nvPr/>
        </p:nvCxnSpPr>
        <p:spPr bwMode="auto">
          <a:xfrm>
            <a:off x="5040217" y="1915400"/>
            <a:ext cx="2111268" cy="22225"/>
          </a:xfrm>
          <a:prstGeom prst="straightConnector1">
            <a:avLst/>
          </a:prstGeom>
          <a:noFill/>
          <a:ln w="12700">
            <a:solidFill>
              <a:schemeClr val="tx1"/>
            </a:solidFill>
            <a:miter lim="800000"/>
            <a:headEnd type="triangl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254" name="Rectangle 66"/>
          <p:cNvSpPr>
            <a:spLocks noChangeArrowheads="1"/>
          </p:cNvSpPr>
          <p:nvPr/>
        </p:nvSpPr>
        <p:spPr bwMode="auto">
          <a:xfrm>
            <a:off x="4763992" y="2056687"/>
            <a:ext cx="266700" cy="1143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3" name="Rectangle 22"/>
          <p:cNvSpPr/>
          <p:nvPr/>
        </p:nvSpPr>
        <p:spPr bwMode="auto">
          <a:xfrm>
            <a:off x="3560667" y="1642349"/>
            <a:ext cx="1479550" cy="546101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1400" dirty="0" err="1" smtClean="0">
                <a:latin typeface="Arial" charset="0"/>
              </a:rPr>
              <a:t>DatraTransferKit</a:t>
            </a:r>
            <a:endParaRPr lang="en-US" sz="1400" dirty="0" smtClean="0">
              <a:latin typeface="Arial" charset="0"/>
            </a:endParaRPr>
          </a:p>
          <a:p>
            <a:pPr algn="ctr">
              <a:defRPr/>
            </a:pPr>
            <a:r>
              <a:rPr lang="en-US" sz="1400" dirty="0" smtClean="0"/>
              <a:t>(</a:t>
            </a:r>
            <a:r>
              <a:rPr lang="en-US" sz="1400" dirty="0" smtClean="0">
                <a:solidFill>
                  <a:srgbClr val="000099"/>
                </a:solidFill>
              </a:rPr>
              <a:t>ORNL</a:t>
            </a:r>
            <a:r>
              <a:rPr lang="en-US" sz="1400" dirty="0" smtClean="0"/>
              <a:t>)</a:t>
            </a:r>
            <a:endParaRPr lang="en-US" sz="1400" dirty="0">
              <a:latin typeface="Arial" charset="0"/>
            </a:endParaRPr>
          </a:p>
        </p:txBody>
      </p:sp>
      <p:cxnSp>
        <p:nvCxnSpPr>
          <p:cNvPr id="46" name="AutoShape 17"/>
          <p:cNvCxnSpPr>
            <a:cxnSpLocks noChangeShapeType="1"/>
            <a:stCxn id="29" idx="0"/>
            <a:endCxn id="43" idx="2"/>
          </p:cNvCxnSpPr>
          <p:nvPr/>
        </p:nvCxnSpPr>
        <p:spPr bwMode="auto">
          <a:xfrm flipV="1">
            <a:off x="5622036" y="3476833"/>
            <a:ext cx="1849541" cy="840454"/>
          </a:xfrm>
          <a:prstGeom prst="straightConnector1">
            <a:avLst/>
          </a:prstGeom>
          <a:noFill/>
          <a:ln w="127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7" name="Rectangle 26"/>
          <p:cNvSpPr/>
          <p:nvPr/>
        </p:nvSpPr>
        <p:spPr bwMode="auto">
          <a:xfrm>
            <a:off x="4903555" y="3203652"/>
            <a:ext cx="1012032" cy="542925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1400" dirty="0" err="1" smtClean="0">
                <a:latin typeface="Arial" charset="0"/>
              </a:rPr>
              <a:t>Exnihilo</a:t>
            </a:r>
            <a:r>
              <a:rPr lang="en-US" sz="1400" dirty="0" smtClean="0">
                <a:latin typeface="Arial" charset="0"/>
              </a:rPr>
              <a:t> (</a:t>
            </a:r>
            <a:r>
              <a:rPr lang="en-US" sz="1400" dirty="0" smtClean="0">
                <a:solidFill>
                  <a:srgbClr val="000099"/>
                </a:solidFill>
                <a:latin typeface="Arial" charset="0"/>
              </a:rPr>
              <a:t>ORNL</a:t>
            </a:r>
            <a:r>
              <a:rPr lang="en-US" sz="1400" dirty="0" smtClean="0">
                <a:latin typeface="Arial" charset="0"/>
              </a:rPr>
              <a:t>)</a:t>
            </a:r>
            <a:endParaRPr lang="en-US" sz="1400" dirty="0">
              <a:latin typeface="Arial" charset="0"/>
            </a:endParaRPr>
          </a:p>
        </p:txBody>
      </p:sp>
      <p:cxnSp>
        <p:nvCxnSpPr>
          <p:cNvPr id="9226" name="AutoShape 17"/>
          <p:cNvCxnSpPr>
            <a:cxnSpLocks noChangeShapeType="1"/>
            <a:stCxn id="27" idx="1"/>
            <a:endCxn id="17" idx="3"/>
          </p:cNvCxnSpPr>
          <p:nvPr/>
        </p:nvCxnSpPr>
        <p:spPr bwMode="auto">
          <a:xfrm rot="10800000">
            <a:off x="2959005" y="1012113"/>
            <a:ext cx="1944550" cy="2463002"/>
          </a:xfrm>
          <a:prstGeom prst="bentConnector3">
            <a:avLst>
              <a:gd name="adj1" fmla="val 84484"/>
            </a:avLst>
          </a:prstGeom>
          <a:noFill/>
          <a:ln w="127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" name="AutoShape 17"/>
          <p:cNvCxnSpPr>
            <a:cxnSpLocks noChangeShapeType="1"/>
            <a:stCxn id="26" idx="1"/>
            <a:endCxn id="25" idx="3"/>
          </p:cNvCxnSpPr>
          <p:nvPr/>
        </p:nvCxnSpPr>
        <p:spPr bwMode="auto">
          <a:xfrm flipH="1" flipV="1">
            <a:off x="2782792" y="3879931"/>
            <a:ext cx="501650" cy="160922"/>
          </a:xfrm>
          <a:prstGeom prst="straightConnector1">
            <a:avLst/>
          </a:prstGeom>
          <a:noFill/>
          <a:ln w="127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228" name="AutoShape 17"/>
          <p:cNvCxnSpPr>
            <a:cxnSpLocks noChangeShapeType="1"/>
            <a:stCxn id="27" idx="1"/>
            <a:endCxn id="23" idx="2"/>
          </p:cNvCxnSpPr>
          <p:nvPr/>
        </p:nvCxnSpPr>
        <p:spPr bwMode="auto">
          <a:xfrm flipH="1" flipV="1">
            <a:off x="4300442" y="2188450"/>
            <a:ext cx="603113" cy="1286665"/>
          </a:xfrm>
          <a:prstGeom prst="straightConnector1">
            <a:avLst/>
          </a:prstGeom>
          <a:noFill/>
          <a:ln w="127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6" name="Rectangle 75"/>
          <p:cNvSpPr/>
          <p:nvPr/>
        </p:nvSpPr>
        <p:spPr bwMode="auto">
          <a:xfrm>
            <a:off x="5791618" y="5234035"/>
            <a:ext cx="1370012" cy="107315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t" anchorCtr="0"/>
          <a:lstStyle/>
          <a:p>
            <a:pPr algn="ctr">
              <a:defRPr/>
            </a:pPr>
            <a:r>
              <a:rPr lang="en-US" sz="1400" dirty="0" err="1" smtClean="0"/>
              <a:t>DakotaExt</a:t>
            </a:r>
            <a:endParaRPr lang="en-US" sz="1400" dirty="0">
              <a:latin typeface="Arial" charset="0"/>
            </a:endParaRPr>
          </a:p>
        </p:txBody>
      </p:sp>
      <p:sp>
        <p:nvSpPr>
          <p:cNvPr id="77" name="Rectangle 76"/>
          <p:cNvSpPr/>
          <p:nvPr/>
        </p:nvSpPr>
        <p:spPr bwMode="auto">
          <a:xfrm>
            <a:off x="5931181" y="5638050"/>
            <a:ext cx="1012032" cy="542925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1400" dirty="0" smtClean="0">
                <a:latin typeface="Arial" charset="0"/>
              </a:rPr>
              <a:t>Dakota (</a:t>
            </a:r>
            <a:r>
              <a:rPr lang="en-US" sz="1400" dirty="0" smtClean="0">
                <a:solidFill>
                  <a:srgbClr val="000099"/>
                </a:solidFill>
                <a:latin typeface="Arial" charset="0"/>
              </a:rPr>
              <a:t>SNL</a:t>
            </a:r>
            <a:r>
              <a:rPr lang="en-US" sz="1400" dirty="0" smtClean="0">
                <a:latin typeface="Arial" charset="0"/>
              </a:rPr>
              <a:t>)</a:t>
            </a:r>
            <a:endParaRPr lang="en-US" sz="1400" dirty="0">
              <a:latin typeface="Arial" charset="0"/>
            </a:endParaRPr>
          </a:p>
        </p:txBody>
      </p:sp>
      <p:cxnSp>
        <p:nvCxnSpPr>
          <p:cNvPr id="78" name="AutoShape 17"/>
          <p:cNvCxnSpPr>
            <a:cxnSpLocks noChangeShapeType="1"/>
            <a:stCxn id="76" idx="0"/>
            <a:endCxn id="29" idx="2"/>
          </p:cNvCxnSpPr>
          <p:nvPr/>
        </p:nvCxnSpPr>
        <p:spPr bwMode="auto">
          <a:xfrm flipH="1" flipV="1">
            <a:off x="5622036" y="4860212"/>
            <a:ext cx="854588" cy="373823"/>
          </a:xfrm>
          <a:prstGeom prst="straightConnector1">
            <a:avLst/>
          </a:prstGeom>
          <a:noFill/>
          <a:ln w="127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1" name="Rectangle 66"/>
          <p:cNvSpPr>
            <a:spLocks noChangeArrowheads="1"/>
          </p:cNvSpPr>
          <p:nvPr/>
        </p:nvSpPr>
        <p:spPr bwMode="auto">
          <a:xfrm>
            <a:off x="4906867" y="4744832"/>
            <a:ext cx="266700" cy="1143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9" name="Rectangle 28"/>
          <p:cNvSpPr/>
          <p:nvPr/>
        </p:nvSpPr>
        <p:spPr bwMode="auto">
          <a:xfrm>
            <a:off x="4897342" y="4317287"/>
            <a:ext cx="1449388" cy="542925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1400" dirty="0" err="1" smtClean="0">
                <a:latin typeface="Arial" charset="0"/>
              </a:rPr>
              <a:t>PSSDriversExt</a:t>
            </a:r>
            <a:endParaRPr lang="en-US" sz="1400" dirty="0" smtClean="0">
              <a:latin typeface="Arial" charset="0"/>
            </a:endParaRPr>
          </a:p>
          <a:p>
            <a:pPr algn="ctr">
              <a:defRPr/>
            </a:pPr>
            <a:r>
              <a:rPr lang="en-US" sz="1400" dirty="0" smtClean="0"/>
              <a:t>(</a:t>
            </a:r>
            <a:r>
              <a:rPr lang="en-US" sz="1400" dirty="0" smtClean="0">
                <a:solidFill>
                  <a:srgbClr val="000099"/>
                </a:solidFill>
              </a:rPr>
              <a:t>Multi Inst.</a:t>
            </a:r>
            <a:r>
              <a:rPr lang="en-US" sz="1400" dirty="0" smtClean="0"/>
              <a:t>)</a:t>
            </a:r>
            <a:endParaRPr lang="en-US" sz="1400" dirty="0">
              <a:latin typeface="Arial" charset="0"/>
            </a:endParaRPr>
          </a:p>
        </p:txBody>
      </p:sp>
      <p:grpSp>
        <p:nvGrpSpPr>
          <p:cNvPr id="33" name="Group 32"/>
          <p:cNvGrpSpPr/>
          <p:nvPr/>
        </p:nvGrpSpPr>
        <p:grpSpPr>
          <a:xfrm>
            <a:off x="8475396" y="2660900"/>
            <a:ext cx="167534" cy="676274"/>
            <a:chOff x="8590611" y="2986246"/>
            <a:chExt cx="167534" cy="676274"/>
          </a:xfrm>
        </p:grpSpPr>
        <p:cxnSp>
          <p:nvCxnSpPr>
            <p:cNvPr id="84" name="Elbow Connector 46"/>
            <p:cNvCxnSpPr/>
            <p:nvPr/>
          </p:nvCxnSpPr>
          <p:spPr>
            <a:xfrm rot="5400000">
              <a:off x="8336241" y="3323621"/>
              <a:ext cx="676274" cy="1524"/>
            </a:xfrm>
            <a:prstGeom prst="straightConnector1">
              <a:avLst/>
            </a:prstGeom>
            <a:ln w="127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5" name="Rectangle 84"/>
            <p:cNvSpPr/>
            <p:nvPr/>
          </p:nvSpPr>
          <p:spPr>
            <a:xfrm rot="5400000">
              <a:off x="8336241" y="3240616"/>
              <a:ext cx="676274" cy="16753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00"/>
            </a:p>
          </p:txBody>
        </p:sp>
      </p:grpSp>
      <p:cxnSp>
        <p:nvCxnSpPr>
          <p:cNvPr id="88" name="AutoShape 17"/>
          <p:cNvCxnSpPr>
            <a:cxnSpLocks noChangeShapeType="1"/>
            <a:stCxn id="29" idx="3"/>
            <a:endCxn id="85" idx="3"/>
          </p:cNvCxnSpPr>
          <p:nvPr/>
        </p:nvCxnSpPr>
        <p:spPr bwMode="auto">
          <a:xfrm flipV="1">
            <a:off x="6346730" y="3337174"/>
            <a:ext cx="2212433" cy="1251576"/>
          </a:xfrm>
          <a:prstGeom prst="bentConnector2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4" name="TextBox 25"/>
          <p:cNvSpPr txBox="1">
            <a:spLocks noChangeArrowheads="1"/>
          </p:cNvSpPr>
          <p:nvPr/>
        </p:nvSpPr>
        <p:spPr bwMode="auto">
          <a:xfrm>
            <a:off x="193830" y="4963322"/>
            <a:ext cx="4820987" cy="1077218"/>
          </a:xfrm>
          <a:prstGeom prst="rect">
            <a:avLst/>
          </a:prstGeom>
          <a:noFill/>
          <a:ln w="9525">
            <a:solidFill>
              <a:schemeClr val="accent6">
                <a:lumMod val="50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sz="1600" dirty="0" smtClean="0">
                <a:solidFill>
                  <a:schemeClr val="accent6">
                    <a:lumMod val="50000"/>
                  </a:schemeClr>
                </a:solidFill>
              </a:rPr>
              <a:t>Outer boxes are all TriBITS and VC repos (all native </a:t>
            </a:r>
            <a:r>
              <a:rPr lang="en-US" altLang="en-US" sz="1600" dirty="0" err="1" smtClean="0">
                <a:solidFill>
                  <a:schemeClr val="accent6">
                    <a:lumMod val="50000"/>
                  </a:schemeClr>
                </a:solidFill>
              </a:rPr>
              <a:t>git</a:t>
            </a:r>
            <a:r>
              <a:rPr lang="en-US" altLang="en-US" sz="1600" dirty="0" smtClean="0">
                <a:solidFill>
                  <a:schemeClr val="accent6">
                    <a:lumMod val="50000"/>
                  </a:schemeClr>
                </a:solidFill>
              </a:rPr>
              <a:t> or snapshotted to </a:t>
            </a:r>
            <a:r>
              <a:rPr lang="en-US" altLang="en-US" sz="1600" dirty="0" err="1" smtClean="0">
                <a:solidFill>
                  <a:schemeClr val="accent6">
                    <a:lumMod val="50000"/>
                  </a:schemeClr>
                </a:solidFill>
              </a:rPr>
              <a:t>git</a:t>
            </a:r>
            <a:r>
              <a:rPr lang="en-US" altLang="en-US" sz="1600" dirty="0" smtClean="0">
                <a:solidFill>
                  <a:schemeClr val="accent6">
                    <a:lumMod val="50000"/>
                  </a:schemeClr>
                </a:solidFill>
              </a:rPr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sz="1600" dirty="0" smtClean="0">
                <a:solidFill>
                  <a:schemeClr val="accent6">
                    <a:lumMod val="50000"/>
                  </a:schemeClr>
                </a:solidFill>
              </a:rPr>
              <a:t>Inner boxes (e.g. </a:t>
            </a:r>
            <a:r>
              <a:rPr lang="en-US" altLang="en-US" sz="1600" dirty="0" err="1" smtClean="0">
                <a:solidFill>
                  <a:schemeClr val="accent6">
                    <a:lumMod val="50000"/>
                  </a:schemeClr>
                </a:solidFill>
              </a:rPr>
              <a:t>Exnihilo</a:t>
            </a:r>
            <a:r>
              <a:rPr lang="en-US" altLang="en-US" sz="1600" dirty="0" smtClean="0">
                <a:solidFill>
                  <a:schemeClr val="accent6">
                    <a:lumMod val="50000"/>
                  </a:schemeClr>
                </a:solidFill>
              </a:rPr>
              <a:t>, MOOSE, Dakota) are VC repos but not TriBITS repos</a:t>
            </a:r>
            <a:endParaRPr lang="en-US" altLang="en-US" sz="1600" dirty="0">
              <a:solidFill>
                <a:schemeClr val="accent6">
                  <a:lumMod val="50000"/>
                </a:schemeClr>
              </a:solidFill>
            </a:endParaRPr>
          </a:p>
        </p:txBody>
      </p:sp>
      <p:cxnSp>
        <p:nvCxnSpPr>
          <p:cNvPr id="54" name="AutoShape 17"/>
          <p:cNvCxnSpPr>
            <a:cxnSpLocks noChangeShapeType="1"/>
            <a:stCxn id="25" idx="0"/>
            <a:endCxn id="24" idx="2"/>
          </p:cNvCxnSpPr>
          <p:nvPr/>
        </p:nvCxnSpPr>
        <p:spPr bwMode="auto">
          <a:xfrm flipV="1">
            <a:off x="2195417" y="3020300"/>
            <a:ext cx="0" cy="422275"/>
          </a:xfrm>
          <a:prstGeom prst="straightConnector1">
            <a:avLst/>
          </a:prstGeom>
          <a:noFill/>
          <a:ln w="127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5" name="Rectangle 64"/>
          <p:cNvSpPr/>
          <p:nvPr/>
        </p:nvSpPr>
        <p:spPr bwMode="auto">
          <a:xfrm>
            <a:off x="501070" y="2972853"/>
            <a:ext cx="910431" cy="542925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1400" dirty="0" smtClean="0"/>
              <a:t>MAMBA </a:t>
            </a:r>
            <a:r>
              <a:rPr lang="en-US" sz="1400" dirty="0" smtClean="0">
                <a:latin typeface="Arial" charset="0"/>
              </a:rPr>
              <a:t>(</a:t>
            </a:r>
            <a:r>
              <a:rPr lang="en-US" sz="1400" dirty="0" smtClean="0">
                <a:solidFill>
                  <a:srgbClr val="000099"/>
                </a:solidFill>
                <a:latin typeface="Arial" charset="0"/>
              </a:rPr>
              <a:t>LANL</a:t>
            </a:r>
            <a:r>
              <a:rPr lang="en-US" sz="1400" dirty="0" smtClean="0">
                <a:latin typeface="Arial" charset="0"/>
              </a:rPr>
              <a:t>)</a:t>
            </a:r>
            <a:endParaRPr lang="en-US" sz="1400" dirty="0">
              <a:latin typeface="Arial" charset="0"/>
            </a:endParaRPr>
          </a:p>
        </p:txBody>
      </p:sp>
      <p:cxnSp>
        <p:nvCxnSpPr>
          <p:cNvPr id="71" name="AutoShape 17"/>
          <p:cNvCxnSpPr>
            <a:cxnSpLocks noChangeShapeType="1"/>
            <a:stCxn id="25" idx="1"/>
            <a:endCxn id="65" idx="2"/>
          </p:cNvCxnSpPr>
          <p:nvPr/>
        </p:nvCxnSpPr>
        <p:spPr bwMode="auto">
          <a:xfrm rot="10800000">
            <a:off x="956286" y="3515779"/>
            <a:ext cx="651756" cy="364153"/>
          </a:xfrm>
          <a:prstGeom prst="bentConnector2">
            <a:avLst/>
          </a:prstGeom>
          <a:noFill/>
          <a:ln w="127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3418304156"/>
      </p:ext>
    </p:extLst>
  </p:cSld>
  <p:clrMapOvr>
    <a:masterClrMapping/>
  </p:clrMapOvr>
  <p:transition advTm="19051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90488"/>
            <a:ext cx="7772400" cy="381000"/>
          </a:xfrm>
        </p:spPr>
        <p:txBody>
          <a:bodyPr/>
          <a:lstStyle/>
          <a:p>
            <a:pPr>
              <a:defRPr/>
            </a:pPr>
            <a:r>
              <a:rPr lang="en-US" altLang="en-US" sz="2400" dirty="0" smtClean="0"/>
              <a:t>VERA/</a:t>
            </a:r>
            <a:r>
              <a:rPr lang="en-US" altLang="en-US" sz="2400" dirty="0" err="1" smtClean="0"/>
              <a:t>cmake</a:t>
            </a:r>
            <a:r>
              <a:rPr lang="en-US" altLang="en-US" sz="2400" dirty="0" smtClean="0"/>
              <a:t>/</a:t>
            </a:r>
            <a:r>
              <a:rPr lang="en-US" altLang="en-US" sz="2400" dirty="0" err="1" smtClean="0"/>
              <a:t>ExtraRepositoriesList.cmake</a:t>
            </a:r>
            <a:endParaRPr lang="en-US" altLang="en-US" sz="2400" dirty="0" smtClean="0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510220"/>
            <a:ext cx="9143999" cy="59375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487" tIns="44450" rIns="90487" bIns="44450">
            <a:spAutoFit/>
          </a:bodyPr>
          <a:lstStyle/>
          <a:p>
            <a:pPr marL="171450">
              <a:spcAft>
                <a:spcPts val="0"/>
              </a:spcAft>
              <a:buSzPct val="100000"/>
              <a:defRPr/>
            </a:pPr>
            <a:r>
              <a:rPr lang="en-US" sz="1400" dirty="0">
                <a:solidFill>
                  <a:srgbClr val="D30AA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TRIBITS_PROJECT_DEFINE_EXTRA_REPOSITORIES(</a:t>
            </a:r>
          </a:p>
          <a:p>
            <a:pPr marL="171450">
              <a:spcAft>
                <a:spcPts val="0"/>
              </a:spcAft>
              <a:buSzPct val="100000"/>
              <a:defRPr/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TriBITS         ""   GIT 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git@casl-dev:TriBITS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""  ${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TriBITS_REPO_TYPE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171450">
              <a:spcAft>
                <a:spcPts val="0"/>
              </a:spcAft>
              <a:buSzPct val="100000"/>
              <a:defRPr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Trilinos        ""   GIT 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git@casl-dev:Trilinos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""  Continuous</a:t>
            </a:r>
          </a:p>
          <a:p>
            <a:pPr marL="171450">
              <a:spcAft>
                <a:spcPts val="0"/>
              </a:spcAft>
              <a:buSzPct val="100000"/>
              <a:defRPr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TeuchosWrappersExt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"" GIT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git@casl-dev:TeuchosWrappersExt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""  Continuous</a:t>
            </a:r>
          </a:p>
          <a:p>
            <a:pPr marL="171450">
              <a:spcAft>
                <a:spcPts val="0"/>
              </a:spcAft>
              <a:buSzPct val="100000"/>
              <a:defRPr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MAMBA           ""   GIT 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git@casl-dev:MAMBA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""  Continuous</a:t>
            </a:r>
          </a:p>
          <a:p>
            <a:pPr marL="171450">
              <a:spcAft>
                <a:spcPts val="0"/>
              </a:spcAft>
              <a:buSzPct val="100000"/>
              <a:defRPr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COBRA-TF        ""   GIT 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git@casl-dev:COBRA-TF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""  Continuous</a:t>
            </a:r>
          </a:p>
          <a:p>
            <a:pPr marL="171450">
              <a:spcAft>
                <a:spcPts val="0"/>
              </a:spcAft>
              <a:buSzPct val="100000"/>
              <a:defRPr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VERAInExt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""   GIT 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git@casl-dev:VERAInExt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""  Continuous</a:t>
            </a:r>
          </a:p>
          <a:p>
            <a:pPr marL="171450">
              <a:spcAft>
                <a:spcPts val="0"/>
              </a:spcAft>
              <a:buSzPct val="100000"/>
              <a:defRPr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VERAData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""   GIT 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git@casl-dev:VERAData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NOPACKAGES 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${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VERADATA_CAT}</a:t>
            </a:r>
          </a:p>
          <a:p>
            <a:pPr marL="171450">
              <a:spcAft>
                <a:spcPts val="0"/>
              </a:spcAft>
              <a:buSzPct val="100000"/>
              <a:defRPr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DataTransferKit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""   GIT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git@casl-dev:DataTransferKit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""  Continuous</a:t>
            </a:r>
          </a:p>
          <a:p>
            <a:pPr marL="171450">
              <a:spcAft>
                <a:spcPts val="0"/>
              </a:spcAft>
              <a:buSzPct val="100000"/>
              <a:defRPr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MOOSEExt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""   GIT 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git@casl-dev:MOOSEExt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""  Continuous</a:t>
            </a:r>
          </a:p>
          <a:p>
            <a:pPr marL="171450">
              <a:spcAft>
                <a:spcPts val="0"/>
              </a:spcAft>
              <a:buSzPct val="100000"/>
              <a:defRPr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MOOSE          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MOOSEExt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/MOOSE   GIT</a:t>
            </a:r>
          </a:p>
          <a:p>
            <a:pPr marL="171450">
              <a:spcAft>
                <a:spcPts val="0"/>
              </a:spcAft>
              <a:buSzPct val="100000"/>
              <a:defRPr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git@casl-dev:MOOSE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NOPACKAGES  Continuous</a:t>
            </a:r>
          </a:p>
          <a:p>
            <a:pPr marL="171450">
              <a:spcAft>
                <a:spcPts val="0"/>
              </a:spcAft>
              <a:buSzPct val="100000"/>
              <a:defRPr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SCALE           ""   GIT 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git@casl-dev:SCALE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""  Continuous</a:t>
            </a:r>
          </a:p>
          <a:p>
            <a:pPr marL="171450">
              <a:spcAft>
                <a:spcPts val="0"/>
              </a:spcAft>
              <a:buSzPct val="100000"/>
              <a:defRPr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Exnihilo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SCALE/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Exnihilo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GIT</a:t>
            </a:r>
          </a:p>
          <a:p>
            <a:pPr marL="171450">
              <a:spcAft>
                <a:spcPts val="0"/>
              </a:spcAft>
              <a:buSzPct val="100000"/>
              <a:defRPr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git@casl-dev:Exnihilo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NOPACKAGES  Continuous</a:t>
            </a:r>
          </a:p>
          <a:p>
            <a:pPr marL="171450">
              <a:spcAft>
                <a:spcPts val="0"/>
              </a:spcAft>
              <a:buSzPct val="100000"/>
              <a:defRPr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MPACT           ""   GIT 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git@casl-dev:MPACT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""  Continuous</a:t>
            </a:r>
          </a:p>
          <a:p>
            <a:pPr marL="171450">
              <a:spcAft>
                <a:spcPts val="0"/>
              </a:spcAft>
              <a:buSzPct val="100000"/>
              <a:defRPr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LIMEExt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""   GIT 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git@casl-dev:LIMEExt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""  Nightly</a:t>
            </a:r>
          </a:p>
          <a:p>
            <a:pPr marL="171450">
              <a:spcAft>
                <a:spcPts val="0"/>
              </a:spcAft>
              <a:buSzPct val="100000"/>
              <a:defRPr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PSSDriversExt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""   GIT 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git@casl-dev:PSSDriversExt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""  Continuous</a:t>
            </a:r>
          </a:p>
          <a:p>
            <a:pPr marL="171450">
              <a:spcAft>
                <a:spcPts val="0"/>
              </a:spcAft>
              <a:buSzPct val="100000"/>
              <a:defRPr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DakotaExt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	  ""   GIT 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git@casl-dev:DakotaExt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	""  Continuous</a:t>
            </a:r>
          </a:p>
          <a:p>
            <a:pPr marL="171450">
              <a:spcAft>
                <a:spcPts val="0"/>
              </a:spcAft>
              <a:buSzPct val="100000"/>
              <a:defRPr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Dakota 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DakotaExt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/Dakota  GIT 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git@casl-dev:Dakota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NOPACKAGES  Continuous</a:t>
            </a:r>
          </a:p>
          <a:p>
            <a:pPr marL="171450">
              <a:spcAft>
                <a:spcPts val="0"/>
              </a:spcAft>
              <a:buSzPct val="100000"/>
              <a:defRPr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VUQDemos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""   GIT 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git@casl-dev:VUQDemos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""  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Nightly</a:t>
            </a:r>
          </a:p>
          <a:p>
            <a:pPr marL="171450">
              <a:spcAft>
                <a:spcPts val="0"/>
              </a:spcAft>
              <a:buSzPct val="100000"/>
              <a:defRPr/>
            </a:pPr>
            <a:r>
              <a:rPr lang="en-US" sz="1400" dirty="0" smtClean="0">
                <a:solidFill>
                  <a:srgbClr val="D30AA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171450">
              <a:spcAft>
                <a:spcPts val="0"/>
              </a:spcAft>
              <a:buSzPct val="100000"/>
              <a:defRPr/>
            </a:pPr>
            <a:r>
              <a:rPr lang="en-US" dirty="0" smtClean="0">
                <a:solidFill>
                  <a:schemeClr val="accent6"/>
                </a:solidFill>
                <a:latin typeface="Arial" charset="0"/>
              </a:rPr>
              <a:t>Official </a:t>
            </a:r>
            <a:r>
              <a:rPr lang="en-US" dirty="0">
                <a:solidFill>
                  <a:schemeClr val="accent6"/>
                </a:solidFill>
                <a:latin typeface="Arial" charset="0"/>
              </a:rPr>
              <a:t>version of VERA in on master branch used for CI &amp; Nightly testing</a:t>
            </a:r>
          </a:p>
          <a:p>
            <a:pPr marL="457200" indent="-285750"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dirty="0">
                <a:solidFill>
                  <a:schemeClr val="accent6"/>
                </a:solidFill>
                <a:latin typeface="Arial" charset="0"/>
              </a:rPr>
              <a:t>Partial set of repos can be cloned (protected by different groups)</a:t>
            </a:r>
          </a:p>
          <a:p>
            <a:pPr marL="457200" indent="-285750"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dirty="0">
                <a:solidFill>
                  <a:schemeClr val="accent6"/>
                </a:solidFill>
                <a:latin typeface="Arial" charset="0"/>
              </a:rPr>
              <a:t>Non-</a:t>
            </a:r>
            <a:r>
              <a:rPr lang="en-US" dirty="0" err="1">
                <a:solidFill>
                  <a:schemeClr val="accent6"/>
                </a:solidFill>
                <a:latin typeface="Arial" charset="0"/>
              </a:rPr>
              <a:t>git</a:t>
            </a:r>
            <a:r>
              <a:rPr lang="en-US" dirty="0">
                <a:solidFill>
                  <a:schemeClr val="accent6"/>
                </a:solidFill>
                <a:latin typeface="Arial" charset="0"/>
              </a:rPr>
              <a:t> repos are converted into </a:t>
            </a:r>
            <a:r>
              <a:rPr lang="en-US" dirty="0" err="1">
                <a:solidFill>
                  <a:schemeClr val="accent6"/>
                </a:solidFill>
                <a:latin typeface="Arial" charset="0"/>
              </a:rPr>
              <a:t>git</a:t>
            </a:r>
            <a:r>
              <a:rPr lang="en-US" dirty="0">
                <a:solidFill>
                  <a:schemeClr val="accent6"/>
                </a:solidFill>
                <a:latin typeface="Arial" charset="0"/>
              </a:rPr>
              <a:t> repos: </a:t>
            </a:r>
            <a:r>
              <a:rPr lang="en-US" dirty="0" smtClean="0">
                <a:solidFill>
                  <a:srgbClr val="C00000"/>
                </a:solidFill>
                <a:latin typeface="Arial" charset="0"/>
              </a:rPr>
              <a:t>Dakota (</a:t>
            </a:r>
            <a:r>
              <a:rPr lang="en-US" dirty="0" err="1" smtClean="0">
                <a:solidFill>
                  <a:srgbClr val="C00000"/>
                </a:solidFill>
                <a:latin typeface="Arial" charset="0"/>
              </a:rPr>
              <a:t>svn</a:t>
            </a:r>
            <a:r>
              <a:rPr lang="en-US" dirty="0" smtClean="0">
                <a:solidFill>
                  <a:srgbClr val="C00000"/>
                </a:solidFill>
                <a:latin typeface="Arial" charset="0"/>
              </a:rPr>
              <a:t>), SCALE (hg), MOOSE (</a:t>
            </a:r>
            <a:r>
              <a:rPr lang="en-US" dirty="0" err="1" smtClean="0">
                <a:solidFill>
                  <a:srgbClr val="C00000"/>
                </a:solidFill>
                <a:latin typeface="Arial" charset="0"/>
              </a:rPr>
              <a:t>git</a:t>
            </a:r>
            <a:r>
              <a:rPr lang="en-US" dirty="0" smtClean="0">
                <a:solidFill>
                  <a:srgbClr val="C00000"/>
                </a:solidFill>
                <a:latin typeface="Arial" charset="0"/>
              </a:rPr>
              <a:t> submodules)</a:t>
            </a:r>
            <a:endParaRPr lang="en-US" dirty="0">
              <a:solidFill>
                <a:srgbClr val="C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7952473"/>
      </p:ext>
    </p:extLst>
  </p:cSld>
  <p:clrMapOvr>
    <a:masterClrMapping/>
  </p:clrMapOvr>
  <p:transition advTm="36792"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231"/>
          <p:cNvSpPr txBox="1">
            <a:spLocks noChangeArrowheads="1"/>
          </p:cNvSpPr>
          <p:nvPr/>
        </p:nvSpPr>
        <p:spPr bwMode="auto">
          <a:xfrm>
            <a:off x="107993" y="2430470"/>
            <a:ext cx="8803772" cy="1357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125401" tIns="62700" rIns="125401" bIns="62700">
            <a:spAutoFit/>
          </a:bodyPr>
          <a:lstStyle/>
          <a:p>
            <a:pPr algn="ctr"/>
            <a:r>
              <a:rPr lang="en-US" sz="40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Automated Package Dependency Handling</a:t>
            </a:r>
          </a:p>
        </p:txBody>
      </p:sp>
    </p:spTree>
    <p:extLst>
      <p:ext uri="{BB962C8B-B14F-4D97-AF65-F5344CB8AC3E}">
        <p14:creationId xmlns:p14="http://schemas.microsoft.com/office/powerpoint/2010/main" val="247705389"/>
      </p:ext>
    </p:extLst>
  </p:cSld>
  <p:clrMapOvr>
    <a:masterClrMapping/>
  </p:clrMapOvr>
  <p:transition advTm="75766">
    <p:dissolv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9360"/>
            <a:ext cx="9026979" cy="1113745"/>
          </a:xfrm>
        </p:spPr>
        <p:txBody>
          <a:bodyPr/>
          <a:lstStyle/>
          <a:p>
            <a:pPr algn="ctr"/>
            <a:r>
              <a:rPr lang="en-US" altLang="en-US" sz="2400" dirty="0" smtClean="0"/>
              <a:t>Package Dependency Structure (e.g. Old Trilinos)</a:t>
            </a:r>
          </a:p>
        </p:txBody>
      </p:sp>
      <p:grpSp>
        <p:nvGrpSpPr>
          <p:cNvPr id="13316" name="Group 3"/>
          <p:cNvGrpSpPr>
            <a:grpSpLocks/>
          </p:cNvGrpSpPr>
          <p:nvPr/>
        </p:nvGrpSpPr>
        <p:grpSpPr bwMode="auto">
          <a:xfrm>
            <a:off x="1308100" y="2792445"/>
            <a:ext cx="1422400" cy="730250"/>
            <a:chOff x="920" y="1216"/>
            <a:chExt cx="896" cy="460"/>
          </a:xfrm>
        </p:grpSpPr>
        <p:sp>
          <p:nvSpPr>
            <p:cNvPr id="13346" name="Rectangle 4"/>
            <p:cNvSpPr>
              <a:spLocks noChangeArrowheads="1"/>
            </p:cNvSpPr>
            <p:nvPr/>
          </p:nvSpPr>
          <p:spPr bwMode="auto">
            <a:xfrm>
              <a:off x="920" y="1313"/>
              <a:ext cx="896" cy="363"/>
            </a:xfrm>
            <a:prstGeom prst="rect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altLang="en-US"/>
                <a:t>RTOp</a:t>
              </a:r>
            </a:p>
          </p:txBody>
        </p:sp>
        <p:sp>
          <p:nvSpPr>
            <p:cNvPr id="13347" name="Rectangle 5"/>
            <p:cNvSpPr>
              <a:spLocks noChangeArrowheads="1"/>
            </p:cNvSpPr>
            <p:nvPr/>
          </p:nvSpPr>
          <p:spPr bwMode="auto">
            <a:xfrm>
              <a:off x="920" y="1216"/>
              <a:ext cx="315" cy="97"/>
            </a:xfrm>
            <a:prstGeom prst="rect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en-US" altLang="en-US"/>
            </a:p>
          </p:txBody>
        </p:sp>
      </p:grpSp>
      <p:grpSp>
        <p:nvGrpSpPr>
          <p:cNvPr id="13317" name="Group 6"/>
          <p:cNvGrpSpPr>
            <a:grpSpLocks/>
          </p:cNvGrpSpPr>
          <p:nvPr/>
        </p:nvGrpSpPr>
        <p:grpSpPr bwMode="auto">
          <a:xfrm>
            <a:off x="1308100" y="4176745"/>
            <a:ext cx="1422400" cy="730250"/>
            <a:chOff x="920" y="1216"/>
            <a:chExt cx="896" cy="460"/>
          </a:xfrm>
        </p:grpSpPr>
        <p:sp>
          <p:nvSpPr>
            <p:cNvPr id="13344" name="Rectangle 7"/>
            <p:cNvSpPr>
              <a:spLocks noChangeArrowheads="1"/>
            </p:cNvSpPr>
            <p:nvPr/>
          </p:nvSpPr>
          <p:spPr bwMode="auto">
            <a:xfrm>
              <a:off x="920" y="1313"/>
              <a:ext cx="896" cy="363"/>
            </a:xfrm>
            <a:prstGeom prst="rect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altLang="en-US"/>
                <a:t>Teuchos</a:t>
              </a:r>
            </a:p>
          </p:txBody>
        </p:sp>
        <p:sp>
          <p:nvSpPr>
            <p:cNvPr id="13345" name="Rectangle 8"/>
            <p:cNvSpPr>
              <a:spLocks noChangeArrowheads="1"/>
            </p:cNvSpPr>
            <p:nvPr/>
          </p:nvSpPr>
          <p:spPr bwMode="auto">
            <a:xfrm>
              <a:off x="920" y="1216"/>
              <a:ext cx="315" cy="97"/>
            </a:xfrm>
            <a:prstGeom prst="rect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en-US" altLang="en-US"/>
            </a:p>
          </p:txBody>
        </p:sp>
      </p:grpSp>
      <p:grpSp>
        <p:nvGrpSpPr>
          <p:cNvPr id="13318" name="Group 9"/>
          <p:cNvGrpSpPr>
            <a:grpSpLocks/>
          </p:cNvGrpSpPr>
          <p:nvPr/>
        </p:nvGrpSpPr>
        <p:grpSpPr bwMode="auto">
          <a:xfrm>
            <a:off x="3763963" y="4214845"/>
            <a:ext cx="1422400" cy="730250"/>
            <a:chOff x="920" y="1216"/>
            <a:chExt cx="896" cy="460"/>
          </a:xfrm>
        </p:grpSpPr>
        <p:sp>
          <p:nvSpPr>
            <p:cNvPr id="13342" name="Rectangle 10"/>
            <p:cNvSpPr>
              <a:spLocks noChangeArrowheads="1"/>
            </p:cNvSpPr>
            <p:nvPr/>
          </p:nvSpPr>
          <p:spPr bwMode="auto">
            <a:xfrm>
              <a:off x="920" y="1313"/>
              <a:ext cx="896" cy="363"/>
            </a:xfrm>
            <a:prstGeom prst="rect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altLang="en-US"/>
                <a:t>Epetra</a:t>
              </a:r>
            </a:p>
          </p:txBody>
        </p:sp>
        <p:sp>
          <p:nvSpPr>
            <p:cNvPr id="13343" name="Rectangle 11"/>
            <p:cNvSpPr>
              <a:spLocks noChangeArrowheads="1"/>
            </p:cNvSpPr>
            <p:nvPr/>
          </p:nvSpPr>
          <p:spPr bwMode="auto">
            <a:xfrm>
              <a:off x="920" y="1216"/>
              <a:ext cx="315" cy="97"/>
            </a:xfrm>
            <a:prstGeom prst="rect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en-US" altLang="en-US"/>
            </a:p>
          </p:txBody>
        </p:sp>
      </p:grpSp>
      <p:grpSp>
        <p:nvGrpSpPr>
          <p:cNvPr id="13319" name="Group 12"/>
          <p:cNvGrpSpPr>
            <a:grpSpLocks/>
          </p:cNvGrpSpPr>
          <p:nvPr/>
        </p:nvGrpSpPr>
        <p:grpSpPr bwMode="auto">
          <a:xfrm>
            <a:off x="3765550" y="2794033"/>
            <a:ext cx="1422400" cy="730250"/>
            <a:chOff x="920" y="1216"/>
            <a:chExt cx="896" cy="460"/>
          </a:xfrm>
        </p:grpSpPr>
        <p:sp>
          <p:nvSpPr>
            <p:cNvPr id="13340" name="Rectangle 13"/>
            <p:cNvSpPr>
              <a:spLocks noChangeArrowheads="1"/>
            </p:cNvSpPr>
            <p:nvPr/>
          </p:nvSpPr>
          <p:spPr bwMode="auto">
            <a:xfrm>
              <a:off x="920" y="1313"/>
              <a:ext cx="896" cy="363"/>
            </a:xfrm>
            <a:prstGeom prst="rect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altLang="en-US"/>
                <a:t>Triutils</a:t>
              </a:r>
            </a:p>
          </p:txBody>
        </p:sp>
        <p:sp>
          <p:nvSpPr>
            <p:cNvPr id="13341" name="Rectangle 14"/>
            <p:cNvSpPr>
              <a:spLocks noChangeArrowheads="1"/>
            </p:cNvSpPr>
            <p:nvPr/>
          </p:nvSpPr>
          <p:spPr bwMode="auto">
            <a:xfrm>
              <a:off x="920" y="1216"/>
              <a:ext cx="315" cy="97"/>
            </a:xfrm>
            <a:prstGeom prst="rect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en-US" altLang="en-US"/>
            </a:p>
          </p:txBody>
        </p:sp>
      </p:grpSp>
      <p:sp>
        <p:nvSpPr>
          <p:cNvPr id="13320" name="Rectangle 15"/>
          <p:cNvSpPr>
            <a:spLocks noChangeArrowheads="1"/>
          </p:cNvSpPr>
          <p:nvPr/>
        </p:nvSpPr>
        <p:spPr bwMode="auto">
          <a:xfrm>
            <a:off x="3113088" y="2101883"/>
            <a:ext cx="346075" cy="153987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cxnSp>
        <p:nvCxnSpPr>
          <p:cNvPr id="13321" name="AutoShape 16"/>
          <p:cNvCxnSpPr>
            <a:cxnSpLocks noChangeShapeType="1"/>
            <a:stCxn id="13338" idx="1"/>
            <a:endCxn id="13346" idx="0"/>
          </p:cNvCxnSpPr>
          <p:nvPr/>
        </p:nvCxnSpPr>
        <p:spPr bwMode="auto">
          <a:xfrm rot="10800000" flipV="1">
            <a:off x="2019300" y="1968533"/>
            <a:ext cx="1016000" cy="977900"/>
          </a:xfrm>
          <a:prstGeom prst="bentConnector2">
            <a:avLst/>
          </a:prstGeom>
          <a:noFill/>
          <a:ln w="1270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322" name="AutoShape 17"/>
          <p:cNvCxnSpPr>
            <a:cxnSpLocks noChangeShapeType="1"/>
            <a:stCxn id="13346" idx="2"/>
            <a:endCxn id="13344" idx="0"/>
          </p:cNvCxnSpPr>
          <p:nvPr/>
        </p:nvCxnSpPr>
        <p:spPr bwMode="auto">
          <a:xfrm rot="5400000">
            <a:off x="1615281" y="3926714"/>
            <a:ext cx="808038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323" name="AutoShape 18"/>
          <p:cNvCxnSpPr>
            <a:cxnSpLocks noChangeShapeType="1"/>
            <a:stCxn id="13320" idx="2"/>
            <a:endCxn id="13342" idx="1"/>
          </p:cNvCxnSpPr>
          <p:nvPr/>
        </p:nvCxnSpPr>
        <p:spPr bwMode="auto">
          <a:xfrm rot="16200000" flipH="1">
            <a:off x="2324100" y="3217895"/>
            <a:ext cx="2401888" cy="477838"/>
          </a:xfrm>
          <a:prstGeom prst="bentConnector2">
            <a:avLst/>
          </a:prstGeom>
          <a:noFill/>
          <a:ln w="12700">
            <a:solidFill>
              <a:schemeClr val="tx1"/>
            </a:solidFill>
            <a:prstDash val="dash"/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324" name="AutoShape 19"/>
          <p:cNvCxnSpPr>
            <a:cxnSpLocks noChangeShapeType="1"/>
            <a:stCxn id="13338" idx="3"/>
            <a:endCxn id="13336" idx="0"/>
          </p:cNvCxnSpPr>
          <p:nvPr/>
        </p:nvCxnSpPr>
        <p:spPr bwMode="auto">
          <a:xfrm>
            <a:off x="4457700" y="1968533"/>
            <a:ext cx="2400300" cy="977900"/>
          </a:xfrm>
          <a:prstGeom prst="bentConnector2">
            <a:avLst/>
          </a:prstGeom>
          <a:noFill/>
          <a:ln w="12700">
            <a:solidFill>
              <a:schemeClr val="tx1"/>
            </a:solidFill>
            <a:prstDash val="dash"/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325" name="AutoShape 20"/>
          <p:cNvCxnSpPr>
            <a:cxnSpLocks noChangeShapeType="1"/>
            <a:stCxn id="13336" idx="2"/>
            <a:endCxn id="13342" idx="3"/>
          </p:cNvCxnSpPr>
          <p:nvPr/>
        </p:nvCxnSpPr>
        <p:spPr bwMode="auto">
          <a:xfrm rot="5400000">
            <a:off x="5454650" y="3254408"/>
            <a:ext cx="1135063" cy="1671637"/>
          </a:xfrm>
          <a:prstGeom prst="bentConnector2">
            <a:avLst/>
          </a:prstGeom>
          <a:noFill/>
          <a:ln w="1270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326" name="AutoShape 21"/>
          <p:cNvCxnSpPr>
            <a:cxnSpLocks noChangeShapeType="1"/>
            <a:stCxn id="13336" idx="1"/>
            <a:endCxn id="13340" idx="3"/>
          </p:cNvCxnSpPr>
          <p:nvPr/>
        </p:nvCxnSpPr>
        <p:spPr bwMode="auto">
          <a:xfrm rot="10800000" flipV="1">
            <a:off x="5187950" y="3235358"/>
            <a:ext cx="958850" cy="1587"/>
          </a:xfrm>
          <a:prstGeom prst="bentConnector3">
            <a:avLst>
              <a:gd name="adj1" fmla="val 50000"/>
            </a:avLst>
          </a:prstGeom>
          <a:noFill/>
          <a:ln w="12700">
            <a:solidFill>
              <a:schemeClr val="tx1"/>
            </a:solidFill>
            <a:prstDash val="dash"/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13327" name="Group 22"/>
          <p:cNvGrpSpPr>
            <a:grpSpLocks/>
          </p:cNvGrpSpPr>
          <p:nvPr/>
        </p:nvGrpSpPr>
        <p:grpSpPr bwMode="auto">
          <a:xfrm>
            <a:off x="3035300" y="1525620"/>
            <a:ext cx="1422400" cy="730250"/>
            <a:chOff x="920" y="1216"/>
            <a:chExt cx="896" cy="460"/>
          </a:xfrm>
        </p:grpSpPr>
        <p:sp>
          <p:nvSpPr>
            <p:cNvPr id="13338" name="Rectangle 23"/>
            <p:cNvSpPr>
              <a:spLocks noChangeArrowheads="1"/>
            </p:cNvSpPr>
            <p:nvPr/>
          </p:nvSpPr>
          <p:spPr bwMode="auto">
            <a:xfrm>
              <a:off x="920" y="1313"/>
              <a:ext cx="896" cy="363"/>
            </a:xfrm>
            <a:prstGeom prst="rect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altLang="en-US" dirty="0"/>
                <a:t>Thyra</a:t>
              </a:r>
            </a:p>
          </p:txBody>
        </p:sp>
        <p:sp>
          <p:nvSpPr>
            <p:cNvPr id="13339" name="Rectangle 24"/>
            <p:cNvSpPr>
              <a:spLocks noChangeArrowheads="1"/>
            </p:cNvSpPr>
            <p:nvPr/>
          </p:nvSpPr>
          <p:spPr bwMode="auto">
            <a:xfrm>
              <a:off x="920" y="1216"/>
              <a:ext cx="315" cy="97"/>
            </a:xfrm>
            <a:prstGeom prst="rect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en-US" altLang="en-US"/>
            </a:p>
          </p:txBody>
        </p:sp>
      </p:grpSp>
      <p:cxnSp>
        <p:nvCxnSpPr>
          <p:cNvPr id="13328" name="AutoShape 25"/>
          <p:cNvCxnSpPr>
            <a:cxnSpLocks noChangeShapeType="1"/>
            <a:stCxn id="13340" idx="2"/>
            <a:endCxn id="13342" idx="0"/>
          </p:cNvCxnSpPr>
          <p:nvPr/>
        </p:nvCxnSpPr>
        <p:spPr bwMode="auto">
          <a:xfrm rot="5400000">
            <a:off x="4053682" y="3945764"/>
            <a:ext cx="844550" cy="1587"/>
          </a:xfrm>
          <a:prstGeom prst="bentConnector3">
            <a:avLst>
              <a:gd name="adj1" fmla="val 49810"/>
            </a:avLst>
          </a:prstGeom>
          <a:noFill/>
          <a:ln w="1270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329" name="Rectangle 26"/>
          <p:cNvSpPr>
            <a:spLocks noChangeArrowheads="1"/>
          </p:cNvSpPr>
          <p:nvPr/>
        </p:nvSpPr>
        <p:spPr bwMode="auto">
          <a:xfrm>
            <a:off x="7221538" y="3368708"/>
            <a:ext cx="346075" cy="153987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cxnSp>
        <p:nvCxnSpPr>
          <p:cNvPr id="13330" name="AutoShape 27"/>
          <p:cNvCxnSpPr>
            <a:cxnSpLocks noChangeShapeType="1"/>
            <a:stCxn id="13329" idx="2"/>
            <a:endCxn id="13344" idx="2"/>
          </p:cNvCxnSpPr>
          <p:nvPr/>
        </p:nvCxnSpPr>
        <p:spPr bwMode="auto">
          <a:xfrm rot="5400000">
            <a:off x="4014788" y="1527207"/>
            <a:ext cx="1384300" cy="5375275"/>
          </a:xfrm>
          <a:prstGeom prst="bentConnector3">
            <a:avLst>
              <a:gd name="adj1" fmla="val 116398"/>
            </a:avLst>
          </a:prstGeom>
          <a:noFill/>
          <a:ln w="1270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13331" name="Group 28"/>
          <p:cNvGrpSpPr>
            <a:grpSpLocks/>
          </p:cNvGrpSpPr>
          <p:nvPr/>
        </p:nvGrpSpPr>
        <p:grpSpPr bwMode="auto">
          <a:xfrm>
            <a:off x="6146800" y="2792445"/>
            <a:ext cx="1422400" cy="730250"/>
            <a:chOff x="920" y="1216"/>
            <a:chExt cx="896" cy="460"/>
          </a:xfrm>
        </p:grpSpPr>
        <p:sp>
          <p:nvSpPr>
            <p:cNvPr id="13336" name="Rectangle 29"/>
            <p:cNvSpPr>
              <a:spLocks noChangeArrowheads="1"/>
            </p:cNvSpPr>
            <p:nvPr/>
          </p:nvSpPr>
          <p:spPr bwMode="auto">
            <a:xfrm>
              <a:off x="920" y="1313"/>
              <a:ext cx="896" cy="363"/>
            </a:xfrm>
            <a:prstGeom prst="rect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altLang="en-US"/>
                <a:t>EpetraExt</a:t>
              </a:r>
            </a:p>
          </p:txBody>
        </p:sp>
        <p:sp>
          <p:nvSpPr>
            <p:cNvPr id="13337" name="Rectangle 30"/>
            <p:cNvSpPr>
              <a:spLocks noChangeArrowheads="1"/>
            </p:cNvSpPr>
            <p:nvPr/>
          </p:nvSpPr>
          <p:spPr bwMode="auto">
            <a:xfrm>
              <a:off x="920" y="1216"/>
              <a:ext cx="315" cy="97"/>
            </a:xfrm>
            <a:prstGeom prst="rect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en-US" altLang="en-US"/>
            </a:p>
          </p:txBody>
        </p:sp>
      </p:grpSp>
      <p:cxnSp>
        <p:nvCxnSpPr>
          <p:cNvPr id="13332" name="AutoShape 31"/>
          <p:cNvCxnSpPr>
            <a:cxnSpLocks noChangeShapeType="1"/>
          </p:cNvCxnSpPr>
          <p:nvPr/>
        </p:nvCxnSpPr>
        <p:spPr bwMode="auto">
          <a:xfrm>
            <a:off x="5418138" y="5788058"/>
            <a:ext cx="882650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333" name="AutoShape 32"/>
          <p:cNvCxnSpPr>
            <a:cxnSpLocks noChangeShapeType="1"/>
          </p:cNvCxnSpPr>
          <p:nvPr/>
        </p:nvCxnSpPr>
        <p:spPr bwMode="auto">
          <a:xfrm>
            <a:off x="5418138" y="6210333"/>
            <a:ext cx="882650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334" name="Rectangle 33"/>
          <p:cNvSpPr>
            <a:spLocks noChangeArrowheads="1"/>
          </p:cNvSpPr>
          <p:nvPr/>
        </p:nvSpPr>
        <p:spPr bwMode="auto">
          <a:xfrm>
            <a:off x="2882900" y="5595970"/>
            <a:ext cx="2470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/>
              <a:t>Required Dependence</a:t>
            </a:r>
          </a:p>
        </p:txBody>
      </p:sp>
      <p:sp>
        <p:nvSpPr>
          <p:cNvPr id="13335" name="Rectangle 34"/>
          <p:cNvSpPr>
            <a:spLocks noChangeArrowheads="1"/>
          </p:cNvSpPr>
          <p:nvPr/>
        </p:nvSpPr>
        <p:spPr bwMode="auto">
          <a:xfrm>
            <a:off x="2882900" y="6035708"/>
            <a:ext cx="23939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/>
              <a:t>Optional Dependence</a:t>
            </a:r>
          </a:p>
        </p:txBody>
      </p:sp>
    </p:spTree>
    <p:extLst>
      <p:ext uri="{BB962C8B-B14F-4D97-AF65-F5344CB8AC3E}">
        <p14:creationId xmlns:p14="http://schemas.microsoft.com/office/powerpoint/2010/main" val="3334908768"/>
      </p:ext>
    </p:extLst>
  </p:cSld>
  <p:clrMapOvr>
    <a:masterClrMapping/>
  </p:clrMapOvr>
  <p:transition spd="med" advTm="75766">
    <p:dissolv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>
          <a:xfrm>
            <a:off x="424259" y="126170"/>
            <a:ext cx="8526065" cy="381000"/>
          </a:xfrm>
        </p:spPr>
        <p:txBody>
          <a:bodyPr/>
          <a:lstStyle/>
          <a:p>
            <a:r>
              <a:rPr lang="en-US" altLang="en-US" sz="2400" dirty="0" smtClean="0"/>
              <a:t>Package </a:t>
            </a:r>
            <a:r>
              <a:rPr lang="en-US" altLang="en-US" sz="2400" dirty="0" err="1" smtClean="0"/>
              <a:t>Dependencies.cmake</a:t>
            </a:r>
            <a:r>
              <a:rPr lang="en-US" altLang="en-US" sz="2400" dirty="0" smtClean="0"/>
              <a:t> Files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347449" y="1430984"/>
            <a:ext cx="4032525" cy="1013098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90487" tIns="44450" rIns="90487" bIns="44450">
            <a:spAutoFit/>
          </a:bodyPr>
          <a:lstStyle/>
          <a:p>
            <a:pPr marL="0" lvl="1">
              <a:spcAft>
                <a:spcPts val="0"/>
              </a:spcAft>
              <a:buSzPct val="100000"/>
              <a:defRPr/>
            </a:pPr>
            <a:r>
              <a:rPr lang="en-US" sz="2000" dirty="0" smtClean="0">
                <a:latin typeface="Cordia New" panose="020B0304020202020204" pitchFamily="34" charset="-34"/>
                <a:cs typeface="Cordia New" panose="020B0304020202020204" pitchFamily="34" charset="-34"/>
              </a:rPr>
              <a:t>TRIBITS_PACKAGE_DEFINE_DEPENDENCIES</a:t>
            </a:r>
            <a:r>
              <a:rPr lang="en-US" sz="2000" dirty="0">
                <a:latin typeface="Cordia New" panose="020B0304020202020204" pitchFamily="34" charset="-34"/>
                <a:cs typeface="Cordia New" panose="020B0304020202020204" pitchFamily="34" charset="-34"/>
              </a:rPr>
              <a:t>(</a:t>
            </a:r>
          </a:p>
          <a:p>
            <a:pPr marL="0" lvl="1">
              <a:spcAft>
                <a:spcPts val="0"/>
              </a:spcAft>
              <a:buSzPct val="100000"/>
              <a:defRPr/>
            </a:pPr>
            <a:r>
              <a:rPr lang="en-US" sz="2000" dirty="0" smtClean="0">
                <a:latin typeface="Cordia New" panose="020B0304020202020204" pitchFamily="34" charset="-34"/>
                <a:cs typeface="Cordia New" panose="020B0304020202020204" pitchFamily="34" charset="-34"/>
              </a:rPr>
              <a:t>   </a:t>
            </a:r>
            <a:r>
              <a:rPr lang="en-US" sz="2000" dirty="0" smtClean="0">
                <a:solidFill>
                  <a:srgbClr val="D30AA5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LIB_REQUIRED_TPLS</a:t>
            </a:r>
            <a:r>
              <a:rPr lang="en-US" sz="2000" dirty="0" smtClean="0">
                <a:latin typeface="Cordia New" panose="020B0304020202020204" pitchFamily="34" charset="-34"/>
                <a:cs typeface="Cordia New" panose="020B0304020202020204" pitchFamily="34" charset="-34"/>
              </a:rPr>
              <a:t>  </a:t>
            </a:r>
            <a:r>
              <a:rPr lang="en-US" sz="2000" dirty="0" smtClean="0">
                <a:solidFill>
                  <a:srgbClr val="000099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BLAS</a:t>
            </a:r>
            <a:r>
              <a:rPr lang="en-US" sz="2000" dirty="0" smtClean="0">
                <a:latin typeface="Cordia New" panose="020B0304020202020204" pitchFamily="34" charset="-34"/>
                <a:cs typeface="Cordia New" panose="020B0304020202020204" pitchFamily="34" charset="-34"/>
              </a:rPr>
              <a:t>  </a:t>
            </a:r>
            <a:r>
              <a:rPr lang="en-US" sz="2000" dirty="0" smtClean="0">
                <a:solidFill>
                  <a:srgbClr val="000099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LAPACK </a:t>
            </a:r>
          </a:p>
          <a:p>
            <a:pPr marL="0" lvl="1">
              <a:spcAft>
                <a:spcPts val="0"/>
              </a:spcAft>
              <a:buSzPct val="100000"/>
              <a:defRPr/>
            </a:pPr>
            <a:r>
              <a:rPr lang="en-US" sz="2000" dirty="0" smtClean="0">
                <a:latin typeface="Cordia New" panose="020B0304020202020204" pitchFamily="34" charset="-34"/>
                <a:cs typeface="Cordia New" panose="020B0304020202020204" pitchFamily="34" charset="-34"/>
              </a:rPr>
              <a:t>   </a:t>
            </a:r>
            <a:r>
              <a:rPr lang="en-US" sz="2000" dirty="0" smtClean="0">
                <a:solidFill>
                  <a:srgbClr val="D30AA5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LIB_OPTIONAL_TPLS</a:t>
            </a:r>
            <a:r>
              <a:rPr lang="en-US" sz="2000" dirty="0" smtClean="0">
                <a:latin typeface="Cordia New" panose="020B0304020202020204" pitchFamily="34" charset="-34"/>
                <a:cs typeface="Cordia New" panose="020B0304020202020204" pitchFamily="34" charset="-34"/>
              </a:rPr>
              <a:t> </a:t>
            </a:r>
            <a:r>
              <a:rPr lang="en-US" sz="2000" dirty="0" smtClean="0">
                <a:solidFill>
                  <a:srgbClr val="000099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Boost</a:t>
            </a:r>
            <a:r>
              <a:rPr lang="en-US" sz="2000" dirty="0" smtClean="0">
                <a:latin typeface="Cordia New" panose="020B0304020202020204" pitchFamily="34" charset="-34"/>
                <a:cs typeface="Cordia New" panose="020B0304020202020204" pitchFamily="34" charset="-34"/>
              </a:rPr>
              <a:t>  )</a:t>
            </a:r>
            <a:endParaRPr lang="en-US" sz="2000" dirty="0">
              <a:latin typeface="Cordia New" panose="020B0304020202020204" pitchFamily="34" charset="-34"/>
              <a:cs typeface="Cordia New" panose="020B0304020202020204" pitchFamily="34" charset="-34"/>
            </a:endParaRPr>
          </a:p>
        </p:txBody>
      </p:sp>
      <p:sp>
        <p:nvSpPr>
          <p:cNvPr id="6" name="TextBox 25"/>
          <p:cNvSpPr txBox="1">
            <a:spLocks noChangeArrowheads="1"/>
          </p:cNvSpPr>
          <p:nvPr/>
        </p:nvSpPr>
        <p:spPr bwMode="auto">
          <a:xfrm>
            <a:off x="351320" y="1009485"/>
            <a:ext cx="2031594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2200" b="1" dirty="0" smtClean="0">
                <a:solidFill>
                  <a:srgbClr val="000099"/>
                </a:solidFill>
              </a:rPr>
              <a:t>Teuchos</a:t>
            </a:r>
            <a:endParaRPr lang="en-US" altLang="en-US" sz="2200" b="1" dirty="0">
              <a:solidFill>
                <a:srgbClr val="000099"/>
              </a:solidFill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4802429" y="1430984"/>
            <a:ext cx="4032525" cy="705321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90487" tIns="44450" rIns="90487" bIns="44450">
            <a:spAutoFit/>
          </a:bodyPr>
          <a:lstStyle/>
          <a:p>
            <a:pPr marL="0" lvl="1">
              <a:spcAft>
                <a:spcPts val="0"/>
              </a:spcAft>
              <a:buSzPct val="100000"/>
              <a:defRPr/>
            </a:pPr>
            <a:r>
              <a:rPr lang="en-US" sz="2000" dirty="0" smtClean="0">
                <a:latin typeface="Cordia New" panose="020B0304020202020204" pitchFamily="34" charset="-34"/>
                <a:cs typeface="Cordia New" panose="020B0304020202020204" pitchFamily="34" charset="-34"/>
              </a:rPr>
              <a:t>TRIBITS_PACKAGE_DEFINE_DEPENDENCIES</a:t>
            </a:r>
            <a:r>
              <a:rPr lang="en-US" sz="2000" dirty="0">
                <a:latin typeface="Cordia New" panose="020B0304020202020204" pitchFamily="34" charset="-34"/>
                <a:cs typeface="Cordia New" panose="020B0304020202020204" pitchFamily="34" charset="-34"/>
              </a:rPr>
              <a:t>(</a:t>
            </a:r>
          </a:p>
          <a:p>
            <a:pPr marL="0" lvl="1">
              <a:spcAft>
                <a:spcPts val="0"/>
              </a:spcAft>
              <a:buSzPct val="100000"/>
              <a:defRPr/>
            </a:pPr>
            <a:r>
              <a:rPr lang="en-US" sz="2000" dirty="0" smtClean="0">
                <a:latin typeface="Cordia New" panose="020B0304020202020204" pitchFamily="34" charset="-34"/>
                <a:cs typeface="Cordia New" panose="020B0304020202020204" pitchFamily="34" charset="-34"/>
              </a:rPr>
              <a:t>   </a:t>
            </a:r>
            <a:r>
              <a:rPr lang="en-US" sz="2000" dirty="0" smtClean="0">
                <a:solidFill>
                  <a:srgbClr val="D30AA5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LIB_REQUIRED_TPLS</a:t>
            </a:r>
            <a:r>
              <a:rPr lang="en-US" sz="2000" dirty="0" smtClean="0">
                <a:latin typeface="Cordia New" panose="020B0304020202020204" pitchFamily="34" charset="-34"/>
                <a:cs typeface="Cordia New" panose="020B0304020202020204" pitchFamily="34" charset="-34"/>
              </a:rPr>
              <a:t>  </a:t>
            </a:r>
            <a:r>
              <a:rPr lang="en-US" sz="2000" dirty="0" smtClean="0">
                <a:solidFill>
                  <a:srgbClr val="000099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BLAS</a:t>
            </a:r>
            <a:r>
              <a:rPr lang="en-US" sz="2000" dirty="0" smtClean="0">
                <a:latin typeface="Cordia New" panose="020B0304020202020204" pitchFamily="34" charset="-34"/>
                <a:cs typeface="Cordia New" panose="020B0304020202020204" pitchFamily="34" charset="-34"/>
              </a:rPr>
              <a:t>  </a:t>
            </a:r>
            <a:r>
              <a:rPr lang="en-US" sz="2000" dirty="0" smtClean="0">
                <a:solidFill>
                  <a:srgbClr val="000099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LAPACK</a:t>
            </a:r>
            <a:r>
              <a:rPr lang="en-US" sz="2000" dirty="0" smtClean="0">
                <a:latin typeface="Cordia New" panose="020B0304020202020204" pitchFamily="34" charset="-34"/>
                <a:cs typeface="Cordia New" panose="020B0304020202020204" pitchFamily="34" charset="-34"/>
              </a:rPr>
              <a:t>   </a:t>
            </a:r>
            <a:r>
              <a:rPr lang="en-US" sz="2000" dirty="0">
                <a:latin typeface="Cordia New" panose="020B0304020202020204" pitchFamily="34" charset="-34"/>
                <a:cs typeface="Cordia New" panose="020B0304020202020204" pitchFamily="34" charset="-34"/>
              </a:rPr>
              <a:t>)</a:t>
            </a:r>
          </a:p>
        </p:txBody>
      </p:sp>
      <p:sp>
        <p:nvSpPr>
          <p:cNvPr id="8" name="TextBox 25"/>
          <p:cNvSpPr txBox="1">
            <a:spLocks noChangeArrowheads="1"/>
          </p:cNvSpPr>
          <p:nvPr/>
        </p:nvSpPr>
        <p:spPr bwMode="auto">
          <a:xfrm>
            <a:off x="4802430" y="1009485"/>
            <a:ext cx="2031594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2200" b="1" dirty="0" err="1" smtClean="0">
                <a:solidFill>
                  <a:srgbClr val="000099"/>
                </a:solidFill>
              </a:rPr>
              <a:t>Epetra</a:t>
            </a:r>
            <a:endParaRPr lang="en-US" altLang="en-US" sz="2200" b="1" dirty="0">
              <a:solidFill>
                <a:srgbClr val="000099"/>
              </a:solidFill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347448" y="3283543"/>
            <a:ext cx="4032525" cy="705321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90487" tIns="44450" rIns="90487" bIns="44450">
            <a:spAutoFit/>
          </a:bodyPr>
          <a:lstStyle/>
          <a:p>
            <a:pPr marL="0" lvl="1">
              <a:spcAft>
                <a:spcPts val="0"/>
              </a:spcAft>
              <a:buSzPct val="100000"/>
              <a:defRPr/>
            </a:pPr>
            <a:r>
              <a:rPr lang="en-US" sz="2000" dirty="0" smtClean="0">
                <a:latin typeface="Cordia New" panose="020B0304020202020204" pitchFamily="34" charset="-34"/>
                <a:cs typeface="Cordia New" panose="020B0304020202020204" pitchFamily="34" charset="-34"/>
              </a:rPr>
              <a:t>TRIBITS_PACKAGE_DEFINE_DEPENDENCIES</a:t>
            </a:r>
            <a:r>
              <a:rPr lang="en-US" sz="2000" dirty="0">
                <a:latin typeface="Cordia New" panose="020B0304020202020204" pitchFamily="34" charset="-34"/>
                <a:cs typeface="Cordia New" panose="020B0304020202020204" pitchFamily="34" charset="-34"/>
              </a:rPr>
              <a:t>(</a:t>
            </a:r>
          </a:p>
          <a:p>
            <a:pPr marL="0" lvl="1">
              <a:spcAft>
                <a:spcPts val="0"/>
              </a:spcAft>
              <a:buSzPct val="100000"/>
              <a:defRPr/>
            </a:pPr>
            <a:r>
              <a:rPr lang="en-US" sz="2000" dirty="0" smtClean="0">
                <a:latin typeface="Cordia New" panose="020B0304020202020204" pitchFamily="34" charset="-34"/>
                <a:cs typeface="Cordia New" panose="020B0304020202020204" pitchFamily="34" charset="-34"/>
              </a:rPr>
              <a:t>   </a:t>
            </a:r>
            <a:r>
              <a:rPr lang="en-US" sz="2000" dirty="0" smtClean="0">
                <a:solidFill>
                  <a:srgbClr val="D30AA5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LIB_REQUIRED_PACKAGES</a:t>
            </a:r>
            <a:r>
              <a:rPr lang="en-US" sz="2000" dirty="0" smtClean="0">
                <a:latin typeface="Cordia New" panose="020B0304020202020204" pitchFamily="34" charset="-34"/>
                <a:cs typeface="Cordia New" panose="020B0304020202020204" pitchFamily="34" charset="-34"/>
              </a:rPr>
              <a:t>  </a:t>
            </a:r>
            <a:r>
              <a:rPr lang="en-US" sz="2000" dirty="0" smtClean="0">
                <a:solidFill>
                  <a:srgbClr val="000099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Teuchos</a:t>
            </a:r>
            <a:r>
              <a:rPr lang="en-US" sz="2000" dirty="0" smtClean="0">
                <a:latin typeface="Cordia New" panose="020B0304020202020204" pitchFamily="34" charset="-34"/>
                <a:cs typeface="Cordia New" panose="020B0304020202020204" pitchFamily="34" charset="-34"/>
              </a:rPr>
              <a:t>  ) </a:t>
            </a:r>
          </a:p>
        </p:txBody>
      </p:sp>
      <p:sp>
        <p:nvSpPr>
          <p:cNvPr id="10" name="TextBox 25"/>
          <p:cNvSpPr txBox="1">
            <a:spLocks noChangeArrowheads="1"/>
          </p:cNvSpPr>
          <p:nvPr/>
        </p:nvSpPr>
        <p:spPr bwMode="auto">
          <a:xfrm>
            <a:off x="351319" y="2862044"/>
            <a:ext cx="2031594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2200" b="1" dirty="0" err="1" smtClean="0">
                <a:solidFill>
                  <a:srgbClr val="000099"/>
                </a:solidFill>
              </a:rPr>
              <a:t>RTOp</a:t>
            </a:r>
            <a:endParaRPr lang="en-US" altLang="en-US" sz="2200" b="1" dirty="0">
              <a:solidFill>
                <a:srgbClr val="000099"/>
              </a:solidFill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4802429" y="3282588"/>
            <a:ext cx="4032525" cy="705321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90487" tIns="44450" rIns="90487" bIns="44450">
            <a:spAutoFit/>
          </a:bodyPr>
          <a:lstStyle/>
          <a:p>
            <a:pPr marL="0" lvl="1">
              <a:spcAft>
                <a:spcPts val="0"/>
              </a:spcAft>
              <a:buSzPct val="100000"/>
              <a:defRPr/>
            </a:pPr>
            <a:r>
              <a:rPr lang="en-US" sz="2000" dirty="0" smtClean="0">
                <a:latin typeface="Cordia New" panose="020B0304020202020204" pitchFamily="34" charset="-34"/>
                <a:cs typeface="Cordia New" panose="020B0304020202020204" pitchFamily="34" charset="-34"/>
              </a:rPr>
              <a:t>TRIBITS_PACKAGE_DEFINE_DEPENDENCIES</a:t>
            </a:r>
            <a:r>
              <a:rPr lang="en-US" sz="2000" dirty="0">
                <a:latin typeface="Cordia New" panose="020B0304020202020204" pitchFamily="34" charset="-34"/>
                <a:cs typeface="Cordia New" panose="020B0304020202020204" pitchFamily="34" charset="-34"/>
              </a:rPr>
              <a:t>(</a:t>
            </a:r>
          </a:p>
          <a:p>
            <a:pPr marL="0" lvl="1">
              <a:spcAft>
                <a:spcPts val="0"/>
              </a:spcAft>
              <a:buSzPct val="100000"/>
              <a:defRPr/>
            </a:pPr>
            <a:r>
              <a:rPr lang="en-US" sz="2000" dirty="0" smtClean="0">
                <a:latin typeface="Cordia New" panose="020B0304020202020204" pitchFamily="34" charset="-34"/>
                <a:cs typeface="Cordia New" panose="020B0304020202020204" pitchFamily="34" charset="-34"/>
              </a:rPr>
              <a:t>   </a:t>
            </a:r>
            <a:r>
              <a:rPr lang="en-US" sz="2000" dirty="0" smtClean="0">
                <a:solidFill>
                  <a:srgbClr val="D30AA5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LIB_REQUIRED_PACKAGES</a:t>
            </a:r>
            <a:r>
              <a:rPr lang="en-US" sz="2000" dirty="0" smtClean="0">
                <a:latin typeface="Cordia New" panose="020B0304020202020204" pitchFamily="34" charset="-34"/>
                <a:cs typeface="Cordia New" panose="020B0304020202020204" pitchFamily="34" charset="-34"/>
              </a:rPr>
              <a:t>   </a:t>
            </a:r>
            <a:r>
              <a:rPr lang="en-US" sz="2000" dirty="0" err="1" smtClean="0">
                <a:solidFill>
                  <a:srgbClr val="000099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Epetra</a:t>
            </a:r>
            <a:r>
              <a:rPr lang="en-US" sz="2000" dirty="0" smtClean="0">
                <a:latin typeface="Cordia New" panose="020B0304020202020204" pitchFamily="34" charset="-34"/>
                <a:cs typeface="Cordia New" panose="020B0304020202020204" pitchFamily="34" charset="-34"/>
              </a:rPr>
              <a:t>  ) </a:t>
            </a:r>
          </a:p>
        </p:txBody>
      </p:sp>
      <p:sp>
        <p:nvSpPr>
          <p:cNvPr id="12" name="TextBox 25"/>
          <p:cNvSpPr txBox="1">
            <a:spLocks noChangeArrowheads="1"/>
          </p:cNvSpPr>
          <p:nvPr/>
        </p:nvSpPr>
        <p:spPr bwMode="auto">
          <a:xfrm>
            <a:off x="4802430" y="2861089"/>
            <a:ext cx="2031594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2200" b="1" dirty="0" err="1" smtClean="0">
                <a:solidFill>
                  <a:srgbClr val="000099"/>
                </a:solidFill>
              </a:rPr>
              <a:t>Triutils</a:t>
            </a:r>
            <a:endParaRPr lang="en-US" altLang="en-US" sz="2200" b="1" dirty="0">
              <a:solidFill>
                <a:srgbClr val="000099"/>
              </a:solidFill>
            </a:endParaRP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347448" y="5020200"/>
            <a:ext cx="4032525" cy="1013098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90487" tIns="44450" rIns="90487" bIns="44450">
            <a:spAutoFit/>
          </a:bodyPr>
          <a:lstStyle/>
          <a:p>
            <a:pPr marL="0" lvl="1">
              <a:spcAft>
                <a:spcPts val="0"/>
              </a:spcAft>
              <a:buSzPct val="100000"/>
              <a:defRPr/>
            </a:pPr>
            <a:r>
              <a:rPr lang="en-US" sz="2000" dirty="0" smtClean="0">
                <a:latin typeface="Cordia New" panose="020B0304020202020204" pitchFamily="34" charset="-34"/>
                <a:cs typeface="Cordia New" panose="020B0304020202020204" pitchFamily="34" charset="-34"/>
              </a:rPr>
              <a:t>TRIBITS_PACKAGE_DEFINE_DEPENDENCIES</a:t>
            </a:r>
            <a:r>
              <a:rPr lang="en-US" sz="2000" dirty="0">
                <a:latin typeface="Cordia New" panose="020B0304020202020204" pitchFamily="34" charset="-34"/>
                <a:cs typeface="Cordia New" panose="020B0304020202020204" pitchFamily="34" charset="-34"/>
              </a:rPr>
              <a:t>(</a:t>
            </a:r>
          </a:p>
          <a:p>
            <a:pPr marL="0" lvl="1">
              <a:spcAft>
                <a:spcPts val="0"/>
              </a:spcAft>
              <a:buSzPct val="100000"/>
              <a:defRPr/>
            </a:pPr>
            <a:r>
              <a:rPr lang="en-US" sz="2000" dirty="0" smtClean="0">
                <a:latin typeface="Cordia New" panose="020B0304020202020204" pitchFamily="34" charset="-34"/>
                <a:cs typeface="Cordia New" panose="020B0304020202020204" pitchFamily="34" charset="-34"/>
              </a:rPr>
              <a:t>   </a:t>
            </a:r>
            <a:r>
              <a:rPr lang="en-US" sz="2000" dirty="0" smtClean="0">
                <a:solidFill>
                  <a:srgbClr val="D30AA5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LIB_REQUIRED_PACKAGES</a:t>
            </a:r>
            <a:r>
              <a:rPr lang="en-US" sz="2000" dirty="0" smtClean="0">
                <a:latin typeface="Cordia New" panose="020B0304020202020204" pitchFamily="34" charset="-34"/>
                <a:cs typeface="Cordia New" panose="020B0304020202020204" pitchFamily="34" charset="-34"/>
              </a:rPr>
              <a:t>   </a:t>
            </a:r>
            <a:r>
              <a:rPr lang="en-US" sz="2000" dirty="0" err="1" smtClean="0">
                <a:solidFill>
                  <a:srgbClr val="000099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Epetra</a:t>
            </a:r>
            <a:r>
              <a:rPr lang="en-US" sz="2000" dirty="0" smtClean="0">
                <a:latin typeface="Cordia New" panose="020B0304020202020204" pitchFamily="34" charset="-34"/>
                <a:cs typeface="Cordia New" panose="020B0304020202020204" pitchFamily="34" charset="-34"/>
              </a:rPr>
              <a:t>  </a:t>
            </a:r>
            <a:r>
              <a:rPr lang="en-US" sz="2000" dirty="0" smtClean="0">
                <a:solidFill>
                  <a:srgbClr val="000099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Teuchos</a:t>
            </a:r>
          </a:p>
          <a:p>
            <a:pPr marL="0" lvl="1">
              <a:spcAft>
                <a:spcPts val="0"/>
              </a:spcAft>
              <a:buSzPct val="100000"/>
              <a:defRPr/>
            </a:pPr>
            <a:r>
              <a:rPr lang="en-US" sz="2000" dirty="0">
                <a:latin typeface="Cordia New" panose="020B0304020202020204" pitchFamily="34" charset="-34"/>
                <a:cs typeface="Cordia New" panose="020B0304020202020204" pitchFamily="34" charset="-34"/>
              </a:rPr>
              <a:t> </a:t>
            </a:r>
            <a:r>
              <a:rPr lang="en-US" sz="2000" dirty="0" smtClean="0">
                <a:latin typeface="Cordia New" panose="020B0304020202020204" pitchFamily="34" charset="-34"/>
                <a:cs typeface="Cordia New" panose="020B0304020202020204" pitchFamily="34" charset="-34"/>
              </a:rPr>
              <a:t>  </a:t>
            </a:r>
            <a:r>
              <a:rPr lang="en-US" sz="2000" dirty="0" smtClean="0">
                <a:solidFill>
                  <a:srgbClr val="D30AA5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LIB_OPTIONAL_PACKAGES</a:t>
            </a:r>
            <a:r>
              <a:rPr lang="en-US" sz="2000" dirty="0" smtClean="0">
                <a:latin typeface="Cordia New" panose="020B0304020202020204" pitchFamily="34" charset="-34"/>
                <a:cs typeface="Cordia New" panose="020B0304020202020204" pitchFamily="34" charset="-34"/>
              </a:rPr>
              <a:t>  </a:t>
            </a:r>
            <a:r>
              <a:rPr lang="en-US" sz="2000" dirty="0" err="1" smtClean="0">
                <a:solidFill>
                  <a:srgbClr val="000099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Triutils</a:t>
            </a:r>
            <a:r>
              <a:rPr lang="en-US" sz="2000" dirty="0" smtClean="0">
                <a:latin typeface="Cordia New" panose="020B0304020202020204" pitchFamily="34" charset="-34"/>
                <a:cs typeface="Cordia New" panose="020B0304020202020204" pitchFamily="34" charset="-34"/>
              </a:rPr>
              <a:t>  ) </a:t>
            </a:r>
          </a:p>
        </p:txBody>
      </p:sp>
      <p:sp>
        <p:nvSpPr>
          <p:cNvPr id="14" name="TextBox 25"/>
          <p:cNvSpPr txBox="1">
            <a:spLocks noChangeArrowheads="1"/>
          </p:cNvSpPr>
          <p:nvPr/>
        </p:nvSpPr>
        <p:spPr bwMode="auto">
          <a:xfrm>
            <a:off x="351319" y="4581150"/>
            <a:ext cx="2031594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2200" b="1" dirty="0" err="1" smtClean="0">
                <a:solidFill>
                  <a:srgbClr val="000099"/>
                </a:solidFill>
              </a:rPr>
              <a:t>EpetraExt</a:t>
            </a:r>
            <a:endParaRPr lang="en-US" altLang="en-US" sz="2200" b="1" dirty="0">
              <a:solidFill>
                <a:srgbClr val="000099"/>
              </a:solidFill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4802429" y="5028632"/>
            <a:ext cx="4032525" cy="1013098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90487" tIns="44450" rIns="90487" bIns="44450">
            <a:spAutoFit/>
          </a:bodyPr>
          <a:lstStyle/>
          <a:p>
            <a:pPr marL="0" lvl="1">
              <a:spcAft>
                <a:spcPts val="0"/>
              </a:spcAft>
              <a:buSzPct val="100000"/>
              <a:defRPr/>
            </a:pPr>
            <a:r>
              <a:rPr lang="en-US" sz="2000" dirty="0" smtClean="0">
                <a:latin typeface="Cordia New" panose="020B0304020202020204" pitchFamily="34" charset="-34"/>
                <a:cs typeface="Cordia New" panose="020B0304020202020204" pitchFamily="34" charset="-34"/>
              </a:rPr>
              <a:t>TRIBITS_PACKAGE_DEFINE_DEPENDENCIES</a:t>
            </a:r>
            <a:r>
              <a:rPr lang="en-US" sz="2000" dirty="0">
                <a:latin typeface="Cordia New" panose="020B0304020202020204" pitchFamily="34" charset="-34"/>
                <a:cs typeface="Cordia New" panose="020B0304020202020204" pitchFamily="34" charset="-34"/>
              </a:rPr>
              <a:t>(</a:t>
            </a:r>
          </a:p>
          <a:p>
            <a:pPr marL="0" lvl="1">
              <a:spcAft>
                <a:spcPts val="0"/>
              </a:spcAft>
              <a:buSzPct val="100000"/>
              <a:defRPr/>
            </a:pPr>
            <a:r>
              <a:rPr lang="en-US" sz="2000" dirty="0" smtClean="0">
                <a:latin typeface="Cordia New" panose="020B0304020202020204" pitchFamily="34" charset="-34"/>
                <a:cs typeface="Cordia New" panose="020B0304020202020204" pitchFamily="34" charset="-34"/>
              </a:rPr>
              <a:t>   </a:t>
            </a:r>
            <a:r>
              <a:rPr lang="en-US" sz="2000" dirty="0" smtClean="0">
                <a:solidFill>
                  <a:srgbClr val="D30AA5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LIB_REQUIRED_PACKAGES</a:t>
            </a:r>
            <a:r>
              <a:rPr lang="en-US" sz="2000" dirty="0" smtClean="0">
                <a:latin typeface="Cordia New" panose="020B0304020202020204" pitchFamily="34" charset="-34"/>
                <a:cs typeface="Cordia New" panose="020B0304020202020204" pitchFamily="34" charset="-34"/>
              </a:rPr>
              <a:t>   </a:t>
            </a:r>
            <a:r>
              <a:rPr lang="en-US" sz="2000" dirty="0" err="1" smtClean="0">
                <a:solidFill>
                  <a:srgbClr val="000099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RTOp</a:t>
            </a:r>
            <a:r>
              <a:rPr lang="en-US" sz="2000" dirty="0" smtClean="0">
                <a:latin typeface="Cordia New" panose="020B0304020202020204" pitchFamily="34" charset="-34"/>
                <a:cs typeface="Cordia New" panose="020B0304020202020204" pitchFamily="34" charset="-34"/>
              </a:rPr>
              <a:t>  </a:t>
            </a:r>
            <a:r>
              <a:rPr lang="en-US" sz="2000" dirty="0" smtClean="0">
                <a:solidFill>
                  <a:srgbClr val="000099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Teuchos</a:t>
            </a:r>
          </a:p>
          <a:p>
            <a:pPr marL="0" lvl="1">
              <a:spcAft>
                <a:spcPts val="0"/>
              </a:spcAft>
              <a:buSzPct val="100000"/>
              <a:defRPr/>
            </a:pPr>
            <a:r>
              <a:rPr lang="en-US" sz="2000" dirty="0">
                <a:latin typeface="Cordia New" panose="020B0304020202020204" pitchFamily="34" charset="-34"/>
                <a:cs typeface="Cordia New" panose="020B0304020202020204" pitchFamily="34" charset="-34"/>
              </a:rPr>
              <a:t> </a:t>
            </a:r>
            <a:r>
              <a:rPr lang="en-US" sz="2000" dirty="0" smtClean="0">
                <a:latin typeface="Cordia New" panose="020B0304020202020204" pitchFamily="34" charset="-34"/>
                <a:cs typeface="Cordia New" panose="020B0304020202020204" pitchFamily="34" charset="-34"/>
              </a:rPr>
              <a:t>  </a:t>
            </a:r>
            <a:r>
              <a:rPr lang="en-US" sz="2000" dirty="0" smtClean="0">
                <a:solidFill>
                  <a:srgbClr val="D30AA5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LIB_OPTIONAL_PACKAGES</a:t>
            </a:r>
            <a:r>
              <a:rPr lang="en-US" sz="2000" dirty="0" smtClean="0">
                <a:latin typeface="Cordia New" panose="020B0304020202020204" pitchFamily="34" charset="-34"/>
                <a:cs typeface="Cordia New" panose="020B0304020202020204" pitchFamily="34" charset="-34"/>
              </a:rPr>
              <a:t>  </a:t>
            </a:r>
            <a:r>
              <a:rPr lang="en-US" sz="2000" dirty="0" err="1" smtClean="0">
                <a:solidFill>
                  <a:srgbClr val="000099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EpetraExt</a:t>
            </a:r>
            <a:r>
              <a:rPr lang="en-US" sz="2000" dirty="0" smtClean="0">
                <a:latin typeface="Cordia New" panose="020B0304020202020204" pitchFamily="34" charset="-34"/>
                <a:cs typeface="Cordia New" panose="020B0304020202020204" pitchFamily="34" charset="-34"/>
              </a:rPr>
              <a:t>  </a:t>
            </a:r>
            <a:r>
              <a:rPr lang="en-US" sz="2000" dirty="0" err="1" smtClean="0">
                <a:solidFill>
                  <a:srgbClr val="000099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Epera</a:t>
            </a:r>
            <a:r>
              <a:rPr lang="en-US" sz="2000" dirty="0" smtClean="0">
                <a:latin typeface="Cordia New" panose="020B0304020202020204" pitchFamily="34" charset="-34"/>
                <a:cs typeface="Cordia New" panose="020B0304020202020204" pitchFamily="34" charset="-34"/>
              </a:rPr>
              <a:t>  ) </a:t>
            </a:r>
          </a:p>
        </p:txBody>
      </p:sp>
      <p:sp>
        <p:nvSpPr>
          <p:cNvPr id="16" name="TextBox 25"/>
          <p:cNvSpPr txBox="1">
            <a:spLocks noChangeArrowheads="1"/>
          </p:cNvSpPr>
          <p:nvPr/>
        </p:nvSpPr>
        <p:spPr bwMode="auto">
          <a:xfrm>
            <a:off x="4806300" y="4619555"/>
            <a:ext cx="2031594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2200" b="1" dirty="0" smtClean="0">
                <a:solidFill>
                  <a:srgbClr val="000099"/>
                </a:solidFill>
              </a:rPr>
              <a:t>Thyra</a:t>
            </a:r>
            <a:endParaRPr lang="en-US" altLang="en-US" sz="2200" b="1" dirty="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6218102"/>
      </p:ext>
    </p:extLst>
  </p:cSld>
  <p:clrMapOvr>
    <a:masterClrMapping/>
  </p:clrMapOvr>
  <p:transition advTm="75766">
    <p:dissolv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>
          <a:xfrm>
            <a:off x="232235" y="126169"/>
            <a:ext cx="8641889" cy="806505"/>
          </a:xfrm>
        </p:spPr>
        <p:txBody>
          <a:bodyPr/>
          <a:lstStyle/>
          <a:p>
            <a:pPr algn="ctr"/>
            <a:r>
              <a:rPr lang="en-US" altLang="en-US" sz="2400" dirty="0" smtClean="0"/>
              <a:t>CI Testing: Change </a:t>
            </a:r>
            <a:r>
              <a:rPr lang="en-US" altLang="en-US" sz="2400" dirty="0" err="1" smtClean="0"/>
              <a:t>Epetra</a:t>
            </a:r>
            <a:endParaRPr lang="en-US" altLang="en-US" sz="2400" dirty="0" smtClean="0"/>
          </a:p>
        </p:txBody>
      </p:sp>
      <p:sp>
        <p:nvSpPr>
          <p:cNvPr id="15364" name="Rectangle 3"/>
          <p:cNvSpPr>
            <a:spLocks noChangeArrowheads="1"/>
          </p:cNvSpPr>
          <p:nvPr/>
        </p:nvSpPr>
        <p:spPr bwMode="auto">
          <a:xfrm>
            <a:off x="886287" y="1094140"/>
            <a:ext cx="7142163" cy="13747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ts val="2000"/>
              </a:lnSpc>
            </a:pPr>
            <a:r>
              <a:rPr lang="en-US" altLang="en-US" sz="2400" dirty="0">
                <a:latin typeface="Cordia New" panose="020B0304020202020204" pitchFamily="34" charset="-34"/>
                <a:cs typeface="Cordia New" panose="020B0304020202020204" pitchFamily="34" charset="-34"/>
              </a:rPr>
              <a:t>  $ ./do-configure \</a:t>
            </a:r>
          </a:p>
          <a:p>
            <a:pPr>
              <a:lnSpc>
                <a:spcPts val="2000"/>
              </a:lnSpc>
            </a:pPr>
            <a:r>
              <a:rPr lang="en-US" altLang="en-US" sz="2400" dirty="0" smtClean="0">
                <a:latin typeface="Cordia New" panose="020B0304020202020204" pitchFamily="34" charset="-34"/>
                <a:cs typeface="Cordia New" panose="020B0304020202020204" pitchFamily="34" charset="-34"/>
              </a:rPr>
              <a:t>     -</a:t>
            </a:r>
            <a:r>
              <a:rPr lang="en-US" altLang="en-US" sz="2400" dirty="0">
                <a:latin typeface="Cordia New" panose="020B0304020202020204" pitchFamily="34" charset="-34"/>
                <a:cs typeface="Cordia New" panose="020B0304020202020204" pitchFamily="34" charset="-34"/>
              </a:rPr>
              <a:t>D </a:t>
            </a:r>
            <a:r>
              <a:rPr lang="en-US" altLang="en-US" sz="2400" dirty="0" err="1" smtClean="0">
                <a:latin typeface="Cordia New" panose="020B0304020202020204" pitchFamily="34" charset="-34"/>
                <a:cs typeface="Cordia New" panose="020B0304020202020204" pitchFamily="34" charset="-34"/>
              </a:rPr>
              <a:t>Trilinos_ENABLE_Epetra</a:t>
            </a:r>
            <a:r>
              <a:rPr lang="en-US" altLang="en-US" sz="2400" dirty="0" smtClean="0">
                <a:latin typeface="Cordia New" panose="020B0304020202020204" pitchFamily="34" charset="-34"/>
                <a:cs typeface="Cordia New" panose="020B0304020202020204" pitchFamily="34" charset="-34"/>
              </a:rPr>
              <a:t>=ON </a:t>
            </a:r>
            <a:r>
              <a:rPr lang="en-US" altLang="en-US" sz="2400" dirty="0">
                <a:latin typeface="Cordia New" panose="020B0304020202020204" pitchFamily="34" charset="-34"/>
                <a:cs typeface="Cordia New" panose="020B0304020202020204" pitchFamily="34" charset="-34"/>
              </a:rPr>
              <a:t>\</a:t>
            </a:r>
          </a:p>
          <a:p>
            <a:pPr>
              <a:lnSpc>
                <a:spcPts val="2000"/>
              </a:lnSpc>
            </a:pPr>
            <a:r>
              <a:rPr lang="en-US" altLang="en-US" sz="2400" dirty="0">
                <a:latin typeface="Cordia New" panose="020B0304020202020204" pitchFamily="34" charset="-34"/>
                <a:cs typeface="Cordia New" panose="020B0304020202020204" pitchFamily="34" charset="-34"/>
              </a:rPr>
              <a:t>     -D </a:t>
            </a:r>
            <a:r>
              <a:rPr lang="en-US" altLang="en-US" sz="2400" dirty="0" err="1" smtClean="0">
                <a:latin typeface="Cordia New" panose="020B0304020202020204" pitchFamily="34" charset="-34"/>
                <a:cs typeface="Cordia New" panose="020B0304020202020204" pitchFamily="34" charset="-34"/>
              </a:rPr>
              <a:t>Trilinos_ENABLE_ALL_FORWARD_DEP_PACKAGES</a:t>
            </a:r>
            <a:r>
              <a:rPr lang="en-US" altLang="en-US" sz="2400" dirty="0" smtClean="0">
                <a:latin typeface="Cordia New" panose="020B0304020202020204" pitchFamily="34" charset="-34"/>
                <a:cs typeface="Cordia New" panose="020B0304020202020204" pitchFamily="34" charset="-34"/>
              </a:rPr>
              <a:t>=ON </a:t>
            </a:r>
            <a:r>
              <a:rPr lang="en-US" altLang="en-US" sz="2400" dirty="0">
                <a:latin typeface="Cordia New" panose="020B0304020202020204" pitchFamily="34" charset="-34"/>
                <a:cs typeface="Cordia New" panose="020B0304020202020204" pitchFamily="34" charset="-34"/>
              </a:rPr>
              <a:t>\</a:t>
            </a:r>
          </a:p>
          <a:p>
            <a:pPr>
              <a:lnSpc>
                <a:spcPts val="2000"/>
              </a:lnSpc>
            </a:pPr>
            <a:r>
              <a:rPr lang="en-US" altLang="en-US" sz="2400" dirty="0">
                <a:latin typeface="Cordia New" panose="020B0304020202020204" pitchFamily="34" charset="-34"/>
                <a:cs typeface="Cordia New" panose="020B0304020202020204" pitchFamily="34" charset="-34"/>
              </a:rPr>
              <a:t>     -D </a:t>
            </a:r>
            <a:r>
              <a:rPr lang="en-US" altLang="en-US" sz="2400" dirty="0" err="1" smtClean="0">
                <a:latin typeface="Cordia New" panose="020B0304020202020204" pitchFamily="34" charset="-34"/>
                <a:cs typeface="Cordia New" panose="020B0304020202020204" pitchFamily="34" charset="-34"/>
              </a:rPr>
              <a:t>Trilinos_ENABLE_TESTS</a:t>
            </a:r>
            <a:r>
              <a:rPr lang="en-US" altLang="en-US" sz="2400" dirty="0" smtClean="0">
                <a:latin typeface="Cordia New" panose="020B0304020202020204" pitchFamily="34" charset="-34"/>
                <a:cs typeface="Cordia New" panose="020B0304020202020204" pitchFamily="34" charset="-34"/>
              </a:rPr>
              <a:t>=ON</a:t>
            </a:r>
            <a:endParaRPr lang="en-US" altLang="en-US" sz="2400" dirty="0">
              <a:latin typeface="Cordia New" panose="020B0304020202020204" pitchFamily="34" charset="-34"/>
              <a:cs typeface="Cordia New" panose="020B0304020202020204" pitchFamily="34" charset="-34"/>
            </a:endParaRPr>
          </a:p>
          <a:p>
            <a:pPr>
              <a:lnSpc>
                <a:spcPts val="2000"/>
              </a:lnSpc>
            </a:pPr>
            <a:endParaRPr lang="en-US" altLang="en-US" sz="2400" dirty="0">
              <a:latin typeface="Cordia New" panose="020B0304020202020204" pitchFamily="34" charset="-34"/>
              <a:cs typeface="Cordia New" panose="020B0304020202020204" pitchFamily="34" charset="-34"/>
            </a:endParaRPr>
          </a:p>
        </p:txBody>
      </p:sp>
      <p:grpSp>
        <p:nvGrpSpPr>
          <p:cNvPr id="15365" name="Group 4"/>
          <p:cNvGrpSpPr>
            <a:grpSpLocks/>
          </p:cNvGrpSpPr>
          <p:nvPr/>
        </p:nvGrpSpPr>
        <p:grpSpPr bwMode="auto">
          <a:xfrm>
            <a:off x="653605" y="3927615"/>
            <a:ext cx="1422400" cy="730250"/>
            <a:chOff x="920" y="1216"/>
            <a:chExt cx="896" cy="460"/>
          </a:xfrm>
        </p:grpSpPr>
        <p:sp>
          <p:nvSpPr>
            <p:cNvPr id="15397" name="Rectangle 5"/>
            <p:cNvSpPr>
              <a:spLocks noChangeArrowheads="1"/>
            </p:cNvSpPr>
            <p:nvPr/>
          </p:nvSpPr>
          <p:spPr bwMode="auto">
            <a:xfrm>
              <a:off x="920" y="1313"/>
              <a:ext cx="896" cy="363"/>
            </a:xfrm>
            <a:prstGeom prst="rect">
              <a:avLst/>
            </a:prstGeom>
            <a:solidFill>
              <a:srgbClr val="B3FFB3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altLang="en-US"/>
                <a:t>RTOp</a:t>
              </a:r>
            </a:p>
          </p:txBody>
        </p:sp>
        <p:sp>
          <p:nvSpPr>
            <p:cNvPr id="15398" name="Rectangle 6"/>
            <p:cNvSpPr>
              <a:spLocks noChangeArrowheads="1"/>
            </p:cNvSpPr>
            <p:nvPr/>
          </p:nvSpPr>
          <p:spPr bwMode="auto">
            <a:xfrm>
              <a:off x="920" y="1216"/>
              <a:ext cx="315" cy="97"/>
            </a:xfrm>
            <a:prstGeom prst="rect">
              <a:avLst/>
            </a:prstGeom>
            <a:solidFill>
              <a:srgbClr val="B3FFB3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en-US" altLang="en-US"/>
            </a:p>
          </p:txBody>
        </p:sp>
      </p:grpSp>
      <p:grpSp>
        <p:nvGrpSpPr>
          <p:cNvPr id="15366" name="Group 7"/>
          <p:cNvGrpSpPr>
            <a:grpSpLocks/>
          </p:cNvGrpSpPr>
          <p:nvPr/>
        </p:nvGrpSpPr>
        <p:grpSpPr bwMode="auto">
          <a:xfrm>
            <a:off x="653605" y="5311915"/>
            <a:ext cx="1422400" cy="730250"/>
            <a:chOff x="920" y="1216"/>
            <a:chExt cx="896" cy="460"/>
          </a:xfrm>
        </p:grpSpPr>
        <p:sp>
          <p:nvSpPr>
            <p:cNvPr id="15395" name="Rectangle 8"/>
            <p:cNvSpPr>
              <a:spLocks noChangeArrowheads="1"/>
            </p:cNvSpPr>
            <p:nvPr/>
          </p:nvSpPr>
          <p:spPr bwMode="auto">
            <a:xfrm>
              <a:off x="920" y="1313"/>
              <a:ext cx="896" cy="363"/>
            </a:xfrm>
            <a:prstGeom prst="rect">
              <a:avLst/>
            </a:prstGeom>
            <a:solidFill>
              <a:srgbClr val="B3FFB3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altLang="en-US"/>
                <a:t>Teuchos</a:t>
              </a:r>
            </a:p>
          </p:txBody>
        </p:sp>
        <p:sp>
          <p:nvSpPr>
            <p:cNvPr id="15396" name="Rectangle 9"/>
            <p:cNvSpPr>
              <a:spLocks noChangeArrowheads="1"/>
            </p:cNvSpPr>
            <p:nvPr/>
          </p:nvSpPr>
          <p:spPr bwMode="auto">
            <a:xfrm>
              <a:off x="920" y="1216"/>
              <a:ext cx="315" cy="97"/>
            </a:xfrm>
            <a:prstGeom prst="rect">
              <a:avLst/>
            </a:prstGeom>
            <a:solidFill>
              <a:srgbClr val="B3FFB3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en-US" altLang="en-US"/>
            </a:p>
          </p:txBody>
        </p:sp>
      </p:grpSp>
      <p:grpSp>
        <p:nvGrpSpPr>
          <p:cNvPr id="15367" name="Group 10"/>
          <p:cNvGrpSpPr>
            <a:grpSpLocks/>
          </p:cNvGrpSpPr>
          <p:nvPr/>
        </p:nvGrpSpPr>
        <p:grpSpPr bwMode="auto">
          <a:xfrm>
            <a:off x="3109468" y="5350015"/>
            <a:ext cx="1422400" cy="730250"/>
            <a:chOff x="920" y="1216"/>
            <a:chExt cx="896" cy="460"/>
          </a:xfrm>
        </p:grpSpPr>
        <p:sp>
          <p:nvSpPr>
            <p:cNvPr id="15393" name="Rectangle 11"/>
            <p:cNvSpPr>
              <a:spLocks noChangeArrowheads="1"/>
            </p:cNvSpPr>
            <p:nvPr/>
          </p:nvSpPr>
          <p:spPr bwMode="auto">
            <a:xfrm>
              <a:off x="920" y="1313"/>
              <a:ext cx="896" cy="363"/>
            </a:xfrm>
            <a:prstGeom prst="rect">
              <a:avLst/>
            </a:prstGeom>
            <a:solidFill>
              <a:srgbClr val="FFE5E5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altLang="en-US"/>
                <a:t>Epetra</a:t>
              </a:r>
            </a:p>
          </p:txBody>
        </p:sp>
        <p:sp>
          <p:nvSpPr>
            <p:cNvPr id="15394" name="Rectangle 12"/>
            <p:cNvSpPr>
              <a:spLocks noChangeArrowheads="1"/>
            </p:cNvSpPr>
            <p:nvPr/>
          </p:nvSpPr>
          <p:spPr bwMode="auto">
            <a:xfrm>
              <a:off x="920" y="1216"/>
              <a:ext cx="315" cy="97"/>
            </a:xfrm>
            <a:prstGeom prst="rect">
              <a:avLst/>
            </a:prstGeom>
            <a:solidFill>
              <a:srgbClr val="FFE5E5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en-US" altLang="en-US"/>
            </a:p>
          </p:txBody>
        </p:sp>
      </p:grpSp>
      <p:grpSp>
        <p:nvGrpSpPr>
          <p:cNvPr id="15368" name="Group 13"/>
          <p:cNvGrpSpPr>
            <a:grpSpLocks/>
          </p:cNvGrpSpPr>
          <p:nvPr/>
        </p:nvGrpSpPr>
        <p:grpSpPr bwMode="auto">
          <a:xfrm>
            <a:off x="3111055" y="3929202"/>
            <a:ext cx="1422400" cy="730250"/>
            <a:chOff x="920" y="1216"/>
            <a:chExt cx="896" cy="460"/>
          </a:xfrm>
        </p:grpSpPr>
        <p:sp>
          <p:nvSpPr>
            <p:cNvPr id="15391" name="Rectangle 14"/>
            <p:cNvSpPr>
              <a:spLocks noChangeArrowheads="1"/>
            </p:cNvSpPr>
            <p:nvPr/>
          </p:nvSpPr>
          <p:spPr bwMode="auto">
            <a:xfrm>
              <a:off x="920" y="1313"/>
              <a:ext cx="896" cy="363"/>
            </a:xfrm>
            <a:prstGeom prst="rect">
              <a:avLst/>
            </a:prstGeom>
            <a:solidFill>
              <a:srgbClr val="FFE5E5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altLang="en-US"/>
                <a:t>Triutils</a:t>
              </a:r>
            </a:p>
          </p:txBody>
        </p:sp>
        <p:sp>
          <p:nvSpPr>
            <p:cNvPr id="15392" name="Rectangle 15"/>
            <p:cNvSpPr>
              <a:spLocks noChangeArrowheads="1"/>
            </p:cNvSpPr>
            <p:nvPr/>
          </p:nvSpPr>
          <p:spPr bwMode="auto">
            <a:xfrm>
              <a:off x="920" y="1216"/>
              <a:ext cx="315" cy="97"/>
            </a:xfrm>
            <a:prstGeom prst="rect">
              <a:avLst/>
            </a:prstGeom>
            <a:solidFill>
              <a:srgbClr val="FFE5E5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en-US" altLang="en-US"/>
            </a:p>
          </p:txBody>
        </p:sp>
      </p:grpSp>
      <p:sp>
        <p:nvSpPr>
          <p:cNvPr id="15369" name="Rectangle 16"/>
          <p:cNvSpPr>
            <a:spLocks noChangeArrowheads="1"/>
          </p:cNvSpPr>
          <p:nvPr/>
        </p:nvSpPr>
        <p:spPr bwMode="auto">
          <a:xfrm>
            <a:off x="2458593" y="3237052"/>
            <a:ext cx="346075" cy="153988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cxnSp>
        <p:nvCxnSpPr>
          <p:cNvPr id="15370" name="AutoShape 17"/>
          <p:cNvCxnSpPr>
            <a:cxnSpLocks noChangeShapeType="1"/>
            <a:stCxn id="15389" idx="1"/>
            <a:endCxn id="15397" idx="0"/>
          </p:cNvCxnSpPr>
          <p:nvPr/>
        </p:nvCxnSpPr>
        <p:spPr bwMode="auto">
          <a:xfrm rot="10800000" flipV="1">
            <a:off x="1364805" y="3103702"/>
            <a:ext cx="1016000" cy="977900"/>
          </a:xfrm>
          <a:prstGeom prst="bentConnector2">
            <a:avLst/>
          </a:prstGeom>
          <a:noFill/>
          <a:ln w="1270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371" name="AutoShape 18"/>
          <p:cNvCxnSpPr>
            <a:cxnSpLocks noChangeShapeType="1"/>
            <a:stCxn id="15397" idx="2"/>
            <a:endCxn id="15395" idx="0"/>
          </p:cNvCxnSpPr>
          <p:nvPr/>
        </p:nvCxnSpPr>
        <p:spPr bwMode="auto">
          <a:xfrm rot="5400000">
            <a:off x="960786" y="5061884"/>
            <a:ext cx="808037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372" name="AutoShape 19"/>
          <p:cNvCxnSpPr>
            <a:cxnSpLocks noChangeShapeType="1"/>
            <a:stCxn id="15369" idx="2"/>
            <a:endCxn id="15393" idx="1"/>
          </p:cNvCxnSpPr>
          <p:nvPr/>
        </p:nvCxnSpPr>
        <p:spPr bwMode="auto">
          <a:xfrm rot="16200000" flipH="1">
            <a:off x="1669605" y="4353065"/>
            <a:ext cx="2401887" cy="477838"/>
          </a:xfrm>
          <a:prstGeom prst="bentConnector2">
            <a:avLst/>
          </a:prstGeom>
          <a:noFill/>
          <a:ln w="12700">
            <a:solidFill>
              <a:schemeClr val="tx1"/>
            </a:solidFill>
            <a:prstDash val="dash"/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373" name="AutoShape 20"/>
          <p:cNvCxnSpPr>
            <a:cxnSpLocks noChangeShapeType="1"/>
            <a:stCxn id="15389" idx="3"/>
            <a:endCxn id="15387" idx="0"/>
          </p:cNvCxnSpPr>
          <p:nvPr/>
        </p:nvCxnSpPr>
        <p:spPr bwMode="auto">
          <a:xfrm>
            <a:off x="3803205" y="3103702"/>
            <a:ext cx="2400300" cy="977900"/>
          </a:xfrm>
          <a:prstGeom prst="bentConnector2">
            <a:avLst/>
          </a:prstGeom>
          <a:noFill/>
          <a:ln w="12700">
            <a:solidFill>
              <a:schemeClr val="tx1"/>
            </a:solidFill>
            <a:prstDash val="dash"/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374" name="AutoShape 21"/>
          <p:cNvCxnSpPr>
            <a:cxnSpLocks noChangeShapeType="1"/>
            <a:stCxn id="15387" idx="2"/>
            <a:endCxn id="15393" idx="3"/>
          </p:cNvCxnSpPr>
          <p:nvPr/>
        </p:nvCxnSpPr>
        <p:spPr bwMode="auto">
          <a:xfrm rot="5400000">
            <a:off x="4800156" y="4389577"/>
            <a:ext cx="1135062" cy="1671637"/>
          </a:xfrm>
          <a:prstGeom prst="bentConnector2">
            <a:avLst/>
          </a:prstGeom>
          <a:noFill/>
          <a:ln w="1270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375" name="AutoShape 22"/>
          <p:cNvCxnSpPr>
            <a:cxnSpLocks noChangeShapeType="1"/>
            <a:stCxn id="15387" idx="1"/>
            <a:endCxn id="15391" idx="3"/>
          </p:cNvCxnSpPr>
          <p:nvPr/>
        </p:nvCxnSpPr>
        <p:spPr bwMode="auto">
          <a:xfrm rot="10800000" flipV="1">
            <a:off x="4533455" y="4370527"/>
            <a:ext cx="958850" cy="1588"/>
          </a:xfrm>
          <a:prstGeom prst="bentConnector3">
            <a:avLst>
              <a:gd name="adj1" fmla="val 50000"/>
            </a:avLst>
          </a:prstGeom>
          <a:noFill/>
          <a:ln w="12700">
            <a:solidFill>
              <a:schemeClr val="tx1"/>
            </a:solidFill>
            <a:prstDash val="dash"/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15376" name="Group 23"/>
          <p:cNvGrpSpPr>
            <a:grpSpLocks/>
          </p:cNvGrpSpPr>
          <p:nvPr/>
        </p:nvGrpSpPr>
        <p:grpSpPr bwMode="auto">
          <a:xfrm>
            <a:off x="2380805" y="2660790"/>
            <a:ext cx="1422400" cy="730250"/>
            <a:chOff x="920" y="1216"/>
            <a:chExt cx="896" cy="460"/>
          </a:xfrm>
        </p:grpSpPr>
        <p:sp>
          <p:nvSpPr>
            <p:cNvPr id="15389" name="Rectangle 24"/>
            <p:cNvSpPr>
              <a:spLocks noChangeArrowheads="1"/>
            </p:cNvSpPr>
            <p:nvPr/>
          </p:nvSpPr>
          <p:spPr bwMode="auto">
            <a:xfrm>
              <a:off x="920" y="1313"/>
              <a:ext cx="896" cy="363"/>
            </a:xfrm>
            <a:prstGeom prst="rect">
              <a:avLst/>
            </a:prstGeom>
            <a:solidFill>
              <a:srgbClr val="FFE5E5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altLang="en-US"/>
                <a:t>Thyra</a:t>
              </a:r>
            </a:p>
          </p:txBody>
        </p:sp>
        <p:sp>
          <p:nvSpPr>
            <p:cNvPr id="15390" name="Rectangle 25"/>
            <p:cNvSpPr>
              <a:spLocks noChangeArrowheads="1"/>
            </p:cNvSpPr>
            <p:nvPr/>
          </p:nvSpPr>
          <p:spPr bwMode="auto">
            <a:xfrm>
              <a:off x="920" y="1216"/>
              <a:ext cx="315" cy="97"/>
            </a:xfrm>
            <a:prstGeom prst="rect">
              <a:avLst/>
            </a:prstGeom>
            <a:solidFill>
              <a:srgbClr val="FFE5E5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en-US" altLang="en-US"/>
            </a:p>
          </p:txBody>
        </p:sp>
      </p:grpSp>
      <p:cxnSp>
        <p:nvCxnSpPr>
          <p:cNvPr id="15377" name="AutoShape 26"/>
          <p:cNvCxnSpPr>
            <a:cxnSpLocks noChangeShapeType="1"/>
            <a:stCxn id="15391" idx="2"/>
            <a:endCxn id="15393" idx="0"/>
          </p:cNvCxnSpPr>
          <p:nvPr/>
        </p:nvCxnSpPr>
        <p:spPr bwMode="auto">
          <a:xfrm rot="5400000">
            <a:off x="3399187" y="5080933"/>
            <a:ext cx="844550" cy="1587"/>
          </a:xfrm>
          <a:prstGeom prst="bentConnector3">
            <a:avLst>
              <a:gd name="adj1" fmla="val 49810"/>
            </a:avLst>
          </a:prstGeom>
          <a:noFill/>
          <a:ln w="1270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378" name="Rectangle 27"/>
          <p:cNvSpPr>
            <a:spLocks noChangeArrowheads="1"/>
          </p:cNvSpPr>
          <p:nvPr/>
        </p:nvSpPr>
        <p:spPr bwMode="auto">
          <a:xfrm>
            <a:off x="6567043" y="4503877"/>
            <a:ext cx="346075" cy="153988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cxnSp>
        <p:nvCxnSpPr>
          <p:cNvPr id="15379" name="AutoShape 28"/>
          <p:cNvCxnSpPr>
            <a:cxnSpLocks noChangeShapeType="1"/>
            <a:stCxn id="15378" idx="2"/>
            <a:endCxn id="15395" idx="2"/>
          </p:cNvCxnSpPr>
          <p:nvPr/>
        </p:nvCxnSpPr>
        <p:spPr bwMode="auto">
          <a:xfrm rot="5400000">
            <a:off x="3360293" y="2662377"/>
            <a:ext cx="1384300" cy="5375275"/>
          </a:xfrm>
          <a:prstGeom prst="bentConnector3">
            <a:avLst>
              <a:gd name="adj1" fmla="val 116398"/>
            </a:avLst>
          </a:prstGeom>
          <a:noFill/>
          <a:ln w="1270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15380" name="Group 29"/>
          <p:cNvGrpSpPr>
            <a:grpSpLocks/>
          </p:cNvGrpSpPr>
          <p:nvPr/>
        </p:nvGrpSpPr>
        <p:grpSpPr bwMode="auto">
          <a:xfrm>
            <a:off x="5492305" y="3927615"/>
            <a:ext cx="1422400" cy="730250"/>
            <a:chOff x="920" y="1216"/>
            <a:chExt cx="896" cy="460"/>
          </a:xfrm>
        </p:grpSpPr>
        <p:sp>
          <p:nvSpPr>
            <p:cNvPr id="15387" name="Rectangle 30"/>
            <p:cNvSpPr>
              <a:spLocks noChangeArrowheads="1"/>
            </p:cNvSpPr>
            <p:nvPr/>
          </p:nvSpPr>
          <p:spPr bwMode="auto">
            <a:xfrm>
              <a:off x="920" y="1313"/>
              <a:ext cx="896" cy="363"/>
            </a:xfrm>
            <a:prstGeom prst="rect">
              <a:avLst/>
            </a:prstGeom>
            <a:solidFill>
              <a:srgbClr val="FFE5E5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altLang="en-US"/>
                <a:t>EpetraExt</a:t>
              </a:r>
            </a:p>
          </p:txBody>
        </p:sp>
        <p:sp>
          <p:nvSpPr>
            <p:cNvPr id="15388" name="Rectangle 31"/>
            <p:cNvSpPr>
              <a:spLocks noChangeArrowheads="1"/>
            </p:cNvSpPr>
            <p:nvPr/>
          </p:nvSpPr>
          <p:spPr bwMode="auto">
            <a:xfrm>
              <a:off x="920" y="1216"/>
              <a:ext cx="315" cy="97"/>
            </a:xfrm>
            <a:prstGeom prst="rect">
              <a:avLst/>
            </a:prstGeom>
            <a:solidFill>
              <a:srgbClr val="FFE5E5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en-US" altLang="en-US"/>
            </a:p>
          </p:txBody>
        </p:sp>
      </p:grpSp>
      <p:grpSp>
        <p:nvGrpSpPr>
          <p:cNvPr id="32" name="Group 32"/>
          <p:cNvGrpSpPr>
            <a:grpSpLocks/>
          </p:cNvGrpSpPr>
          <p:nvPr/>
        </p:nvGrpSpPr>
        <p:grpSpPr bwMode="auto">
          <a:xfrm>
            <a:off x="7451725" y="4885145"/>
            <a:ext cx="1422400" cy="730250"/>
            <a:chOff x="920" y="1216"/>
            <a:chExt cx="896" cy="460"/>
          </a:xfrm>
        </p:grpSpPr>
        <p:sp>
          <p:nvSpPr>
            <p:cNvPr id="33" name="Rectangle 33"/>
            <p:cNvSpPr>
              <a:spLocks noChangeArrowheads="1"/>
            </p:cNvSpPr>
            <p:nvPr/>
          </p:nvSpPr>
          <p:spPr bwMode="auto">
            <a:xfrm>
              <a:off x="920" y="1313"/>
              <a:ext cx="896" cy="363"/>
            </a:xfrm>
            <a:prstGeom prst="rect">
              <a:avLst/>
            </a:prstGeom>
            <a:solidFill>
              <a:srgbClr val="B3FFB3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altLang="en-US"/>
                <a:t>Lib Only</a:t>
              </a:r>
            </a:p>
          </p:txBody>
        </p:sp>
        <p:sp>
          <p:nvSpPr>
            <p:cNvPr id="34" name="Rectangle 34"/>
            <p:cNvSpPr>
              <a:spLocks noChangeArrowheads="1"/>
            </p:cNvSpPr>
            <p:nvPr/>
          </p:nvSpPr>
          <p:spPr bwMode="auto">
            <a:xfrm>
              <a:off x="920" y="1216"/>
              <a:ext cx="315" cy="97"/>
            </a:xfrm>
            <a:prstGeom prst="rect">
              <a:avLst/>
            </a:prstGeom>
            <a:solidFill>
              <a:srgbClr val="B3FFB3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en-US" altLang="en-US"/>
            </a:p>
          </p:txBody>
        </p:sp>
      </p:grpSp>
      <p:grpSp>
        <p:nvGrpSpPr>
          <p:cNvPr id="35" name="Group 35"/>
          <p:cNvGrpSpPr>
            <a:grpSpLocks/>
          </p:cNvGrpSpPr>
          <p:nvPr/>
        </p:nvGrpSpPr>
        <p:grpSpPr bwMode="auto">
          <a:xfrm>
            <a:off x="7451725" y="3426232"/>
            <a:ext cx="1422400" cy="730250"/>
            <a:chOff x="920" y="1216"/>
            <a:chExt cx="896" cy="460"/>
          </a:xfrm>
        </p:grpSpPr>
        <p:sp>
          <p:nvSpPr>
            <p:cNvPr id="36" name="Rectangle 36"/>
            <p:cNvSpPr>
              <a:spLocks noChangeArrowheads="1"/>
            </p:cNvSpPr>
            <p:nvPr/>
          </p:nvSpPr>
          <p:spPr bwMode="auto">
            <a:xfrm>
              <a:off x="920" y="1313"/>
              <a:ext cx="896" cy="363"/>
            </a:xfrm>
            <a:prstGeom prst="rect">
              <a:avLst/>
            </a:prstGeom>
            <a:solidFill>
              <a:srgbClr val="FFE5E5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altLang="en-US"/>
                <a:t>Libs &amp; Tests</a:t>
              </a:r>
            </a:p>
          </p:txBody>
        </p:sp>
        <p:sp>
          <p:nvSpPr>
            <p:cNvPr id="37" name="Rectangle 37"/>
            <p:cNvSpPr>
              <a:spLocks noChangeArrowheads="1"/>
            </p:cNvSpPr>
            <p:nvPr/>
          </p:nvSpPr>
          <p:spPr bwMode="auto">
            <a:xfrm>
              <a:off x="920" y="1216"/>
              <a:ext cx="315" cy="97"/>
            </a:xfrm>
            <a:prstGeom prst="rect">
              <a:avLst/>
            </a:prstGeom>
            <a:solidFill>
              <a:srgbClr val="FFE5E5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en-US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304129789"/>
      </p:ext>
    </p:extLst>
  </p:cSld>
  <p:clrMapOvr>
    <a:masterClrMapping/>
  </p:clrMapOvr>
  <p:transition spd="med" advTm="75766">
    <p:dissolv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>
          <a:xfrm>
            <a:off x="309045" y="126170"/>
            <a:ext cx="8410695" cy="844910"/>
          </a:xfrm>
        </p:spPr>
        <p:txBody>
          <a:bodyPr/>
          <a:lstStyle/>
          <a:p>
            <a:pPr algn="ctr"/>
            <a:r>
              <a:rPr lang="en-US" altLang="en-US" sz="2400" dirty="0" smtClean="0"/>
              <a:t>CI Testing: Change </a:t>
            </a:r>
            <a:r>
              <a:rPr lang="en-US" altLang="en-US" sz="2400" dirty="0" err="1" smtClean="0"/>
              <a:t>RTOp</a:t>
            </a:r>
            <a:endParaRPr lang="en-US" altLang="en-US" sz="2400" dirty="0" smtClean="0"/>
          </a:p>
        </p:txBody>
      </p:sp>
      <p:sp>
        <p:nvSpPr>
          <p:cNvPr id="16388" name="Rectangle 3"/>
          <p:cNvSpPr>
            <a:spLocks noChangeArrowheads="1"/>
          </p:cNvSpPr>
          <p:nvPr/>
        </p:nvSpPr>
        <p:spPr bwMode="auto">
          <a:xfrm>
            <a:off x="771525" y="1122980"/>
            <a:ext cx="7142163" cy="13747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ts val="2000"/>
              </a:lnSpc>
            </a:pPr>
            <a:r>
              <a:rPr lang="en-US" altLang="en-US" sz="2400" dirty="0">
                <a:latin typeface="Cordia New" panose="020B0304020202020204" pitchFamily="34" charset="-34"/>
                <a:cs typeface="Cordia New" panose="020B0304020202020204" pitchFamily="34" charset="-34"/>
              </a:rPr>
              <a:t>  $ ./do-configure \</a:t>
            </a:r>
          </a:p>
          <a:p>
            <a:pPr>
              <a:lnSpc>
                <a:spcPts val="2000"/>
              </a:lnSpc>
            </a:pPr>
            <a:r>
              <a:rPr lang="en-US" altLang="en-US" sz="2400" dirty="0" smtClean="0">
                <a:latin typeface="Cordia New" panose="020B0304020202020204" pitchFamily="34" charset="-34"/>
                <a:cs typeface="Cordia New" panose="020B0304020202020204" pitchFamily="34" charset="-34"/>
              </a:rPr>
              <a:t>     -</a:t>
            </a:r>
            <a:r>
              <a:rPr lang="en-US" altLang="en-US" sz="2400" dirty="0">
                <a:latin typeface="Cordia New" panose="020B0304020202020204" pitchFamily="34" charset="-34"/>
                <a:cs typeface="Cordia New" panose="020B0304020202020204" pitchFamily="34" charset="-34"/>
              </a:rPr>
              <a:t>D </a:t>
            </a:r>
            <a:r>
              <a:rPr lang="en-US" altLang="en-US" sz="2400" dirty="0" err="1" smtClean="0">
                <a:latin typeface="Cordia New" panose="020B0304020202020204" pitchFamily="34" charset="-34"/>
                <a:cs typeface="Cordia New" panose="020B0304020202020204" pitchFamily="34" charset="-34"/>
              </a:rPr>
              <a:t>Trilinos_ENABLE_RTOp</a:t>
            </a:r>
            <a:r>
              <a:rPr lang="en-US" altLang="en-US" sz="2400" dirty="0" smtClean="0">
                <a:latin typeface="Cordia New" panose="020B0304020202020204" pitchFamily="34" charset="-34"/>
                <a:cs typeface="Cordia New" panose="020B0304020202020204" pitchFamily="34" charset="-34"/>
              </a:rPr>
              <a:t>=ON </a:t>
            </a:r>
            <a:r>
              <a:rPr lang="en-US" altLang="en-US" sz="2400" dirty="0">
                <a:latin typeface="Cordia New" panose="020B0304020202020204" pitchFamily="34" charset="-34"/>
                <a:cs typeface="Cordia New" panose="020B0304020202020204" pitchFamily="34" charset="-34"/>
              </a:rPr>
              <a:t>\</a:t>
            </a:r>
          </a:p>
          <a:p>
            <a:pPr>
              <a:lnSpc>
                <a:spcPts val="2000"/>
              </a:lnSpc>
            </a:pPr>
            <a:r>
              <a:rPr lang="en-US" altLang="en-US" sz="2400" dirty="0">
                <a:latin typeface="Cordia New" panose="020B0304020202020204" pitchFamily="34" charset="-34"/>
                <a:cs typeface="Cordia New" panose="020B0304020202020204" pitchFamily="34" charset="-34"/>
              </a:rPr>
              <a:t>     -D </a:t>
            </a:r>
            <a:r>
              <a:rPr lang="en-US" altLang="en-US" sz="2400" dirty="0" err="1" smtClean="0">
                <a:latin typeface="Cordia New" panose="020B0304020202020204" pitchFamily="34" charset="-34"/>
                <a:cs typeface="Cordia New" panose="020B0304020202020204" pitchFamily="34" charset="-34"/>
              </a:rPr>
              <a:t>Trilinos_ENABLE_ALL_FORWARD_DEP_PACKAGES</a:t>
            </a:r>
            <a:r>
              <a:rPr lang="en-US" altLang="en-US" sz="2400" dirty="0" smtClean="0">
                <a:latin typeface="Cordia New" panose="020B0304020202020204" pitchFamily="34" charset="-34"/>
                <a:cs typeface="Cordia New" panose="020B0304020202020204" pitchFamily="34" charset="-34"/>
              </a:rPr>
              <a:t>=ON </a:t>
            </a:r>
            <a:r>
              <a:rPr lang="en-US" altLang="en-US" sz="2400" dirty="0">
                <a:latin typeface="Cordia New" panose="020B0304020202020204" pitchFamily="34" charset="-34"/>
                <a:cs typeface="Cordia New" panose="020B0304020202020204" pitchFamily="34" charset="-34"/>
              </a:rPr>
              <a:t>\</a:t>
            </a:r>
          </a:p>
          <a:p>
            <a:pPr>
              <a:lnSpc>
                <a:spcPts val="2000"/>
              </a:lnSpc>
            </a:pPr>
            <a:r>
              <a:rPr lang="en-US" altLang="en-US" sz="2400" dirty="0">
                <a:latin typeface="Cordia New" panose="020B0304020202020204" pitchFamily="34" charset="-34"/>
                <a:cs typeface="Cordia New" panose="020B0304020202020204" pitchFamily="34" charset="-34"/>
              </a:rPr>
              <a:t>     -D </a:t>
            </a:r>
            <a:r>
              <a:rPr lang="en-US" altLang="en-US" sz="2400" dirty="0" err="1" smtClean="0">
                <a:latin typeface="Cordia New" panose="020B0304020202020204" pitchFamily="34" charset="-34"/>
                <a:cs typeface="Cordia New" panose="020B0304020202020204" pitchFamily="34" charset="-34"/>
              </a:rPr>
              <a:t>Trilinos_ENABLE_TESTS</a:t>
            </a:r>
            <a:r>
              <a:rPr lang="en-US" altLang="en-US" sz="2400" dirty="0" smtClean="0">
                <a:latin typeface="Cordia New" panose="020B0304020202020204" pitchFamily="34" charset="-34"/>
                <a:cs typeface="Cordia New" panose="020B0304020202020204" pitchFamily="34" charset="-34"/>
              </a:rPr>
              <a:t>=ON</a:t>
            </a:r>
            <a:endParaRPr lang="en-US" altLang="en-US" sz="2400" dirty="0">
              <a:latin typeface="Cordia New" panose="020B0304020202020204" pitchFamily="34" charset="-34"/>
              <a:cs typeface="Cordia New" panose="020B0304020202020204" pitchFamily="34" charset="-34"/>
            </a:endParaRPr>
          </a:p>
          <a:p>
            <a:pPr>
              <a:lnSpc>
                <a:spcPts val="2000"/>
              </a:lnSpc>
            </a:pPr>
            <a:endParaRPr lang="en-US" altLang="en-US" sz="2400" dirty="0">
              <a:latin typeface="Cordia New" panose="020B0304020202020204" pitchFamily="34" charset="-34"/>
              <a:cs typeface="Cordia New" panose="020B0304020202020204" pitchFamily="34" charset="-34"/>
            </a:endParaRPr>
          </a:p>
        </p:txBody>
      </p:sp>
      <p:grpSp>
        <p:nvGrpSpPr>
          <p:cNvPr id="16389" name="Group 4"/>
          <p:cNvGrpSpPr>
            <a:grpSpLocks/>
          </p:cNvGrpSpPr>
          <p:nvPr/>
        </p:nvGrpSpPr>
        <p:grpSpPr bwMode="auto">
          <a:xfrm>
            <a:off x="576795" y="3926295"/>
            <a:ext cx="1422400" cy="730250"/>
            <a:chOff x="920" y="1216"/>
            <a:chExt cx="896" cy="460"/>
          </a:xfrm>
        </p:grpSpPr>
        <p:sp>
          <p:nvSpPr>
            <p:cNvPr id="16421" name="Rectangle 5"/>
            <p:cNvSpPr>
              <a:spLocks noChangeArrowheads="1"/>
            </p:cNvSpPr>
            <p:nvPr/>
          </p:nvSpPr>
          <p:spPr bwMode="auto">
            <a:xfrm>
              <a:off x="920" y="1313"/>
              <a:ext cx="896" cy="363"/>
            </a:xfrm>
            <a:prstGeom prst="rect">
              <a:avLst/>
            </a:prstGeom>
            <a:solidFill>
              <a:srgbClr val="FFE5E5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altLang="en-US"/>
                <a:t>RTOp</a:t>
              </a:r>
            </a:p>
          </p:txBody>
        </p:sp>
        <p:sp>
          <p:nvSpPr>
            <p:cNvPr id="16422" name="Rectangle 6"/>
            <p:cNvSpPr>
              <a:spLocks noChangeArrowheads="1"/>
            </p:cNvSpPr>
            <p:nvPr/>
          </p:nvSpPr>
          <p:spPr bwMode="auto">
            <a:xfrm>
              <a:off x="920" y="1216"/>
              <a:ext cx="315" cy="97"/>
            </a:xfrm>
            <a:prstGeom prst="rect">
              <a:avLst/>
            </a:prstGeom>
            <a:solidFill>
              <a:srgbClr val="FFE5E5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en-US" altLang="en-US"/>
            </a:p>
          </p:txBody>
        </p:sp>
      </p:grpSp>
      <p:grpSp>
        <p:nvGrpSpPr>
          <p:cNvPr id="16390" name="Group 7"/>
          <p:cNvGrpSpPr>
            <a:grpSpLocks/>
          </p:cNvGrpSpPr>
          <p:nvPr/>
        </p:nvGrpSpPr>
        <p:grpSpPr bwMode="auto">
          <a:xfrm>
            <a:off x="576795" y="5310595"/>
            <a:ext cx="1422400" cy="730250"/>
            <a:chOff x="920" y="1216"/>
            <a:chExt cx="896" cy="460"/>
          </a:xfrm>
        </p:grpSpPr>
        <p:sp>
          <p:nvSpPr>
            <p:cNvPr id="16419" name="Rectangle 8"/>
            <p:cNvSpPr>
              <a:spLocks noChangeArrowheads="1"/>
            </p:cNvSpPr>
            <p:nvPr/>
          </p:nvSpPr>
          <p:spPr bwMode="auto">
            <a:xfrm>
              <a:off x="920" y="1313"/>
              <a:ext cx="896" cy="363"/>
            </a:xfrm>
            <a:prstGeom prst="rect">
              <a:avLst/>
            </a:prstGeom>
            <a:solidFill>
              <a:srgbClr val="B3FFB3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altLang="en-US"/>
                <a:t>Teuchos</a:t>
              </a:r>
            </a:p>
          </p:txBody>
        </p:sp>
        <p:sp>
          <p:nvSpPr>
            <p:cNvPr id="16420" name="Rectangle 9"/>
            <p:cNvSpPr>
              <a:spLocks noChangeArrowheads="1"/>
            </p:cNvSpPr>
            <p:nvPr/>
          </p:nvSpPr>
          <p:spPr bwMode="auto">
            <a:xfrm>
              <a:off x="920" y="1216"/>
              <a:ext cx="315" cy="97"/>
            </a:xfrm>
            <a:prstGeom prst="rect">
              <a:avLst/>
            </a:prstGeom>
            <a:solidFill>
              <a:srgbClr val="B3FFB3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en-US" altLang="en-US"/>
            </a:p>
          </p:txBody>
        </p:sp>
      </p:grpSp>
      <p:grpSp>
        <p:nvGrpSpPr>
          <p:cNvPr id="16391" name="Group 10"/>
          <p:cNvGrpSpPr>
            <a:grpSpLocks/>
          </p:cNvGrpSpPr>
          <p:nvPr/>
        </p:nvGrpSpPr>
        <p:grpSpPr bwMode="auto">
          <a:xfrm>
            <a:off x="3032658" y="5348695"/>
            <a:ext cx="1422400" cy="730250"/>
            <a:chOff x="920" y="1216"/>
            <a:chExt cx="896" cy="460"/>
          </a:xfrm>
        </p:grpSpPr>
        <p:sp>
          <p:nvSpPr>
            <p:cNvPr id="16417" name="Rectangle 11"/>
            <p:cNvSpPr>
              <a:spLocks noChangeArrowheads="1"/>
            </p:cNvSpPr>
            <p:nvPr/>
          </p:nvSpPr>
          <p:spPr bwMode="auto">
            <a:xfrm>
              <a:off x="920" y="1313"/>
              <a:ext cx="896" cy="363"/>
            </a:xfrm>
            <a:prstGeom prst="rect">
              <a:avLst/>
            </a:prstGeom>
            <a:solidFill>
              <a:srgbClr val="B3FFB3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altLang="en-US"/>
                <a:t>Epetra</a:t>
              </a:r>
            </a:p>
          </p:txBody>
        </p:sp>
        <p:sp>
          <p:nvSpPr>
            <p:cNvPr id="16418" name="Rectangle 12"/>
            <p:cNvSpPr>
              <a:spLocks noChangeArrowheads="1"/>
            </p:cNvSpPr>
            <p:nvPr/>
          </p:nvSpPr>
          <p:spPr bwMode="auto">
            <a:xfrm>
              <a:off x="920" y="1216"/>
              <a:ext cx="315" cy="97"/>
            </a:xfrm>
            <a:prstGeom prst="rect">
              <a:avLst/>
            </a:prstGeom>
            <a:solidFill>
              <a:srgbClr val="B3FFB3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en-US" altLang="en-US"/>
            </a:p>
          </p:txBody>
        </p:sp>
      </p:grpSp>
      <p:grpSp>
        <p:nvGrpSpPr>
          <p:cNvPr id="16392" name="Group 13"/>
          <p:cNvGrpSpPr>
            <a:grpSpLocks/>
          </p:cNvGrpSpPr>
          <p:nvPr/>
        </p:nvGrpSpPr>
        <p:grpSpPr bwMode="auto">
          <a:xfrm>
            <a:off x="3034245" y="3927882"/>
            <a:ext cx="1422400" cy="730250"/>
            <a:chOff x="920" y="1216"/>
            <a:chExt cx="896" cy="460"/>
          </a:xfrm>
        </p:grpSpPr>
        <p:sp>
          <p:nvSpPr>
            <p:cNvPr id="16415" name="Rectangle 14"/>
            <p:cNvSpPr>
              <a:spLocks noChangeArrowheads="1"/>
            </p:cNvSpPr>
            <p:nvPr/>
          </p:nvSpPr>
          <p:spPr bwMode="auto">
            <a:xfrm>
              <a:off x="920" y="1313"/>
              <a:ext cx="896" cy="363"/>
            </a:xfrm>
            <a:prstGeom prst="rect">
              <a:avLst/>
            </a:prstGeom>
            <a:solidFill>
              <a:srgbClr val="B3FFB3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altLang="en-US"/>
                <a:t>Triutils</a:t>
              </a:r>
            </a:p>
          </p:txBody>
        </p:sp>
        <p:sp>
          <p:nvSpPr>
            <p:cNvPr id="16416" name="Rectangle 15"/>
            <p:cNvSpPr>
              <a:spLocks noChangeArrowheads="1"/>
            </p:cNvSpPr>
            <p:nvPr/>
          </p:nvSpPr>
          <p:spPr bwMode="auto">
            <a:xfrm>
              <a:off x="920" y="1216"/>
              <a:ext cx="315" cy="97"/>
            </a:xfrm>
            <a:prstGeom prst="rect">
              <a:avLst/>
            </a:prstGeom>
            <a:solidFill>
              <a:srgbClr val="B3FFB3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en-US" altLang="en-US"/>
            </a:p>
          </p:txBody>
        </p:sp>
      </p:grpSp>
      <p:sp>
        <p:nvSpPr>
          <p:cNvPr id="16393" name="Rectangle 16"/>
          <p:cNvSpPr>
            <a:spLocks noChangeArrowheads="1"/>
          </p:cNvSpPr>
          <p:nvPr/>
        </p:nvSpPr>
        <p:spPr bwMode="auto">
          <a:xfrm>
            <a:off x="2381783" y="3235732"/>
            <a:ext cx="346075" cy="153988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cxnSp>
        <p:nvCxnSpPr>
          <p:cNvPr id="16394" name="AutoShape 17"/>
          <p:cNvCxnSpPr>
            <a:cxnSpLocks noChangeShapeType="1"/>
            <a:stCxn id="16413" idx="1"/>
            <a:endCxn id="16421" idx="0"/>
          </p:cNvCxnSpPr>
          <p:nvPr/>
        </p:nvCxnSpPr>
        <p:spPr bwMode="auto">
          <a:xfrm rot="10800000" flipV="1">
            <a:off x="1287995" y="3102382"/>
            <a:ext cx="1016000" cy="977900"/>
          </a:xfrm>
          <a:prstGeom prst="bentConnector2">
            <a:avLst/>
          </a:prstGeom>
          <a:noFill/>
          <a:ln w="1270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395" name="AutoShape 18"/>
          <p:cNvCxnSpPr>
            <a:cxnSpLocks noChangeShapeType="1"/>
            <a:stCxn id="16421" idx="2"/>
            <a:endCxn id="16419" idx="0"/>
          </p:cNvCxnSpPr>
          <p:nvPr/>
        </p:nvCxnSpPr>
        <p:spPr bwMode="auto">
          <a:xfrm rot="5400000">
            <a:off x="883976" y="5060564"/>
            <a:ext cx="808037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396" name="AutoShape 19"/>
          <p:cNvCxnSpPr>
            <a:cxnSpLocks noChangeShapeType="1"/>
            <a:stCxn id="16393" idx="2"/>
            <a:endCxn id="16417" idx="1"/>
          </p:cNvCxnSpPr>
          <p:nvPr/>
        </p:nvCxnSpPr>
        <p:spPr bwMode="auto">
          <a:xfrm rot="16200000" flipH="1">
            <a:off x="1592795" y="4351745"/>
            <a:ext cx="2401887" cy="477838"/>
          </a:xfrm>
          <a:prstGeom prst="bentConnector2">
            <a:avLst/>
          </a:prstGeom>
          <a:noFill/>
          <a:ln w="12700">
            <a:solidFill>
              <a:schemeClr val="tx1"/>
            </a:solidFill>
            <a:prstDash val="dash"/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397" name="AutoShape 20"/>
          <p:cNvCxnSpPr>
            <a:cxnSpLocks noChangeShapeType="1"/>
            <a:stCxn id="16413" idx="3"/>
            <a:endCxn id="16411" idx="0"/>
          </p:cNvCxnSpPr>
          <p:nvPr/>
        </p:nvCxnSpPr>
        <p:spPr bwMode="auto">
          <a:xfrm>
            <a:off x="3726395" y="3102382"/>
            <a:ext cx="2400300" cy="977900"/>
          </a:xfrm>
          <a:prstGeom prst="bentConnector2">
            <a:avLst/>
          </a:prstGeom>
          <a:noFill/>
          <a:ln w="12700">
            <a:solidFill>
              <a:schemeClr val="tx1"/>
            </a:solidFill>
            <a:prstDash val="dash"/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398" name="AutoShape 21"/>
          <p:cNvCxnSpPr>
            <a:cxnSpLocks noChangeShapeType="1"/>
            <a:stCxn id="16411" idx="2"/>
            <a:endCxn id="16417" idx="3"/>
          </p:cNvCxnSpPr>
          <p:nvPr/>
        </p:nvCxnSpPr>
        <p:spPr bwMode="auto">
          <a:xfrm rot="5400000">
            <a:off x="4723346" y="4388257"/>
            <a:ext cx="1135062" cy="1671637"/>
          </a:xfrm>
          <a:prstGeom prst="bentConnector2">
            <a:avLst/>
          </a:prstGeom>
          <a:noFill/>
          <a:ln w="1270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399" name="AutoShape 22"/>
          <p:cNvCxnSpPr>
            <a:cxnSpLocks noChangeShapeType="1"/>
            <a:stCxn id="16411" idx="1"/>
            <a:endCxn id="16415" idx="3"/>
          </p:cNvCxnSpPr>
          <p:nvPr/>
        </p:nvCxnSpPr>
        <p:spPr bwMode="auto">
          <a:xfrm rot="10800000" flipV="1">
            <a:off x="4456645" y="4369207"/>
            <a:ext cx="958850" cy="1588"/>
          </a:xfrm>
          <a:prstGeom prst="bentConnector3">
            <a:avLst>
              <a:gd name="adj1" fmla="val 50000"/>
            </a:avLst>
          </a:prstGeom>
          <a:noFill/>
          <a:ln w="12700">
            <a:solidFill>
              <a:schemeClr val="tx1"/>
            </a:solidFill>
            <a:prstDash val="dash"/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16400" name="Group 23"/>
          <p:cNvGrpSpPr>
            <a:grpSpLocks/>
          </p:cNvGrpSpPr>
          <p:nvPr/>
        </p:nvGrpSpPr>
        <p:grpSpPr bwMode="auto">
          <a:xfrm>
            <a:off x="2303995" y="2659470"/>
            <a:ext cx="1422400" cy="730250"/>
            <a:chOff x="920" y="1216"/>
            <a:chExt cx="896" cy="460"/>
          </a:xfrm>
        </p:grpSpPr>
        <p:sp>
          <p:nvSpPr>
            <p:cNvPr id="16413" name="Rectangle 24"/>
            <p:cNvSpPr>
              <a:spLocks noChangeArrowheads="1"/>
            </p:cNvSpPr>
            <p:nvPr/>
          </p:nvSpPr>
          <p:spPr bwMode="auto">
            <a:xfrm>
              <a:off x="920" y="1313"/>
              <a:ext cx="896" cy="363"/>
            </a:xfrm>
            <a:prstGeom prst="rect">
              <a:avLst/>
            </a:prstGeom>
            <a:solidFill>
              <a:srgbClr val="FFE5E5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altLang="en-US"/>
                <a:t>Thyra</a:t>
              </a:r>
            </a:p>
          </p:txBody>
        </p:sp>
        <p:sp>
          <p:nvSpPr>
            <p:cNvPr id="16414" name="Rectangle 25"/>
            <p:cNvSpPr>
              <a:spLocks noChangeArrowheads="1"/>
            </p:cNvSpPr>
            <p:nvPr/>
          </p:nvSpPr>
          <p:spPr bwMode="auto">
            <a:xfrm>
              <a:off x="920" y="1216"/>
              <a:ext cx="315" cy="97"/>
            </a:xfrm>
            <a:prstGeom prst="rect">
              <a:avLst/>
            </a:prstGeom>
            <a:solidFill>
              <a:srgbClr val="FFE5E5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en-US" altLang="en-US"/>
            </a:p>
          </p:txBody>
        </p:sp>
      </p:grpSp>
      <p:cxnSp>
        <p:nvCxnSpPr>
          <p:cNvPr id="16401" name="AutoShape 26"/>
          <p:cNvCxnSpPr>
            <a:cxnSpLocks noChangeShapeType="1"/>
            <a:stCxn id="16415" idx="2"/>
            <a:endCxn id="16417" idx="0"/>
          </p:cNvCxnSpPr>
          <p:nvPr/>
        </p:nvCxnSpPr>
        <p:spPr bwMode="auto">
          <a:xfrm rot="5400000">
            <a:off x="3322377" y="5079613"/>
            <a:ext cx="844550" cy="1587"/>
          </a:xfrm>
          <a:prstGeom prst="bentConnector3">
            <a:avLst>
              <a:gd name="adj1" fmla="val 49810"/>
            </a:avLst>
          </a:prstGeom>
          <a:noFill/>
          <a:ln w="1270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402" name="Rectangle 27"/>
          <p:cNvSpPr>
            <a:spLocks noChangeArrowheads="1"/>
          </p:cNvSpPr>
          <p:nvPr/>
        </p:nvSpPr>
        <p:spPr bwMode="auto">
          <a:xfrm>
            <a:off x="6490233" y="4502557"/>
            <a:ext cx="346075" cy="153988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cxnSp>
        <p:nvCxnSpPr>
          <p:cNvPr id="16403" name="AutoShape 28"/>
          <p:cNvCxnSpPr>
            <a:cxnSpLocks noChangeShapeType="1"/>
            <a:stCxn id="16402" idx="2"/>
            <a:endCxn id="16419" idx="2"/>
          </p:cNvCxnSpPr>
          <p:nvPr/>
        </p:nvCxnSpPr>
        <p:spPr bwMode="auto">
          <a:xfrm rot="5400000">
            <a:off x="3283483" y="2661057"/>
            <a:ext cx="1384300" cy="5375275"/>
          </a:xfrm>
          <a:prstGeom prst="bentConnector3">
            <a:avLst>
              <a:gd name="adj1" fmla="val 116398"/>
            </a:avLst>
          </a:prstGeom>
          <a:noFill/>
          <a:ln w="1270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16404" name="Group 29"/>
          <p:cNvGrpSpPr>
            <a:grpSpLocks/>
          </p:cNvGrpSpPr>
          <p:nvPr/>
        </p:nvGrpSpPr>
        <p:grpSpPr bwMode="auto">
          <a:xfrm>
            <a:off x="5415495" y="3926295"/>
            <a:ext cx="1422400" cy="730250"/>
            <a:chOff x="920" y="1216"/>
            <a:chExt cx="896" cy="460"/>
          </a:xfrm>
        </p:grpSpPr>
        <p:sp>
          <p:nvSpPr>
            <p:cNvPr id="16411" name="Rectangle 30"/>
            <p:cNvSpPr>
              <a:spLocks noChangeArrowheads="1"/>
            </p:cNvSpPr>
            <p:nvPr/>
          </p:nvSpPr>
          <p:spPr bwMode="auto">
            <a:xfrm>
              <a:off x="920" y="1313"/>
              <a:ext cx="896" cy="363"/>
            </a:xfrm>
            <a:prstGeom prst="rect">
              <a:avLst/>
            </a:prstGeom>
            <a:solidFill>
              <a:srgbClr val="B3FFB3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altLang="en-US"/>
                <a:t>EpetraExt</a:t>
              </a:r>
            </a:p>
          </p:txBody>
        </p:sp>
        <p:sp>
          <p:nvSpPr>
            <p:cNvPr id="16412" name="Rectangle 31"/>
            <p:cNvSpPr>
              <a:spLocks noChangeArrowheads="1"/>
            </p:cNvSpPr>
            <p:nvPr/>
          </p:nvSpPr>
          <p:spPr bwMode="auto">
            <a:xfrm>
              <a:off x="920" y="1216"/>
              <a:ext cx="315" cy="97"/>
            </a:xfrm>
            <a:prstGeom prst="rect">
              <a:avLst/>
            </a:prstGeom>
            <a:solidFill>
              <a:srgbClr val="B3FFB3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en-US" altLang="en-US"/>
            </a:p>
          </p:txBody>
        </p:sp>
      </p:grpSp>
      <p:grpSp>
        <p:nvGrpSpPr>
          <p:cNvPr id="39" name="Group 32"/>
          <p:cNvGrpSpPr>
            <a:grpSpLocks/>
          </p:cNvGrpSpPr>
          <p:nvPr/>
        </p:nvGrpSpPr>
        <p:grpSpPr bwMode="auto">
          <a:xfrm>
            <a:off x="7451725" y="4885145"/>
            <a:ext cx="1422400" cy="730250"/>
            <a:chOff x="920" y="1216"/>
            <a:chExt cx="896" cy="460"/>
          </a:xfrm>
        </p:grpSpPr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920" y="1313"/>
              <a:ext cx="896" cy="363"/>
            </a:xfrm>
            <a:prstGeom prst="rect">
              <a:avLst/>
            </a:prstGeom>
            <a:solidFill>
              <a:srgbClr val="B3FFB3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altLang="en-US"/>
                <a:t>Lib Only</a:t>
              </a:r>
            </a:p>
          </p:txBody>
        </p:sp>
        <p:sp>
          <p:nvSpPr>
            <p:cNvPr id="41" name="Rectangle 34"/>
            <p:cNvSpPr>
              <a:spLocks noChangeArrowheads="1"/>
            </p:cNvSpPr>
            <p:nvPr/>
          </p:nvSpPr>
          <p:spPr bwMode="auto">
            <a:xfrm>
              <a:off x="920" y="1216"/>
              <a:ext cx="315" cy="97"/>
            </a:xfrm>
            <a:prstGeom prst="rect">
              <a:avLst/>
            </a:prstGeom>
            <a:solidFill>
              <a:srgbClr val="B3FFB3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en-US" altLang="en-US"/>
            </a:p>
          </p:txBody>
        </p:sp>
      </p:grpSp>
      <p:grpSp>
        <p:nvGrpSpPr>
          <p:cNvPr id="42" name="Group 35"/>
          <p:cNvGrpSpPr>
            <a:grpSpLocks/>
          </p:cNvGrpSpPr>
          <p:nvPr/>
        </p:nvGrpSpPr>
        <p:grpSpPr bwMode="auto">
          <a:xfrm>
            <a:off x="7451725" y="3426232"/>
            <a:ext cx="1422400" cy="730250"/>
            <a:chOff x="920" y="1216"/>
            <a:chExt cx="896" cy="460"/>
          </a:xfrm>
        </p:grpSpPr>
        <p:sp>
          <p:nvSpPr>
            <p:cNvPr id="43" name="Rectangle 36"/>
            <p:cNvSpPr>
              <a:spLocks noChangeArrowheads="1"/>
            </p:cNvSpPr>
            <p:nvPr/>
          </p:nvSpPr>
          <p:spPr bwMode="auto">
            <a:xfrm>
              <a:off x="920" y="1313"/>
              <a:ext cx="896" cy="363"/>
            </a:xfrm>
            <a:prstGeom prst="rect">
              <a:avLst/>
            </a:prstGeom>
            <a:solidFill>
              <a:srgbClr val="FFE5E5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altLang="en-US"/>
                <a:t>Libs &amp; Tests</a:t>
              </a:r>
            </a:p>
          </p:txBody>
        </p:sp>
        <p:sp>
          <p:nvSpPr>
            <p:cNvPr id="44" name="Rectangle 37"/>
            <p:cNvSpPr>
              <a:spLocks noChangeArrowheads="1"/>
            </p:cNvSpPr>
            <p:nvPr/>
          </p:nvSpPr>
          <p:spPr bwMode="auto">
            <a:xfrm>
              <a:off x="920" y="1216"/>
              <a:ext cx="315" cy="97"/>
            </a:xfrm>
            <a:prstGeom prst="rect">
              <a:avLst/>
            </a:prstGeom>
            <a:solidFill>
              <a:srgbClr val="FFE5E5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en-US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2790001993"/>
      </p:ext>
    </p:extLst>
  </p:cSld>
  <p:clrMapOvr>
    <a:masterClrMapping/>
  </p:clrMapOvr>
  <p:transition spd="med" advTm="75766">
    <p:dissolv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231"/>
          <p:cNvSpPr txBox="1">
            <a:spLocks noChangeArrowheads="1"/>
          </p:cNvSpPr>
          <p:nvPr/>
        </p:nvSpPr>
        <p:spPr bwMode="auto">
          <a:xfrm>
            <a:off x="107993" y="2008015"/>
            <a:ext cx="8803772" cy="1357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125401" tIns="62700" rIns="125401" bIns="62700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Usage of TriBITS Packages and Subpackages</a:t>
            </a:r>
            <a:endParaRPr lang="en-US" sz="4000" b="1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507126362"/>
      </p:ext>
    </p:extLst>
  </p:cSld>
  <p:clrMapOvr>
    <a:masterClrMapping/>
  </p:clrMapOvr>
  <p:transition advTm="5095">
    <p:dissolv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>
          <a:xfrm>
            <a:off x="270641" y="126170"/>
            <a:ext cx="8717934" cy="381000"/>
          </a:xfrm>
        </p:spPr>
        <p:txBody>
          <a:bodyPr/>
          <a:lstStyle/>
          <a:p>
            <a:r>
              <a:rPr lang="en-US" altLang="en-US" sz="2400" dirty="0" smtClean="0"/>
              <a:t>Software Engineering Theory about Packaging</a:t>
            </a: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419100" y="667095"/>
            <a:ext cx="8213725" cy="5603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marL="342900" indent="-171450">
              <a:spcAft>
                <a:spcPct val="20000"/>
              </a:spcAft>
              <a:buSzPct val="100000"/>
              <a:defRPr/>
            </a:pPr>
            <a:r>
              <a:rPr lang="en-US" sz="1600" u="sng" dirty="0">
                <a:solidFill>
                  <a:schemeClr val="accent6"/>
                </a:solidFill>
              </a:rPr>
              <a:t>Package Cohesion OO Principles:</a:t>
            </a:r>
          </a:p>
          <a:p>
            <a:pPr marL="342900" indent="-171450">
              <a:spcAft>
                <a:spcPct val="20000"/>
              </a:spcAft>
              <a:buSzPct val="100000"/>
              <a:buFont typeface="Arial" pitchFamily="34" charset="0"/>
              <a:buChar char="•"/>
              <a:defRPr/>
            </a:pPr>
            <a:r>
              <a:rPr lang="en-US" sz="1600" dirty="0"/>
              <a:t>REP (Release-Reuse Equivalency Principle):  The granule of reuse is the granule of release.</a:t>
            </a:r>
          </a:p>
          <a:p>
            <a:pPr marL="342900" indent="-171450">
              <a:spcAft>
                <a:spcPct val="20000"/>
              </a:spcAft>
              <a:buSzPct val="100000"/>
              <a:buFont typeface="Arial" pitchFamily="34" charset="0"/>
              <a:buChar char="•"/>
              <a:defRPr/>
            </a:pPr>
            <a:r>
              <a:rPr lang="en-US" sz="1600" dirty="0"/>
              <a:t>CCP (Common Closure Principle):  The classes in a package should be closed together against the same kinds of changes.  A change that affects a closed package affects all the classes in that package and no other packages.</a:t>
            </a:r>
          </a:p>
          <a:p>
            <a:pPr marL="342900" indent="-171450">
              <a:spcAft>
                <a:spcPct val="20000"/>
              </a:spcAft>
              <a:buSzPct val="100000"/>
              <a:buFont typeface="Arial" pitchFamily="34" charset="0"/>
              <a:buChar char="•"/>
              <a:defRPr/>
            </a:pPr>
            <a:r>
              <a:rPr lang="en-US" sz="1600" dirty="0">
                <a:solidFill>
                  <a:srgbClr val="FF0000"/>
                </a:solidFill>
              </a:rPr>
              <a:t>CRP (Common Reuse Principle):  The classes in a package are used together.  If you reuse one of the classes in a package, you reuse them all</a:t>
            </a:r>
            <a:r>
              <a:rPr lang="en-US" sz="1600" dirty="0"/>
              <a:t>.</a:t>
            </a:r>
          </a:p>
          <a:p>
            <a:pPr marL="342900" indent="-171450">
              <a:spcAft>
                <a:spcPct val="20000"/>
              </a:spcAft>
              <a:buSzPct val="100000"/>
              <a:defRPr/>
            </a:pPr>
            <a:endParaRPr lang="en-US" sz="1600" dirty="0">
              <a:solidFill>
                <a:schemeClr val="accent6"/>
              </a:solidFill>
            </a:endParaRPr>
          </a:p>
          <a:p>
            <a:pPr marL="342900" indent="-171450">
              <a:spcAft>
                <a:spcPct val="20000"/>
              </a:spcAft>
              <a:buSzPct val="100000"/>
              <a:defRPr/>
            </a:pPr>
            <a:r>
              <a:rPr lang="en-US" sz="1600" u="sng" dirty="0">
                <a:solidFill>
                  <a:schemeClr val="accent6"/>
                </a:solidFill>
              </a:rPr>
              <a:t>Package Coupling OO Principles:</a:t>
            </a:r>
          </a:p>
          <a:p>
            <a:pPr marL="342900" indent="-171450">
              <a:spcAft>
                <a:spcPct val="20000"/>
              </a:spcAft>
              <a:buSzPct val="100000"/>
              <a:buFont typeface="Arial" pitchFamily="34" charset="0"/>
              <a:buChar char="•"/>
              <a:defRPr/>
            </a:pPr>
            <a:r>
              <a:rPr lang="en-US" sz="1600" dirty="0"/>
              <a:t>ADP (Acyclic Dependencies Principle):  Allow no cycles in the package dependency graph.</a:t>
            </a:r>
          </a:p>
          <a:p>
            <a:pPr marL="342900" indent="-171450">
              <a:spcAft>
                <a:spcPct val="20000"/>
              </a:spcAft>
              <a:buSzPct val="100000"/>
              <a:buFont typeface="Arial" pitchFamily="34" charset="0"/>
              <a:buChar char="•"/>
              <a:defRPr/>
            </a:pPr>
            <a:r>
              <a:rPr lang="en-US" sz="1600" dirty="0"/>
              <a:t>SDP (Stable Dependencies Principle):  Depend in the direction of stability.</a:t>
            </a:r>
          </a:p>
          <a:p>
            <a:pPr marL="342900" indent="-171450">
              <a:spcAft>
                <a:spcPct val="20000"/>
              </a:spcAft>
              <a:buSzPct val="100000"/>
              <a:buFont typeface="Arial" pitchFamily="34" charset="0"/>
              <a:buChar char="•"/>
              <a:defRPr/>
            </a:pPr>
            <a:r>
              <a:rPr lang="en-US" sz="1600" dirty="0"/>
              <a:t>SAP (Stable Abstractions Principle):  A package should be as abstract as it is stable.</a:t>
            </a:r>
          </a:p>
          <a:p>
            <a:pPr marL="342900" indent="-171450">
              <a:spcAft>
                <a:spcPct val="20000"/>
              </a:spcAft>
              <a:buSzPct val="100000"/>
              <a:buFont typeface="Arial" pitchFamily="34" charset="0"/>
              <a:buChar char="•"/>
              <a:defRPr/>
            </a:pPr>
            <a:endParaRPr lang="en-US" sz="1600" dirty="0">
              <a:solidFill>
                <a:schemeClr val="accent6"/>
              </a:solidFill>
            </a:endParaRPr>
          </a:p>
          <a:p>
            <a:pPr marL="342900" indent="-171450">
              <a:spcAft>
                <a:spcPct val="20000"/>
              </a:spcAft>
              <a:buSzPct val="100000"/>
              <a:defRPr/>
            </a:pPr>
            <a:r>
              <a:rPr lang="en-US" sz="1600" dirty="0">
                <a:solidFill>
                  <a:srgbClr val="FF0000"/>
                </a:solidFill>
              </a:rPr>
              <a:t>Problem:  </a:t>
            </a:r>
            <a:r>
              <a:rPr lang="en-US" sz="1600" dirty="0" smtClean="0">
                <a:solidFill>
                  <a:srgbClr val="FF0000"/>
                </a:solidFill>
              </a:rPr>
              <a:t>The Trilinos definition of a “Package” is not consistent with SE packaging </a:t>
            </a:r>
            <a:r>
              <a:rPr lang="en-US" sz="1600" dirty="0">
                <a:solidFill>
                  <a:srgbClr val="FF0000"/>
                </a:solidFill>
              </a:rPr>
              <a:t>principles most importantly the CRP</a:t>
            </a:r>
          </a:p>
          <a:p>
            <a:pPr marL="342900" indent="-171450">
              <a:spcAft>
                <a:spcPct val="20000"/>
              </a:spcAft>
              <a:buSzPct val="100000"/>
              <a:defRPr/>
            </a:pPr>
            <a:endParaRPr lang="en-US" sz="1600" dirty="0">
              <a:solidFill>
                <a:srgbClr val="FF0000"/>
              </a:solidFill>
            </a:endParaRPr>
          </a:p>
          <a:p>
            <a:pPr marL="342900" indent="-171450">
              <a:spcAft>
                <a:spcPct val="20000"/>
              </a:spcAft>
              <a:buSzPct val="100000"/>
              <a:defRPr/>
            </a:pPr>
            <a:r>
              <a:rPr lang="en-US" sz="1600" dirty="0"/>
              <a:t>Source: Martin, Robert C.  </a:t>
            </a:r>
            <a:r>
              <a:rPr lang="en-US" sz="1600" i="1" dirty="0"/>
              <a:t>Agile Software Development (Principles, Patterns, and Practices)</a:t>
            </a:r>
            <a:r>
              <a:rPr lang="en-US" sz="1600" dirty="0"/>
              <a:t>.  Prentice Hall, 2003</a:t>
            </a:r>
          </a:p>
        </p:txBody>
      </p:sp>
    </p:spTree>
    <p:extLst>
      <p:ext uri="{BB962C8B-B14F-4D97-AF65-F5344CB8AC3E}">
        <p14:creationId xmlns:p14="http://schemas.microsoft.com/office/powerpoint/2010/main" val="2917893523"/>
      </p:ext>
    </p:extLst>
  </p:cSld>
  <p:clrMapOvr>
    <a:masterClrMapping/>
  </p:clrMapOvr>
  <p:transition advTm="75766">
    <p:dissolv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>
          <a:xfrm>
            <a:off x="232236" y="126170"/>
            <a:ext cx="8679530" cy="381000"/>
          </a:xfrm>
        </p:spPr>
        <p:txBody>
          <a:bodyPr/>
          <a:lstStyle/>
          <a:p>
            <a:r>
              <a:rPr lang="en-US" altLang="en-US" sz="2400" dirty="0" smtClean="0"/>
              <a:t>TriBITS Packages and Subpackages: Overview</a:t>
            </a:r>
          </a:p>
        </p:txBody>
      </p:sp>
      <p:sp>
        <p:nvSpPr>
          <p:cNvPr id="27652" name="Rectangle 41"/>
          <p:cNvSpPr>
            <a:spLocks noChangeArrowheads="1"/>
          </p:cNvSpPr>
          <p:nvPr/>
        </p:nvSpPr>
        <p:spPr bwMode="auto">
          <a:xfrm>
            <a:off x="1460500" y="1128305"/>
            <a:ext cx="2765425" cy="9604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27653" name="Text Box 42"/>
          <p:cNvSpPr txBox="1">
            <a:spLocks noChangeArrowheads="1"/>
          </p:cNvSpPr>
          <p:nvPr/>
        </p:nvSpPr>
        <p:spPr bwMode="auto">
          <a:xfrm>
            <a:off x="1460500" y="779055"/>
            <a:ext cx="685800" cy="3492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altLang="en-US" sz="1600"/>
              <a:t>A</a:t>
            </a:r>
          </a:p>
        </p:txBody>
      </p:sp>
      <p:grpSp>
        <p:nvGrpSpPr>
          <p:cNvPr id="27654" name="Group 43"/>
          <p:cNvGrpSpPr>
            <a:grpSpLocks/>
          </p:cNvGrpSpPr>
          <p:nvPr/>
        </p:nvGrpSpPr>
        <p:grpSpPr bwMode="auto">
          <a:xfrm>
            <a:off x="1652588" y="1358493"/>
            <a:ext cx="922337" cy="538162"/>
            <a:chOff x="920" y="1216"/>
            <a:chExt cx="896" cy="460"/>
          </a:xfrm>
        </p:grpSpPr>
        <p:sp>
          <p:nvSpPr>
            <p:cNvPr id="27673" name="Rectangle 44"/>
            <p:cNvSpPr>
              <a:spLocks noChangeArrowheads="1"/>
            </p:cNvSpPr>
            <p:nvPr/>
          </p:nvSpPr>
          <p:spPr bwMode="auto">
            <a:xfrm>
              <a:off x="920" y="1313"/>
              <a:ext cx="896" cy="363"/>
            </a:xfrm>
            <a:prstGeom prst="rect">
              <a:avLst/>
            </a:prstGeom>
            <a:solidFill>
              <a:srgbClr val="FFE5E5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altLang="en-US"/>
                <a:t>A1</a:t>
              </a:r>
            </a:p>
          </p:txBody>
        </p:sp>
        <p:sp>
          <p:nvSpPr>
            <p:cNvPr id="27674" name="Rectangle 45"/>
            <p:cNvSpPr>
              <a:spLocks noChangeArrowheads="1"/>
            </p:cNvSpPr>
            <p:nvPr/>
          </p:nvSpPr>
          <p:spPr bwMode="auto">
            <a:xfrm>
              <a:off x="920" y="1216"/>
              <a:ext cx="315" cy="97"/>
            </a:xfrm>
            <a:prstGeom prst="rect">
              <a:avLst/>
            </a:prstGeom>
            <a:solidFill>
              <a:srgbClr val="FFE5E5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en-US" altLang="en-US"/>
            </a:p>
          </p:txBody>
        </p:sp>
      </p:grpSp>
      <p:grpSp>
        <p:nvGrpSpPr>
          <p:cNvPr id="27655" name="Group 46"/>
          <p:cNvGrpSpPr>
            <a:grpSpLocks/>
          </p:cNvGrpSpPr>
          <p:nvPr/>
        </p:nvGrpSpPr>
        <p:grpSpPr bwMode="auto">
          <a:xfrm>
            <a:off x="3111500" y="1358493"/>
            <a:ext cx="922338" cy="538162"/>
            <a:chOff x="920" y="1216"/>
            <a:chExt cx="896" cy="460"/>
          </a:xfrm>
        </p:grpSpPr>
        <p:sp>
          <p:nvSpPr>
            <p:cNvPr id="27671" name="Rectangle 47"/>
            <p:cNvSpPr>
              <a:spLocks noChangeArrowheads="1"/>
            </p:cNvSpPr>
            <p:nvPr/>
          </p:nvSpPr>
          <p:spPr bwMode="auto">
            <a:xfrm>
              <a:off x="920" y="1313"/>
              <a:ext cx="896" cy="363"/>
            </a:xfrm>
            <a:prstGeom prst="rect">
              <a:avLst/>
            </a:prstGeom>
            <a:solidFill>
              <a:srgbClr val="FFE5E5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altLang="en-US"/>
                <a:t>A2</a:t>
              </a:r>
            </a:p>
          </p:txBody>
        </p:sp>
        <p:sp>
          <p:nvSpPr>
            <p:cNvPr id="27672" name="Rectangle 48"/>
            <p:cNvSpPr>
              <a:spLocks noChangeArrowheads="1"/>
            </p:cNvSpPr>
            <p:nvPr/>
          </p:nvSpPr>
          <p:spPr bwMode="auto">
            <a:xfrm>
              <a:off x="920" y="1216"/>
              <a:ext cx="315" cy="97"/>
            </a:xfrm>
            <a:prstGeom prst="rect">
              <a:avLst/>
            </a:prstGeom>
            <a:solidFill>
              <a:srgbClr val="FFE5E5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en-US" altLang="en-US"/>
            </a:p>
          </p:txBody>
        </p:sp>
      </p:grpSp>
      <p:cxnSp>
        <p:nvCxnSpPr>
          <p:cNvPr id="27656" name="AutoShape 49"/>
          <p:cNvCxnSpPr>
            <a:cxnSpLocks noChangeShapeType="1"/>
          </p:cNvCxnSpPr>
          <p:nvPr/>
        </p:nvCxnSpPr>
        <p:spPr bwMode="auto">
          <a:xfrm rot="10800000">
            <a:off x="2574925" y="1683930"/>
            <a:ext cx="536575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7657" name="Rectangle 50"/>
          <p:cNvSpPr>
            <a:spLocks noChangeArrowheads="1"/>
          </p:cNvSpPr>
          <p:nvPr/>
        </p:nvSpPr>
        <p:spPr bwMode="auto">
          <a:xfrm>
            <a:off x="1550988" y="2598330"/>
            <a:ext cx="870332" cy="2889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27658" name="Text Box 51"/>
          <p:cNvSpPr txBox="1">
            <a:spLocks noChangeArrowheads="1"/>
          </p:cNvSpPr>
          <p:nvPr/>
        </p:nvSpPr>
        <p:spPr bwMode="auto">
          <a:xfrm>
            <a:off x="1550988" y="2249080"/>
            <a:ext cx="685800" cy="3492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altLang="en-US" sz="1600"/>
              <a:t>B</a:t>
            </a:r>
          </a:p>
        </p:txBody>
      </p:sp>
      <p:sp>
        <p:nvSpPr>
          <p:cNvPr id="27659" name="Rectangle 59"/>
          <p:cNvSpPr>
            <a:spLocks noChangeArrowheads="1"/>
          </p:cNvSpPr>
          <p:nvPr/>
        </p:nvSpPr>
        <p:spPr bwMode="auto">
          <a:xfrm>
            <a:off x="4802188" y="2245905"/>
            <a:ext cx="2765425" cy="9604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27660" name="Text Box 60"/>
          <p:cNvSpPr txBox="1">
            <a:spLocks noChangeArrowheads="1"/>
          </p:cNvSpPr>
          <p:nvPr/>
        </p:nvSpPr>
        <p:spPr bwMode="auto">
          <a:xfrm>
            <a:off x="4802188" y="1896655"/>
            <a:ext cx="685800" cy="3492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altLang="en-US" sz="1600"/>
              <a:t>C</a:t>
            </a:r>
          </a:p>
        </p:txBody>
      </p:sp>
      <p:grpSp>
        <p:nvGrpSpPr>
          <p:cNvPr id="27661" name="Group 61"/>
          <p:cNvGrpSpPr>
            <a:grpSpLocks/>
          </p:cNvGrpSpPr>
          <p:nvPr/>
        </p:nvGrpSpPr>
        <p:grpSpPr bwMode="auto">
          <a:xfrm>
            <a:off x="4994275" y="2476093"/>
            <a:ext cx="922338" cy="538162"/>
            <a:chOff x="920" y="1216"/>
            <a:chExt cx="896" cy="460"/>
          </a:xfrm>
        </p:grpSpPr>
        <p:sp>
          <p:nvSpPr>
            <p:cNvPr id="27669" name="Rectangle 62"/>
            <p:cNvSpPr>
              <a:spLocks noChangeArrowheads="1"/>
            </p:cNvSpPr>
            <p:nvPr/>
          </p:nvSpPr>
          <p:spPr bwMode="auto">
            <a:xfrm>
              <a:off x="920" y="1313"/>
              <a:ext cx="896" cy="363"/>
            </a:xfrm>
            <a:prstGeom prst="rect">
              <a:avLst/>
            </a:prstGeom>
            <a:solidFill>
              <a:srgbClr val="FFE5E5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altLang="en-US"/>
                <a:t>C1</a:t>
              </a:r>
            </a:p>
          </p:txBody>
        </p:sp>
        <p:sp>
          <p:nvSpPr>
            <p:cNvPr id="27670" name="Rectangle 63"/>
            <p:cNvSpPr>
              <a:spLocks noChangeArrowheads="1"/>
            </p:cNvSpPr>
            <p:nvPr/>
          </p:nvSpPr>
          <p:spPr bwMode="auto">
            <a:xfrm>
              <a:off x="920" y="1216"/>
              <a:ext cx="315" cy="97"/>
            </a:xfrm>
            <a:prstGeom prst="rect">
              <a:avLst/>
            </a:prstGeom>
            <a:solidFill>
              <a:srgbClr val="FFE5E5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en-US" altLang="en-US"/>
            </a:p>
          </p:txBody>
        </p:sp>
      </p:grpSp>
      <p:grpSp>
        <p:nvGrpSpPr>
          <p:cNvPr id="27662" name="Group 64"/>
          <p:cNvGrpSpPr>
            <a:grpSpLocks/>
          </p:cNvGrpSpPr>
          <p:nvPr/>
        </p:nvGrpSpPr>
        <p:grpSpPr bwMode="auto">
          <a:xfrm>
            <a:off x="6453188" y="2476093"/>
            <a:ext cx="922337" cy="538162"/>
            <a:chOff x="920" y="1216"/>
            <a:chExt cx="896" cy="460"/>
          </a:xfrm>
        </p:grpSpPr>
        <p:sp>
          <p:nvSpPr>
            <p:cNvPr id="27667" name="Rectangle 65"/>
            <p:cNvSpPr>
              <a:spLocks noChangeArrowheads="1"/>
            </p:cNvSpPr>
            <p:nvPr/>
          </p:nvSpPr>
          <p:spPr bwMode="auto">
            <a:xfrm>
              <a:off x="920" y="1313"/>
              <a:ext cx="896" cy="363"/>
            </a:xfrm>
            <a:prstGeom prst="rect">
              <a:avLst/>
            </a:prstGeom>
            <a:solidFill>
              <a:srgbClr val="FFE5E5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altLang="en-US"/>
                <a:t>C2</a:t>
              </a:r>
            </a:p>
          </p:txBody>
        </p:sp>
        <p:sp>
          <p:nvSpPr>
            <p:cNvPr id="27668" name="Rectangle 66"/>
            <p:cNvSpPr>
              <a:spLocks noChangeArrowheads="1"/>
            </p:cNvSpPr>
            <p:nvPr/>
          </p:nvSpPr>
          <p:spPr bwMode="auto">
            <a:xfrm>
              <a:off x="920" y="1216"/>
              <a:ext cx="315" cy="97"/>
            </a:xfrm>
            <a:prstGeom prst="rect">
              <a:avLst/>
            </a:prstGeom>
            <a:solidFill>
              <a:srgbClr val="FFE5E5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en-US" altLang="en-US"/>
            </a:p>
          </p:txBody>
        </p:sp>
      </p:grpSp>
      <p:cxnSp>
        <p:nvCxnSpPr>
          <p:cNvPr id="27663" name="AutoShape 67"/>
          <p:cNvCxnSpPr>
            <a:cxnSpLocks noChangeShapeType="1"/>
          </p:cNvCxnSpPr>
          <p:nvPr/>
        </p:nvCxnSpPr>
        <p:spPr bwMode="auto">
          <a:xfrm rot="10800000">
            <a:off x="5916613" y="2801530"/>
            <a:ext cx="536575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7664" name="AutoShape 68"/>
          <p:cNvCxnSpPr>
            <a:cxnSpLocks noChangeShapeType="1"/>
            <a:stCxn id="27657" idx="1"/>
            <a:endCxn id="27673" idx="1"/>
          </p:cNvCxnSpPr>
          <p:nvPr/>
        </p:nvCxnSpPr>
        <p:spPr bwMode="auto">
          <a:xfrm rot="10800000" flipH="1">
            <a:off x="1550988" y="1684315"/>
            <a:ext cx="101600" cy="1058478"/>
          </a:xfrm>
          <a:prstGeom prst="bentConnector3">
            <a:avLst>
              <a:gd name="adj1" fmla="val -225000"/>
            </a:avLst>
          </a:prstGeom>
          <a:noFill/>
          <a:ln w="12700">
            <a:solidFill>
              <a:schemeClr val="tx1"/>
            </a:solidFill>
            <a:prstDash val="dash"/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7665" name="AutoShape 69"/>
          <p:cNvCxnSpPr>
            <a:cxnSpLocks noChangeShapeType="1"/>
          </p:cNvCxnSpPr>
          <p:nvPr/>
        </p:nvCxnSpPr>
        <p:spPr bwMode="auto">
          <a:xfrm rot="16200000" flipV="1">
            <a:off x="5022056" y="695712"/>
            <a:ext cx="904875" cy="2881312"/>
          </a:xfrm>
          <a:prstGeom prst="bentConnector2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7666" name="Rectangle 70"/>
          <p:cNvSpPr>
            <a:spLocks noChangeArrowheads="1"/>
          </p:cNvSpPr>
          <p:nvPr/>
        </p:nvSpPr>
        <p:spPr bwMode="auto">
          <a:xfrm>
            <a:off x="0" y="3257593"/>
            <a:ext cx="9144000" cy="28597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487" tIns="44450" rIns="90487" bIns="44450">
            <a:spAutoFit/>
          </a:bodyPr>
          <a:lstStyle>
            <a:lvl1pPr marL="342900" indent="-171450"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1714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indent="-285750">
              <a:spcAft>
                <a:spcPts val="0"/>
              </a:spcAft>
              <a:buSzPct val="100000"/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000099"/>
                </a:solidFill>
              </a:rPr>
              <a:t>TriBITS </a:t>
            </a:r>
            <a:r>
              <a:rPr lang="en-US" dirty="0" smtClean="0">
                <a:solidFill>
                  <a:srgbClr val="000099"/>
                </a:solidFill>
              </a:rPr>
              <a:t>Parent Package</a:t>
            </a:r>
            <a:r>
              <a:rPr lang="en-US" dirty="0">
                <a:solidFill>
                  <a:srgbClr val="000099"/>
                </a:solidFill>
              </a:rPr>
              <a:t>:</a:t>
            </a:r>
          </a:p>
          <a:p>
            <a:pPr lvl="1" indent="-285750">
              <a:spcAft>
                <a:spcPts val="0"/>
              </a:spcAft>
              <a:buSzPct val="100000"/>
              <a:buFont typeface="Arial" pitchFamily="34" charset="0"/>
              <a:buChar char="•"/>
              <a:defRPr/>
            </a:pPr>
            <a:r>
              <a:rPr lang="en-US" dirty="0" smtClean="0"/>
              <a:t>Collection of related subpackages</a:t>
            </a:r>
          </a:p>
          <a:p>
            <a:pPr lvl="1" indent="-285750">
              <a:spcAft>
                <a:spcPts val="0"/>
              </a:spcAft>
              <a:buSzPct val="100000"/>
              <a:buFont typeface="Arial" pitchFamily="34" charset="0"/>
              <a:buChar char="•"/>
              <a:defRPr/>
            </a:pPr>
            <a:r>
              <a:rPr lang="en-US" dirty="0" smtClean="0"/>
              <a:t>Community of tightly integrated developers</a:t>
            </a:r>
            <a:endParaRPr lang="en-US" dirty="0"/>
          </a:p>
          <a:p>
            <a:pPr lvl="1" indent="-285750">
              <a:spcAft>
                <a:spcPts val="0"/>
              </a:spcAft>
              <a:buSzPct val="100000"/>
              <a:buFont typeface="Arial" pitchFamily="34" charset="0"/>
              <a:buChar char="•"/>
              <a:defRPr/>
            </a:pPr>
            <a:r>
              <a:rPr lang="en-US" dirty="0" smtClean="0"/>
              <a:t>Unit of documentation, package-by-package </a:t>
            </a:r>
            <a:r>
              <a:rPr lang="en-US" dirty="0" err="1" smtClean="0"/>
              <a:t>CTest</a:t>
            </a:r>
            <a:r>
              <a:rPr lang="en-US" dirty="0" smtClean="0"/>
              <a:t> driver (single email address)</a:t>
            </a:r>
          </a:p>
          <a:p>
            <a:pPr lvl="1" indent="-285750">
              <a:spcAft>
                <a:spcPts val="0"/>
              </a:spcAft>
              <a:buSzPct val="100000"/>
              <a:buFont typeface="Arial" pitchFamily="34" charset="0"/>
              <a:buChar char="•"/>
              <a:defRPr/>
            </a:pPr>
            <a:r>
              <a:rPr lang="en-US" dirty="0" smtClean="0"/>
              <a:t>Downstream (SE) packages should </a:t>
            </a:r>
            <a:r>
              <a:rPr lang="en-US" b="1" dirty="0" smtClean="0"/>
              <a:t>not</a:t>
            </a:r>
            <a:r>
              <a:rPr lang="en-US" dirty="0" smtClean="0"/>
              <a:t> list parent package as a dependency!</a:t>
            </a:r>
          </a:p>
          <a:p>
            <a:pPr indent="-285750">
              <a:spcAft>
                <a:spcPts val="0"/>
              </a:spcAft>
              <a:buSzPct val="100000"/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rgbClr val="000099"/>
                </a:solidFill>
              </a:rPr>
              <a:t>TriBITS </a:t>
            </a:r>
            <a:r>
              <a:rPr lang="en-US" dirty="0" err="1">
                <a:solidFill>
                  <a:srgbClr val="000099"/>
                </a:solidFill>
              </a:rPr>
              <a:t>Subpackage</a:t>
            </a:r>
            <a:r>
              <a:rPr lang="en-US" dirty="0">
                <a:solidFill>
                  <a:srgbClr val="000099"/>
                </a:solidFill>
              </a:rPr>
              <a:t>:</a:t>
            </a:r>
          </a:p>
          <a:p>
            <a:pPr lvl="1" indent="-285750">
              <a:spcAft>
                <a:spcPts val="0"/>
              </a:spcAft>
              <a:buSzPct val="100000"/>
              <a:buFont typeface="Arial" pitchFamily="34" charset="0"/>
              <a:buChar char="•"/>
              <a:defRPr/>
            </a:pPr>
            <a:r>
              <a:rPr lang="en-US" dirty="0" smtClean="0"/>
              <a:t>Lightweight encapsulated </a:t>
            </a:r>
            <a:r>
              <a:rPr lang="en-US" dirty="0"/>
              <a:t>collection </a:t>
            </a:r>
            <a:r>
              <a:rPr lang="en-US" dirty="0" smtClean="0"/>
              <a:t>of tightly related libs and tests/examples</a:t>
            </a:r>
            <a:endParaRPr lang="en-US" dirty="0"/>
          </a:p>
          <a:p>
            <a:pPr lvl="1" indent="-285750">
              <a:spcAft>
                <a:spcPts val="0"/>
              </a:spcAft>
              <a:buSzPct val="100000"/>
              <a:buFont typeface="Arial" pitchFamily="34" charset="0"/>
              <a:buChar char="•"/>
              <a:defRPr/>
            </a:pPr>
            <a:r>
              <a:rPr lang="en-US" dirty="0"/>
              <a:t>Lightweight use the options of the parent package</a:t>
            </a:r>
          </a:p>
          <a:p>
            <a:pPr lvl="1" indent="-285750">
              <a:spcAft>
                <a:spcPts val="0"/>
              </a:spcAft>
              <a:buSzPct val="100000"/>
              <a:buFont typeface="Arial" pitchFamily="34" charset="0"/>
              <a:buChar char="•"/>
              <a:defRPr/>
            </a:pPr>
            <a:r>
              <a:rPr lang="en-US" dirty="0" smtClean="0"/>
              <a:t>Lists </a:t>
            </a:r>
            <a:r>
              <a:rPr lang="en-US" dirty="0"/>
              <a:t>dependencies on </a:t>
            </a:r>
            <a:r>
              <a:rPr lang="en-US" dirty="0" smtClean="0"/>
              <a:t>upstream </a:t>
            </a:r>
            <a:r>
              <a:rPr lang="en-US" dirty="0" smtClean="0">
                <a:solidFill>
                  <a:srgbClr val="000099"/>
                </a:solidFill>
              </a:rPr>
              <a:t>SE </a:t>
            </a:r>
            <a:r>
              <a:rPr lang="en-US" dirty="0">
                <a:solidFill>
                  <a:srgbClr val="000099"/>
                </a:solidFill>
              </a:rPr>
              <a:t>Packages </a:t>
            </a:r>
            <a:r>
              <a:rPr lang="en-US" dirty="0"/>
              <a:t>&amp; </a:t>
            </a:r>
            <a:r>
              <a:rPr lang="en-US" dirty="0">
                <a:solidFill>
                  <a:srgbClr val="000099"/>
                </a:solidFill>
              </a:rPr>
              <a:t>TPLs</a:t>
            </a:r>
            <a:endParaRPr lang="en-US" dirty="0"/>
          </a:p>
          <a:p>
            <a:pPr lvl="1" indent="-285750">
              <a:spcAft>
                <a:spcPts val="0"/>
              </a:spcAft>
              <a:buSzPct val="100000"/>
              <a:buFont typeface="Arial" pitchFamily="34" charset="0"/>
              <a:buChar char="•"/>
              <a:defRPr/>
            </a:pPr>
            <a:r>
              <a:rPr lang="en-US" dirty="0" smtClean="0"/>
              <a:t>Primary unit for dependency management!</a:t>
            </a:r>
          </a:p>
        </p:txBody>
      </p:sp>
    </p:spTree>
    <p:extLst>
      <p:ext uri="{BB962C8B-B14F-4D97-AF65-F5344CB8AC3E}">
        <p14:creationId xmlns:p14="http://schemas.microsoft.com/office/powerpoint/2010/main" val="2001642865"/>
      </p:ext>
    </p:extLst>
  </p:cSld>
  <p:clrMapOvr>
    <a:masterClrMapping/>
  </p:clrMapOvr>
  <p:transition advTm="75766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sz="2400" dirty="0" smtClean="0"/>
              <a:t>What is TriBITS?</a:t>
            </a: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93675" y="702245"/>
            <a:ext cx="8756650" cy="56297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>
            <a:spAutoFit/>
          </a:bodyPr>
          <a:lstStyle/>
          <a:p>
            <a:pPr lvl="1" indent="-285750">
              <a:spcBef>
                <a:spcPts val="1200"/>
              </a:spcBef>
              <a:spcAft>
                <a:spcPts val="0"/>
              </a:spcAft>
              <a:buSzPct val="100000"/>
              <a:buFont typeface="Arial" pitchFamily="34" charset="0"/>
              <a:buChar char="•"/>
              <a:defRPr/>
            </a:pPr>
            <a:r>
              <a:rPr lang="en-US" sz="2000" dirty="0" smtClean="0"/>
              <a:t>Framework for large, distributed multi-repository CMake projects</a:t>
            </a:r>
          </a:p>
          <a:p>
            <a:pPr lvl="1" indent="-285750">
              <a:spcBef>
                <a:spcPts val="1200"/>
              </a:spcBef>
              <a:spcAft>
                <a:spcPts val="0"/>
              </a:spcAft>
              <a:buSzPct val="100000"/>
              <a:buFont typeface="Arial" pitchFamily="34" charset="0"/>
              <a:buChar char="•"/>
              <a:defRPr/>
            </a:pPr>
            <a:r>
              <a:rPr lang="en-US" sz="2000" dirty="0" smtClean="0"/>
              <a:t>Reduce </a:t>
            </a:r>
            <a:r>
              <a:rPr lang="en-US" sz="2000" dirty="0"/>
              <a:t>boiler-plate CMake </a:t>
            </a:r>
            <a:r>
              <a:rPr lang="en-US" sz="2000" dirty="0" smtClean="0"/>
              <a:t>code and enforce consistency </a:t>
            </a:r>
            <a:r>
              <a:rPr lang="en-US" sz="2000" dirty="0"/>
              <a:t>across large distributed </a:t>
            </a:r>
            <a:r>
              <a:rPr lang="en-US" sz="2000" dirty="0" smtClean="0"/>
              <a:t>projects</a:t>
            </a:r>
            <a:endParaRPr lang="en-US" sz="2000" dirty="0"/>
          </a:p>
          <a:p>
            <a:pPr lvl="1" indent="-285750">
              <a:spcBef>
                <a:spcPts val="1200"/>
              </a:spcBef>
              <a:spcAft>
                <a:spcPts val="0"/>
              </a:spcAft>
              <a:buSzPct val="100000"/>
              <a:buFont typeface="Arial" pitchFamily="34" charset="0"/>
              <a:buChar char="•"/>
              <a:defRPr/>
            </a:pPr>
            <a:r>
              <a:rPr lang="en-US" sz="2000" dirty="0" smtClean="0"/>
              <a:t>Subproject dependencies and namespacing architecture (packages)</a:t>
            </a:r>
          </a:p>
          <a:p>
            <a:pPr lvl="1" indent="-285750">
              <a:spcBef>
                <a:spcPts val="1200"/>
              </a:spcBef>
              <a:spcAft>
                <a:spcPts val="0"/>
              </a:spcAft>
              <a:buSzPct val="100000"/>
              <a:buFont typeface="Arial" pitchFamily="34" charset="0"/>
              <a:buChar char="•"/>
              <a:defRPr/>
            </a:pPr>
            <a:r>
              <a:rPr lang="en-US" sz="2000" dirty="0" smtClean="0"/>
              <a:t>Automatic package dependency handling (directed acyclic graph)</a:t>
            </a:r>
            <a:endParaRPr lang="en-US" sz="2000" dirty="0"/>
          </a:p>
          <a:p>
            <a:pPr lvl="1" indent="-285750">
              <a:spcBef>
                <a:spcPts val="1200"/>
              </a:spcBef>
              <a:spcAft>
                <a:spcPts val="0"/>
              </a:spcAft>
              <a:buSzPct val="100000"/>
              <a:buFont typeface="Arial" pitchFamily="34" charset="0"/>
              <a:buChar char="•"/>
              <a:defRPr/>
            </a:pPr>
            <a:r>
              <a:rPr lang="en-US" sz="2000" dirty="0"/>
              <a:t>Additional functionality missing in raw CMake</a:t>
            </a:r>
          </a:p>
          <a:p>
            <a:pPr lvl="1" indent="-285750">
              <a:spcBef>
                <a:spcPts val="1200"/>
              </a:spcBef>
              <a:spcAft>
                <a:spcPts val="0"/>
              </a:spcAft>
              <a:buSzPct val="100000"/>
              <a:buFont typeface="Arial" pitchFamily="34" charset="0"/>
              <a:buChar char="•"/>
              <a:defRPr/>
            </a:pPr>
            <a:r>
              <a:rPr lang="en-US" sz="2000" dirty="0"/>
              <a:t>Change default CMake behavior when necessary</a:t>
            </a:r>
          </a:p>
          <a:p>
            <a:pPr lvl="1" indent="-285750">
              <a:spcBef>
                <a:spcPts val="1200"/>
              </a:spcBef>
              <a:spcAft>
                <a:spcPts val="0"/>
              </a:spcAft>
              <a:buSzPct val="100000"/>
              <a:buFont typeface="Arial" pitchFamily="34" charset="0"/>
              <a:buChar char="•"/>
              <a:defRPr/>
            </a:pPr>
            <a:r>
              <a:rPr lang="en-US" sz="2000" dirty="0" smtClean="0"/>
              <a:t>Additional </a:t>
            </a:r>
            <a:r>
              <a:rPr lang="en-US" sz="2000" dirty="0"/>
              <a:t>tools </a:t>
            </a:r>
            <a:r>
              <a:rPr lang="en-US" sz="2000" dirty="0" smtClean="0"/>
              <a:t>for agile </a:t>
            </a:r>
            <a:r>
              <a:rPr lang="en-US" sz="2000" dirty="0"/>
              <a:t>software development </a:t>
            </a:r>
            <a:r>
              <a:rPr lang="en-US" sz="2000" dirty="0" smtClean="0"/>
              <a:t>processes (e.g. Continuous Integration (CI))</a:t>
            </a:r>
            <a:endParaRPr lang="en-US" sz="2000" dirty="0"/>
          </a:p>
          <a:p>
            <a:pPr marL="171450" lvl="1">
              <a:spcBef>
                <a:spcPts val="1200"/>
              </a:spcBef>
              <a:spcAft>
                <a:spcPts val="0"/>
              </a:spcAft>
              <a:buSzPct val="100000"/>
              <a:defRPr/>
            </a:pPr>
            <a:r>
              <a:rPr lang="en-US" sz="2000" dirty="0" smtClean="0">
                <a:solidFill>
                  <a:srgbClr val="002A7E"/>
                </a:solidFill>
              </a:rPr>
              <a:t>History of TriBITS:</a:t>
            </a:r>
            <a:endParaRPr lang="en-US" sz="2000" dirty="0">
              <a:solidFill>
                <a:srgbClr val="002A7E"/>
              </a:solidFill>
            </a:endParaRPr>
          </a:p>
          <a:p>
            <a:pPr lvl="1" indent="-285750">
              <a:spcBef>
                <a:spcPts val="1200"/>
              </a:spcBef>
              <a:spcAft>
                <a:spcPts val="0"/>
              </a:spcAft>
              <a:buSzPct val="100000"/>
              <a:buFont typeface="Arial" pitchFamily="34" charset="0"/>
              <a:buChar char="•"/>
              <a:defRPr/>
            </a:pPr>
            <a:r>
              <a:rPr lang="en-US" sz="2000" dirty="0" smtClean="0"/>
              <a:t>2007: Initially developed as a CMake package architecture for Trilinos</a:t>
            </a:r>
          </a:p>
          <a:p>
            <a:pPr lvl="1" indent="-285750">
              <a:spcBef>
                <a:spcPts val="1200"/>
              </a:spcBef>
              <a:spcAft>
                <a:spcPts val="0"/>
              </a:spcAft>
              <a:buSzPct val="100000"/>
              <a:buFont typeface="Arial" pitchFamily="34" charset="0"/>
              <a:buChar char="•"/>
              <a:defRPr/>
            </a:pPr>
            <a:r>
              <a:rPr lang="en-US" sz="2000" dirty="0" smtClean="0"/>
              <a:t>2011: Generalized and extended for CASL VERA</a:t>
            </a:r>
          </a:p>
          <a:p>
            <a:pPr lvl="1" indent="-285750">
              <a:spcBef>
                <a:spcPts val="1200"/>
              </a:spcBef>
              <a:spcAft>
                <a:spcPts val="0"/>
              </a:spcAft>
              <a:buSzPct val="100000"/>
              <a:buFont typeface="Arial" pitchFamily="34" charset="0"/>
              <a:buChar char="•"/>
              <a:defRPr/>
            </a:pPr>
            <a:r>
              <a:rPr lang="en-US" sz="2000" dirty="0" smtClean="0"/>
              <a:t>2014: Source code hosted on GitHub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53967779"/>
      </p:ext>
    </p:extLst>
  </p:cSld>
  <p:clrMapOvr>
    <a:masterClrMapping/>
  </p:clrMapOvr>
  <p:transition advTm="68653">
    <p:dissolv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>
          <a:xfrm>
            <a:off x="232236" y="126170"/>
            <a:ext cx="8911764" cy="381000"/>
          </a:xfrm>
        </p:spPr>
        <p:txBody>
          <a:bodyPr/>
          <a:lstStyle/>
          <a:p>
            <a:r>
              <a:rPr lang="en-US" altLang="en-US" sz="2400" dirty="0" smtClean="0"/>
              <a:t>TriBITS Packages and Subpackages: Dependencies</a:t>
            </a:r>
          </a:p>
        </p:txBody>
      </p:sp>
      <p:grpSp>
        <p:nvGrpSpPr>
          <p:cNvPr id="27654" name="Group 43"/>
          <p:cNvGrpSpPr>
            <a:grpSpLocks/>
          </p:cNvGrpSpPr>
          <p:nvPr/>
        </p:nvGrpSpPr>
        <p:grpSpPr bwMode="auto">
          <a:xfrm>
            <a:off x="1652588" y="1278041"/>
            <a:ext cx="922337" cy="538162"/>
            <a:chOff x="920" y="1216"/>
            <a:chExt cx="896" cy="460"/>
          </a:xfrm>
        </p:grpSpPr>
        <p:sp>
          <p:nvSpPr>
            <p:cNvPr id="27673" name="Rectangle 44"/>
            <p:cNvSpPr>
              <a:spLocks noChangeArrowheads="1"/>
            </p:cNvSpPr>
            <p:nvPr/>
          </p:nvSpPr>
          <p:spPr bwMode="auto">
            <a:xfrm>
              <a:off x="920" y="1313"/>
              <a:ext cx="896" cy="363"/>
            </a:xfrm>
            <a:prstGeom prst="rect">
              <a:avLst/>
            </a:prstGeom>
            <a:solidFill>
              <a:srgbClr val="FFE5E5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altLang="en-US"/>
                <a:t>A1</a:t>
              </a:r>
            </a:p>
          </p:txBody>
        </p:sp>
        <p:sp>
          <p:nvSpPr>
            <p:cNvPr id="27674" name="Rectangle 45"/>
            <p:cNvSpPr>
              <a:spLocks noChangeArrowheads="1"/>
            </p:cNvSpPr>
            <p:nvPr/>
          </p:nvSpPr>
          <p:spPr bwMode="auto">
            <a:xfrm>
              <a:off x="920" y="1216"/>
              <a:ext cx="315" cy="97"/>
            </a:xfrm>
            <a:prstGeom prst="rect">
              <a:avLst/>
            </a:prstGeom>
            <a:solidFill>
              <a:srgbClr val="FFE5E5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en-US" altLang="en-US"/>
            </a:p>
          </p:txBody>
        </p:sp>
      </p:grpSp>
      <p:grpSp>
        <p:nvGrpSpPr>
          <p:cNvPr id="27655" name="Group 46"/>
          <p:cNvGrpSpPr>
            <a:grpSpLocks/>
          </p:cNvGrpSpPr>
          <p:nvPr/>
        </p:nvGrpSpPr>
        <p:grpSpPr bwMode="auto">
          <a:xfrm>
            <a:off x="3111500" y="1274186"/>
            <a:ext cx="922338" cy="538162"/>
            <a:chOff x="920" y="1216"/>
            <a:chExt cx="896" cy="460"/>
          </a:xfrm>
        </p:grpSpPr>
        <p:sp>
          <p:nvSpPr>
            <p:cNvPr id="27671" name="Rectangle 47"/>
            <p:cNvSpPr>
              <a:spLocks noChangeArrowheads="1"/>
            </p:cNvSpPr>
            <p:nvPr/>
          </p:nvSpPr>
          <p:spPr bwMode="auto">
            <a:xfrm>
              <a:off x="920" y="1313"/>
              <a:ext cx="896" cy="363"/>
            </a:xfrm>
            <a:prstGeom prst="rect">
              <a:avLst/>
            </a:prstGeom>
            <a:solidFill>
              <a:srgbClr val="FFE5E5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altLang="en-US"/>
                <a:t>A2</a:t>
              </a:r>
            </a:p>
          </p:txBody>
        </p:sp>
        <p:sp>
          <p:nvSpPr>
            <p:cNvPr id="27672" name="Rectangle 48"/>
            <p:cNvSpPr>
              <a:spLocks noChangeArrowheads="1"/>
            </p:cNvSpPr>
            <p:nvPr/>
          </p:nvSpPr>
          <p:spPr bwMode="auto">
            <a:xfrm>
              <a:off x="920" y="1216"/>
              <a:ext cx="315" cy="97"/>
            </a:xfrm>
            <a:prstGeom prst="rect">
              <a:avLst/>
            </a:prstGeom>
            <a:solidFill>
              <a:srgbClr val="FFE5E5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en-US" altLang="en-US"/>
            </a:p>
          </p:txBody>
        </p:sp>
      </p:grpSp>
      <p:cxnSp>
        <p:nvCxnSpPr>
          <p:cNvPr id="27656" name="AutoShape 49"/>
          <p:cNvCxnSpPr>
            <a:cxnSpLocks noChangeShapeType="1"/>
            <a:stCxn id="27671" idx="1"/>
          </p:cNvCxnSpPr>
          <p:nvPr/>
        </p:nvCxnSpPr>
        <p:spPr bwMode="auto">
          <a:xfrm flipH="1">
            <a:off x="2574926" y="1600008"/>
            <a:ext cx="536574" cy="3470"/>
          </a:xfrm>
          <a:prstGeom prst="straightConnector1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7657" name="Rectangle 50"/>
          <p:cNvSpPr>
            <a:spLocks noChangeArrowheads="1"/>
          </p:cNvSpPr>
          <p:nvPr/>
        </p:nvSpPr>
        <p:spPr bwMode="auto">
          <a:xfrm>
            <a:off x="1550988" y="2517878"/>
            <a:ext cx="870332" cy="2889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27658" name="Text Box 51"/>
          <p:cNvSpPr txBox="1">
            <a:spLocks noChangeArrowheads="1"/>
          </p:cNvSpPr>
          <p:nvPr/>
        </p:nvSpPr>
        <p:spPr bwMode="auto">
          <a:xfrm>
            <a:off x="1550988" y="2168628"/>
            <a:ext cx="685800" cy="3492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altLang="en-US" sz="1600"/>
              <a:t>B</a:t>
            </a:r>
          </a:p>
        </p:txBody>
      </p:sp>
      <p:grpSp>
        <p:nvGrpSpPr>
          <p:cNvPr id="27661" name="Group 61"/>
          <p:cNvGrpSpPr>
            <a:grpSpLocks/>
          </p:cNvGrpSpPr>
          <p:nvPr/>
        </p:nvGrpSpPr>
        <p:grpSpPr bwMode="auto">
          <a:xfrm>
            <a:off x="4994275" y="2395641"/>
            <a:ext cx="922338" cy="538162"/>
            <a:chOff x="920" y="1216"/>
            <a:chExt cx="896" cy="460"/>
          </a:xfrm>
        </p:grpSpPr>
        <p:sp>
          <p:nvSpPr>
            <p:cNvPr id="27669" name="Rectangle 62"/>
            <p:cNvSpPr>
              <a:spLocks noChangeArrowheads="1"/>
            </p:cNvSpPr>
            <p:nvPr/>
          </p:nvSpPr>
          <p:spPr bwMode="auto">
            <a:xfrm>
              <a:off x="920" y="1313"/>
              <a:ext cx="896" cy="363"/>
            </a:xfrm>
            <a:prstGeom prst="rect">
              <a:avLst/>
            </a:prstGeom>
            <a:solidFill>
              <a:srgbClr val="FFE5E5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altLang="en-US"/>
                <a:t>C1</a:t>
              </a:r>
            </a:p>
          </p:txBody>
        </p:sp>
        <p:sp>
          <p:nvSpPr>
            <p:cNvPr id="27670" name="Rectangle 63"/>
            <p:cNvSpPr>
              <a:spLocks noChangeArrowheads="1"/>
            </p:cNvSpPr>
            <p:nvPr/>
          </p:nvSpPr>
          <p:spPr bwMode="auto">
            <a:xfrm>
              <a:off x="920" y="1216"/>
              <a:ext cx="315" cy="97"/>
            </a:xfrm>
            <a:prstGeom prst="rect">
              <a:avLst/>
            </a:prstGeom>
            <a:solidFill>
              <a:srgbClr val="FFE5E5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en-US" altLang="en-US"/>
            </a:p>
          </p:txBody>
        </p:sp>
      </p:grpSp>
      <p:grpSp>
        <p:nvGrpSpPr>
          <p:cNvPr id="27662" name="Group 64"/>
          <p:cNvGrpSpPr>
            <a:grpSpLocks/>
          </p:cNvGrpSpPr>
          <p:nvPr/>
        </p:nvGrpSpPr>
        <p:grpSpPr bwMode="auto">
          <a:xfrm>
            <a:off x="6453188" y="2395641"/>
            <a:ext cx="922337" cy="538162"/>
            <a:chOff x="920" y="1216"/>
            <a:chExt cx="896" cy="460"/>
          </a:xfrm>
        </p:grpSpPr>
        <p:sp>
          <p:nvSpPr>
            <p:cNvPr id="27667" name="Rectangle 65"/>
            <p:cNvSpPr>
              <a:spLocks noChangeArrowheads="1"/>
            </p:cNvSpPr>
            <p:nvPr/>
          </p:nvSpPr>
          <p:spPr bwMode="auto">
            <a:xfrm>
              <a:off x="920" y="1313"/>
              <a:ext cx="896" cy="363"/>
            </a:xfrm>
            <a:prstGeom prst="rect">
              <a:avLst/>
            </a:prstGeom>
            <a:solidFill>
              <a:srgbClr val="FFE5E5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altLang="en-US"/>
                <a:t>C2</a:t>
              </a:r>
            </a:p>
          </p:txBody>
        </p:sp>
        <p:sp>
          <p:nvSpPr>
            <p:cNvPr id="27668" name="Rectangle 66"/>
            <p:cNvSpPr>
              <a:spLocks noChangeArrowheads="1"/>
            </p:cNvSpPr>
            <p:nvPr/>
          </p:nvSpPr>
          <p:spPr bwMode="auto">
            <a:xfrm>
              <a:off x="920" y="1216"/>
              <a:ext cx="315" cy="97"/>
            </a:xfrm>
            <a:prstGeom prst="rect">
              <a:avLst/>
            </a:prstGeom>
            <a:solidFill>
              <a:srgbClr val="FFE5E5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en-US" altLang="en-US"/>
            </a:p>
          </p:txBody>
        </p:sp>
      </p:grpSp>
      <p:cxnSp>
        <p:nvCxnSpPr>
          <p:cNvPr id="27663" name="AutoShape 67"/>
          <p:cNvCxnSpPr>
            <a:cxnSpLocks noChangeShapeType="1"/>
          </p:cNvCxnSpPr>
          <p:nvPr/>
        </p:nvCxnSpPr>
        <p:spPr bwMode="auto">
          <a:xfrm rot="10800000">
            <a:off x="5916613" y="2721078"/>
            <a:ext cx="536575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7664" name="AutoShape 68"/>
          <p:cNvCxnSpPr>
            <a:cxnSpLocks noChangeShapeType="1"/>
            <a:stCxn id="27657" idx="1"/>
            <a:endCxn id="27673" idx="1"/>
          </p:cNvCxnSpPr>
          <p:nvPr/>
        </p:nvCxnSpPr>
        <p:spPr bwMode="auto">
          <a:xfrm rot="10800000" flipH="1">
            <a:off x="1550988" y="1603863"/>
            <a:ext cx="101600" cy="1058478"/>
          </a:xfrm>
          <a:prstGeom prst="bentConnector3">
            <a:avLst>
              <a:gd name="adj1" fmla="val -225000"/>
            </a:avLst>
          </a:prstGeom>
          <a:noFill/>
          <a:ln w="12700">
            <a:solidFill>
              <a:schemeClr val="tx1"/>
            </a:solidFill>
            <a:prstDash val="dash"/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7665" name="AutoShape 69"/>
          <p:cNvCxnSpPr>
            <a:cxnSpLocks noChangeShapeType="1"/>
            <a:stCxn id="27667" idx="0"/>
            <a:endCxn id="27671" idx="3"/>
          </p:cNvCxnSpPr>
          <p:nvPr/>
        </p:nvCxnSpPr>
        <p:spPr bwMode="auto">
          <a:xfrm rot="16200000" flipV="1">
            <a:off x="5019541" y="614306"/>
            <a:ext cx="909115" cy="2880519"/>
          </a:xfrm>
          <a:prstGeom prst="bentConnector2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7666" name="Rectangle 70"/>
          <p:cNvSpPr>
            <a:spLocks noChangeArrowheads="1"/>
          </p:cNvSpPr>
          <p:nvPr/>
        </p:nvSpPr>
        <p:spPr bwMode="auto">
          <a:xfrm>
            <a:off x="424261" y="3380569"/>
            <a:ext cx="8257074" cy="30905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487" tIns="44450" rIns="90487" bIns="44450">
            <a:spAutoFit/>
          </a:bodyPr>
          <a:lstStyle>
            <a:lvl1pPr marL="342900" indent="-171450"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1714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indent="-285750">
              <a:spcBef>
                <a:spcPts val="600"/>
              </a:spcBef>
              <a:spcAft>
                <a:spcPts val="0"/>
              </a:spcAft>
              <a:buSzPct val="100000"/>
              <a:buFont typeface="Arial" pitchFamily="34" charset="0"/>
              <a:buChar char="•"/>
              <a:defRPr/>
            </a:pPr>
            <a:r>
              <a:rPr lang="en-US" dirty="0" smtClean="0"/>
              <a:t>This is how the TriBITS dependency management looks at packages and subpackages =&gt; </a:t>
            </a:r>
            <a:r>
              <a:rPr lang="en-US" b="1" dirty="0" smtClean="0"/>
              <a:t>Packages and Subpackages are just are all just SE packages!</a:t>
            </a:r>
          </a:p>
          <a:p>
            <a:pPr indent="-285750">
              <a:spcBef>
                <a:spcPts val="600"/>
              </a:spcBef>
              <a:spcAft>
                <a:spcPts val="0"/>
              </a:spcAft>
              <a:buSzPct val="100000"/>
              <a:buFont typeface="Arial" pitchFamily="34" charset="0"/>
              <a:buChar char="•"/>
              <a:defRPr/>
            </a:pPr>
            <a:r>
              <a:rPr lang="en-US" dirty="0" smtClean="0"/>
              <a:t>The parent package is just an SE Package that depends (optional or required) on all of its subpackages</a:t>
            </a:r>
          </a:p>
          <a:p>
            <a:pPr lvl="1" indent="-285750">
              <a:spcBef>
                <a:spcPts val="600"/>
              </a:spcBef>
              <a:spcAft>
                <a:spcPts val="0"/>
              </a:spcAft>
              <a:buSzPct val="100000"/>
              <a:buFont typeface="Arial" pitchFamily="34" charset="0"/>
              <a:buChar char="•"/>
              <a:defRPr/>
            </a:pPr>
            <a:r>
              <a:rPr lang="en-US" dirty="0" smtClean="0"/>
              <a:t>New TriBITS packages should only have optional subpackages, </a:t>
            </a:r>
            <a:r>
              <a:rPr lang="en-US" b="1" dirty="0" smtClean="0"/>
              <a:t>have no required subpackages</a:t>
            </a:r>
            <a:r>
              <a:rPr lang="en-US" dirty="0" smtClean="0"/>
              <a:t>!</a:t>
            </a:r>
          </a:p>
          <a:p>
            <a:pPr lvl="1" indent="-285750">
              <a:spcBef>
                <a:spcPts val="600"/>
              </a:spcBef>
              <a:spcAft>
                <a:spcPts val="0"/>
              </a:spcAft>
              <a:buSzPct val="100000"/>
              <a:buFont typeface="Arial" pitchFamily="34" charset="0"/>
              <a:buChar char="•"/>
              <a:defRPr/>
            </a:pPr>
            <a:r>
              <a:rPr lang="en-US" dirty="0" smtClean="0"/>
              <a:t>Support for </a:t>
            </a:r>
            <a:r>
              <a:rPr lang="en-US" b="1" dirty="0" smtClean="0"/>
              <a:t>required subpackages is to maintain backward compatibility</a:t>
            </a:r>
            <a:r>
              <a:rPr lang="en-US" dirty="0" smtClean="0"/>
              <a:t> when packages are broken into subpackages (when optional packages are disabled).</a:t>
            </a:r>
          </a:p>
        </p:txBody>
      </p:sp>
      <p:grpSp>
        <p:nvGrpSpPr>
          <p:cNvPr id="26" name="Group 46"/>
          <p:cNvGrpSpPr>
            <a:grpSpLocks/>
          </p:cNvGrpSpPr>
          <p:nvPr/>
        </p:nvGrpSpPr>
        <p:grpSpPr bwMode="auto">
          <a:xfrm>
            <a:off x="4570342" y="740650"/>
            <a:ext cx="922338" cy="538162"/>
            <a:chOff x="920" y="1216"/>
            <a:chExt cx="896" cy="460"/>
          </a:xfrm>
          <a:solidFill>
            <a:schemeClr val="bg1"/>
          </a:solidFill>
        </p:grpSpPr>
        <p:sp>
          <p:nvSpPr>
            <p:cNvPr id="27" name="Rectangle 47"/>
            <p:cNvSpPr>
              <a:spLocks noChangeArrowheads="1"/>
            </p:cNvSpPr>
            <p:nvPr/>
          </p:nvSpPr>
          <p:spPr bwMode="auto">
            <a:xfrm>
              <a:off x="920" y="1313"/>
              <a:ext cx="896" cy="363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altLang="en-US" dirty="0" smtClean="0"/>
                <a:t>A</a:t>
              </a:r>
              <a:endParaRPr lang="en-US" altLang="en-US" dirty="0"/>
            </a:p>
          </p:txBody>
        </p:sp>
        <p:sp>
          <p:nvSpPr>
            <p:cNvPr id="28" name="Rectangle 48"/>
            <p:cNvSpPr>
              <a:spLocks noChangeArrowheads="1"/>
            </p:cNvSpPr>
            <p:nvPr/>
          </p:nvSpPr>
          <p:spPr bwMode="auto">
            <a:xfrm>
              <a:off x="920" y="1216"/>
              <a:ext cx="315" cy="97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en-US" altLang="en-US"/>
            </a:p>
          </p:txBody>
        </p:sp>
      </p:grpSp>
      <p:cxnSp>
        <p:nvCxnSpPr>
          <p:cNvPr id="29" name="AutoShape 69"/>
          <p:cNvCxnSpPr>
            <a:cxnSpLocks noChangeShapeType="1"/>
            <a:stCxn id="27" idx="1"/>
            <a:endCxn id="27673" idx="0"/>
          </p:cNvCxnSpPr>
          <p:nvPr/>
        </p:nvCxnSpPr>
        <p:spPr bwMode="auto">
          <a:xfrm rot="10800000" flipV="1">
            <a:off x="2113758" y="1066471"/>
            <a:ext cx="2456585" cy="325051"/>
          </a:xfrm>
          <a:prstGeom prst="bentConnector2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2" name="AutoShape 69"/>
          <p:cNvCxnSpPr>
            <a:cxnSpLocks noChangeShapeType="1"/>
            <a:stCxn id="27" idx="2"/>
          </p:cNvCxnSpPr>
          <p:nvPr/>
        </p:nvCxnSpPr>
        <p:spPr bwMode="auto">
          <a:xfrm rot="5400000">
            <a:off x="4476320" y="836331"/>
            <a:ext cx="112711" cy="997672"/>
          </a:xfrm>
          <a:prstGeom prst="bentConnector2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38" name="Group 46"/>
          <p:cNvGrpSpPr>
            <a:grpSpLocks/>
          </p:cNvGrpSpPr>
          <p:nvPr/>
        </p:nvGrpSpPr>
        <p:grpSpPr bwMode="auto">
          <a:xfrm>
            <a:off x="7605995" y="1648675"/>
            <a:ext cx="922338" cy="538162"/>
            <a:chOff x="920" y="1216"/>
            <a:chExt cx="896" cy="460"/>
          </a:xfrm>
          <a:solidFill>
            <a:schemeClr val="bg1"/>
          </a:solidFill>
        </p:grpSpPr>
        <p:sp>
          <p:nvSpPr>
            <p:cNvPr id="39" name="Rectangle 47"/>
            <p:cNvSpPr>
              <a:spLocks noChangeArrowheads="1"/>
            </p:cNvSpPr>
            <p:nvPr/>
          </p:nvSpPr>
          <p:spPr bwMode="auto">
            <a:xfrm>
              <a:off x="920" y="1313"/>
              <a:ext cx="896" cy="363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altLang="en-US" dirty="0" smtClean="0"/>
                <a:t>C</a:t>
              </a:r>
              <a:endParaRPr lang="en-US" altLang="en-US" dirty="0"/>
            </a:p>
          </p:txBody>
        </p:sp>
        <p:sp>
          <p:nvSpPr>
            <p:cNvPr id="40" name="Rectangle 48"/>
            <p:cNvSpPr>
              <a:spLocks noChangeArrowheads="1"/>
            </p:cNvSpPr>
            <p:nvPr/>
          </p:nvSpPr>
          <p:spPr bwMode="auto">
            <a:xfrm>
              <a:off x="920" y="1216"/>
              <a:ext cx="315" cy="97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en-US" altLang="en-US"/>
            </a:p>
          </p:txBody>
        </p:sp>
      </p:grpSp>
      <p:cxnSp>
        <p:nvCxnSpPr>
          <p:cNvPr id="41" name="AutoShape 69"/>
          <p:cNvCxnSpPr>
            <a:cxnSpLocks noChangeShapeType="1"/>
            <a:stCxn id="39" idx="2"/>
            <a:endCxn id="27667" idx="3"/>
          </p:cNvCxnSpPr>
          <p:nvPr/>
        </p:nvCxnSpPr>
        <p:spPr bwMode="auto">
          <a:xfrm rot="5400000">
            <a:off x="7454032" y="2108331"/>
            <a:ext cx="534626" cy="691639"/>
          </a:xfrm>
          <a:prstGeom prst="bentConnector2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4" name="AutoShape 69"/>
          <p:cNvCxnSpPr>
            <a:cxnSpLocks noChangeShapeType="1"/>
            <a:stCxn id="39" idx="2"/>
            <a:endCxn id="27669" idx="2"/>
          </p:cNvCxnSpPr>
          <p:nvPr/>
        </p:nvCxnSpPr>
        <p:spPr bwMode="auto">
          <a:xfrm rot="5400000">
            <a:off x="6387821" y="1254460"/>
            <a:ext cx="746966" cy="2611720"/>
          </a:xfrm>
          <a:prstGeom prst="bentConnector3">
            <a:avLst>
              <a:gd name="adj1" fmla="val 130604"/>
            </a:avLst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1464934640"/>
      </p:ext>
    </p:extLst>
  </p:cSld>
  <p:clrMapOvr>
    <a:masterClrMapping/>
  </p:clrMapOvr>
  <p:transition advTm="75766">
    <p:dissolv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>
          <a:xfrm>
            <a:off x="232236" y="126170"/>
            <a:ext cx="8679530" cy="381000"/>
          </a:xfrm>
        </p:spPr>
        <p:txBody>
          <a:bodyPr/>
          <a:lstStyle/>
          <a:p>
            <a:r>
              <a:rPr lang="en-US" altLang="en-US" sz="2400" dirty="0" smtClean="0"/>
              <a:t>Depending only on subpackages: Example </a:t>
            </a:r>
            <a:r>
              <a:rPr lang="en-US" altLang="en-US" sz="2400" dirty="0" err="1" smtClean="0"/>
              <a:t>RTOp</a:t>
            </a:r>
            <a:endParaRPr lang="en-US" altLang="en-US" sz="2400" dirty="0" smtClean="0"/>
          </a:p>
        </p:txBody>
      </p:sp>
      <p:sp>
        <p:nvSpPr>
          <p:cNvPr id="26" name="Rectangle 25"/>
          <p:cNvSpPr>
            <a:spLocks noChangeArrowheads="1"/>
          </p:cNvSpPr>
          <p:nvPr/>
        </p:nvSpPr>
        <p:spPr bwMode="auto">
          <a:xfrm>
            <a:off x="40210" y="848656"/>
            <a:ext cx="6989710" cy="951543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90487" tIns="44450" rIns="90487" bIns="44450">
            <a:spAutoFit/>
          </a:bodyPr>
          <a:lstStyle/>
          <a:p>
            <a:pPr marL="0" lvl="1">
              <a:spcAft>
                <a:spcPts val="0"/>
              </a:spcAft>
              <a:buSzPct val="100000"/>
              <a:defRPr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TRIBITS_PACKAGE_DEFINE_DEPENDENCIES(</a:t>
            </a:r>
          </a:p>
          <a:p>
            <a:pPr marL="0" lvl="1">
              <a:spcAft>
                <a:spcPts val="0"/>
              </a:spcAft>
              <a:buSzPct val="100000"/>
              <a:defRPr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LIB_REQUIRED_PACKAGES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TeuchosCore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TeuchosComm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TeuchosNumerics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>
              <a:spcAft>
                <a:spcPts val="0"/>
              </a:spcAft>
              <a:buSzPct val="100000"/>
              <a:defRPr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REGRESSION_EMAIL_LIST thyra-regression@software.sandia.gov</a:t>
            </a:r>
          </a:p>
          <a:p>
            <a:pPr marL="0" lvl="1">
              <a:spcAft>
                <a:spcPts val="0"/>
              </a:spcAft>
              <a:buSzPct val="100000"/>
              <a:defRPr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)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4021" y="510220"/>
            <a:ext cx="38266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>
                <a:solidFill>
                  <a:srgbClr val="000099"/>
                </a:solidFill>
              </a:rPr>
              <a:t>r</a:t>
            </a:r>
            <a:r>
              <a:rPr lang="en-US" b="1" dirty="0" err="1" smtClean="0">
                <a:solidFill>
                  <a:srgbClr val="000099"/>
                </a:solidFill>
              </a:rPr>
              <a:t>top</a:t>
            </a:r>
            <a:r>
              <a:rPr lang="en-US" b="1" dirty="0" smtClean="0">
                <a:solidFill>
                  <a:srgbClr val="000099"/>
                </a:solidFill>
              </a:rPr>
              <a:t>/</a:t>
            </a:r>
            <a:r>
              <a:rPr lang="en-US" b="1" dirty="0" err="1" smtClean="0">
                <a:solidFill>
                  <a:srgbClr val="000099"/>
                </a:solidFill>
              </a:rPr>
              <a:t>cmake</a:t>
            </a:r>
            <a:r>
              <a:rPr lang="en-US" b="1" dirty="0" smtClean="0">
                <a:solidFill>
                  <a:srgbClr val="000099"/>
                </a:solidFill>
              </a:rPr>
              <a:t>/</a:t>
            </a:r>
            <a:r>
              <a:rPr lang="en-US" b="1" dirty="0" err="1" smtClean="0">
                <a:solidFill>
                  <a:srgbClr val="000099"/>
                </a:solidFill>
              </a:rPr>
              <a:t>Dependencies.cmake</a:t>
            </a:r>
            <a:endParaRPr lang="en-US" b="1" dirty="0">
              <a:solidFill>
                <a:srgbClr val="000099"/>
              </a:solidFill>
            </a:endParaRPr>
          </a:p>
        </p:txBody>
      </p:sp>
      <p:sp>
        <p:nvSpPr>
          <p:cNvPr id="28" name="Rectangle 27"/>
          <p:cNvSpPr>
            <a:spLocks noChangeArrowheads="1"/>
          </p:cNvSpPr>
          <p:nvPr/>
        </p:nvSpPr>
        <p:spPr bwMode="auto">
          <a:xfrm>
            <a:off x="1" y="2204867"/>
            <a:ext cx="9144000" cy="3783087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90487" tIns="44450" rIns="90487" bIns="44450">
            <a:spAutoFit/>
          </a:bodyPr>
          <a:lstStyle/>
          <a:p>
            <a:pPr marL="0" lvl="1">
              <a:spcAft>
                <a:spcPts val="0"/>
              </a:spcAft>
              <a:buSzPct val="100000"/>
              <a:defRPr/>
            </a:pP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$ ./do-configure -</a:t>
            </a:r>
            <a:r>
              <a:rPr lang="en-US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DTrilinos_ENABLE_RTOp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=OFF –</a:t>
            </a:r>
            <a:r>
              <a:rPr lang="en-US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DTrilinos_ENABLE_Kokkos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=OFF</a:t>
            </a:r>
          </a:p>
          <a:p>
            <a:pPr marL="0" lvl="1">
              <a:spcAft>
                <a:spcPts val="0"/>
              </a:spcAft>
              <a:buSzPct val="100000"/>
              <a:defRPr/>
            </a:pP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[…]</a:t>
            </a:r>
          </a:p>
          <a:p>
            <a:pPr marL="0" lvl="1">
              <a:spcAft>
                <a:spcPts val="0"/>
              </a:spcAft>
              <a:buSzPct val="100000"/>
              <a:defRPr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-- Setting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Trilinos_ENABLE_TeuchosCore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=ON because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RTOp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has a required dependence on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TeuchosCore</a:t>
            </a:r>
            <a:endParaRPr 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>
              <a:spcAft>
                <a:spcPts val="0"/>
              </a:spcAft>
              <a:buSzPct val="100000"/>
              <a:defRPr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-- Setting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Trilinos_ENABLE_TeuchosComm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=ON because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RTOp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has a required dependence on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TeuchosComm</a:t>
            </a:r>
            <a:endParaRPr 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>
              <a:spcAft>
                <a:spcPts val="0"/>
              </a:spcAft>
              <a:buSzPct val="100000"/>
              <a:defRPr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-- Setting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Trilinos_ENABLE_TeuchosNumerics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=ON because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RTOp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has a required dependence on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TeuchosNumerics</a:t>
            </a:r>
            <a:endParaRPr 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>
              <a:spcAft>
                <a:spcPts val="0"/>
              </a:spcAft>
              <a:buSzPct val="100000"/>
              <a:defRPr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-- Setting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Trilinos_ENABLE_TeuchosParameterList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=ON because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TeuchosComm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has a required dependence on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TeuchosParameterList</a:t>
            </a:r>
            <a:endParaRPr 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>
              <a:spcAft>
                <a:spcPts val="0"/>
              </a:spcAft>
              <a:buSzPct val="100000"/>
              <a:defRPr/>
            </a:pP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[…]</a:t>
            </a:r>
          </a:p>
          <a:p>
            <a:pPr marL="0" lvl="1">
              <a:spcAft>
                <a:spcPts val="0"/>
              </a:spcAft>
              <a:buSzPct val="100000"/>
              <a:defRPr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Enabling all parent packages that have at least one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subpackage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enabled ...</a:t>
            </a:r>
          </a:p>
          <a:p>
            <a:pPr marL="0" lvl="1">
              <a:spcAft>
                <a:spcPts val="0"/>
              </a:spcAft>
              <a:buSzPct val="100000"/>
              <a:defRPr/>
            </a:pP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-- 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Setting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Trilinos_ENABLE_Teuchos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=ON because </a:t>
            </a:r>
            <a:r>
              <a:rPr lang="en-US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Trilinos_ENABLE_TeuchosCore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=ON</a:t>
            </a:r>
          </a:p>
          <a:p>
            <a:pPr marL="0" lvl="1">
              <a:spcAft>
                <a:spcPts val="0"/>
              </a:spcAft>
              <a:buSzPct val="100000"/>
              <a:defRPr/>
            </a:pP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[…]</a:t>
            </a:r>
            <a:endParaRPr 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>
              <a:spcAft>
                <a:spcPts val="0"/>
              </a:spcAft>
              <a:buSzPct val="100000"/>
              <a:defRPr/>
            </a:pP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Final 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set of enabled packages:  </a:t>
            </a:r>
            <a:r>
              <a:rPr lang="en-US" sz="1200" dirty="0">
                <a:solidFill>
                  <a:schemeClr val="accent2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Teuchos </a:t>
            </a:r>
            <a:r>
              <a:rPr lang="en-US" sz="1200" dirty="0" err="1">
                <a:solidFill>
                  <a:schemeClr val="accent2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RTOp</a:t>
            </a:r>
            <a:r>
              <a:rPr lang="en-US" sz="1200" dirty="0">
                <a:solidFill>
                  <a:schemeClr val="accent2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2</a:t>
            </a:r>
          </a:p>
          <a:p>
            <a:pPr marL="0" lvl="1">
              <a:spcAft>
                <a:spcPts val="0"/>
              </a:spcAft>
              <a:buSzPct val="100000"/>
              <a:defRPr/>
            </a:pP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Final 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set of enabled SE packages:  </a:t>
            </a:r>
            <a:r>
              <a:rPr lang="en-US" sz="1200" dirty="0" err="1">
                <a:solidFill>
                  <a:schemeClr val="accent2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TeuchosCore</a:t>
            </a:r>
            <a:r>
              <a:rPr lang="en-US" sz="1200" dirty="0">
                <a:solidFill>
                  <a:schemeClr val="accent2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200" dirty="0" err="1" smtClean="0">
                <a:solidFill>
                  <a:schemeClr val="accent2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TeuchosParameterList</a:t>
            </a:r>
            <a:r>
              <a:rPr lang="en-US" sz="1200" dirty="0" smtClean="0">
                <a:solidFill>
                  <a:schemeClr val="accent2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200" dirty="0" err="1" smtClean="0">
                <a:solidFill>
                  <a:schemeClr val="accent2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TeuchosComm</a:t>
            </a:r>
            <a:r>
              <a:rPr lang="en-US" sz="1200" dirty="0" smtClean="0">
                <a:solidFill>
                  <a:schemeClr val="accent2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200" dirty="0" err="1" smtClean="0">
                <a:solidFill>
                  <a:schemeClr val="accent2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TeuchosNumerics</a:t>
            </a:r>
            <a:r>
              <a:rPr lang="en-US" sz="1200" dirty="0" smtClean="0">
                <a:solidFill>
                  <a:schemeClr val="accent2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\</a:t>
            </a:r>
          </a:p>
          <a:p>
            <a:pPr marL="0" lvl="1">
              <a:spcAft>
                <a:spcPts val="0"/>
              </a:spcAft>
              <a:buSzPct val="100000"/>
              <a:defRPr/>
            </a:pPr>
            <a:r>
              <a:rPr lang="en-US" sz="1200" dirty="0" smtClean="0">
                <a:solidFill>
                  <a:schemeClr val="accent2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Teuchos </a:t>
            </a:r>
            <a:r>
              <a:rPr lang="en-US" sz="1200" dirty="0" err="1">
                <a:solidFill>
                  <a:schemeClr val="accent2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RTOp</a:t>
            </a:r>
            <a:r>
              <a:rPr lang="en-US" sz="1200" dirty="0">
                <a:solidFill>
                  <a:schemeClr val="accent2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6</a:t>
            </a:r>
          </a:p>
          <a:p>
            <a:pPr marL="0" lvl="1">
              <a:spcAft>
                <a:spcPts val="0"/>
              </a:spcAft>
              <a:buSzPct val="100000"/>
              <a:defRPr/>
            </a:pP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[…]</a:t>
            </a:r>
          </a:p>
          <a:p>
            <a:pPr marL="0" lvl="1">
              <a:spcAft>
                <a:spcPts val="0"/>
              </a:spcAft>
              <a:buSzPct val="100000"/>
              <a:defRPr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Final set of non-enabled packages:  </a:t>
            </a:r>
            <a:r>
              <a:rPr lang="en-US" sz="1200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[…] Kokkos […] 64</a:t>
            </a:r>
            <a:endParaRPr lang="en-US" sz="1200" dirty="0">
              <a:solidFill>
                <a:srgbClr val="C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>
              <a:spcAft>
                <a:spcPts val="0"/>
              </a:spcAft>
              <a:buSzPct val="100000"/>
              <a:defRPr/>
            </a:pP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Final 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set of non-enabled SE packages:  </a:t>
            </a:r>
            <a:r>
              <a:rPr lang="en-US" sz="1200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Gtest</a:t>
            </a:r>
            <a:r>
              <a:rPr lang="en-US" sz="12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200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ThreadPool</a:t>
            </a:r>
            <a:r>
              <a:rPr lang="en-US" sz="12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200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KokkosCore</a:t>
            </a:r>
            <a:r>
              <a:rPr lang="en-US" sz="1200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200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KokkosContainers</a:t>
            </a:r>
            <a:r>
              <a:rPr lang="en-US" sz="1200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\</a:t>
            </a:r>
          </a:p>
          <a:p>
            <a:pPr marL="0" lvl="1">
              <a:spcAft>
                <a:spcPts val="0"/>
              </a:spcAft>
              <a:buSzPct val="100000"/>
              <a:defRPr/>
            </a:pPr>
            <a:r>
              <a:rPr lang="en-US" sz="12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200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200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KokkosAlgorithms</a:t>
            </a:r>
            <a:r>
              <a:rPr lang="en-US" sz="1200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200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KokkosExample</a:t>
            </a:r>
            <a:r>
              <a:rPr lang="en-US" sz="12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Kokkos </a:t>
            </a:r>
            <a:r>
              <a:rPr lang="en-US" sz="1200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TeuchosRemainder</a:t>
            </a:r>
            <a:r>
              <a:rPr lang="en-US" sz="1200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200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TeuchosKokkosCompat</a:t>
            </a:r>
            <a:r>
              <a:rPr lang="en-US" sz="1200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\</a:t>
            </a:r>
          </a:p>
          <a:p>
            <a:pPr marL="0" lvl="1">
              <a:spcAft>
                <a:spcPts val="0"/>
              </a:spcAft>
              <a:buSzPct val="100000"/>
              <a:defRPr/>
            </a:pPr>
            <a:r>
              <a:rPr lang="en-US" sz="12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200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200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TeuchosKokkosComm</a:t>
            </a:r>
            <a:r>
              <a:rPr lang="en-US" sz="12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200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[…] 142</a:t>
            </a:r>
            <a:endParaRPr lang="en-US" sz="1200" dirty="0">
              <a:solidFill>
                <a:srgbClr val="C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805" y="1835535"/>
            <a:ext cx="20399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0099"/>
                </a:solidFill>
              </a:rPr>
              <a:t>Configure </a:t>
            </a:r>
            <a:r>
              <a:rPr lang="en-US" b="1" dirty="0" err="1" smtClean="0">
                <a:solidFill>
                  <a:srgbClr val="000099"/>
                </a:solidFill>
              </a:rPr>
              <a:t>RTOp</a:t>
            </a:r>
            <a:r>
              <a:rPr lang="en-US" b="1" dirty="0" smtClean="0">
                <a:solidFill>
                  <a:srgbClr val="000099"/>
                </a:solidFill>
              </a:rPr>
              <a:t>:</a:t>
            </a:r>
            <a:endParaRPr lang="en-US" b="1" dirty="0">
              <a:solidFill>
                <a:srgbClr val="000099"/>
              </a:solidFill>
            </a:endParaRPr>
          </a:p>
        </p:txBody>
      </p:sp>
      <p:sp>
        <p:nvSpPr>
          <p:cNvPr id="30" name="Rectangle 70"/>
          <p:cNvSpPr>
            <a:spLocks noChangeArrowheads="1"/>
          </p:cNvSpPr>
          <p:nvPr/>
        </p:nvSpPr>
        <p:spPr bwMode="auto">
          <a:xfrm>
            <a:off x="501070" y="6072809"/>
            <a:ext cx="8602720" cy="582211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wrap="square" lIns="90487" tIns="44450" rIns="90487" bIns="44450">
            <a:spAutoFit/>
          </a:bodyPr>
          <a:lstStyle>
            <a:lvl1pPr marL="342900" indent="-171450"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1714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indent="-285750">
              <a:spcBef>
                <a:spcPts val="60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sz="1600" dirty="0" smtClean="0">
                <a:solidFill>
                  <a:srgbClr val="000099"/>
                </a:solidFill>
              </a:rPr>
              <a:t>NOTE: “Final set of enabled packages” means that at least one </a:t>
            </a:r>
            <a:r>
              <a:rPr lang="en-US" sz="1600" dirty="0" err="1" smtClean="0">
                <a:solidFill>
                  <a:srgbClr val="000099"/>
                </a:solidFill>
              </a:rPr>
              <a:t>subpackage</a:t>
            </a:r>
            <a:r>
              <a:rPr lang="en-US" sz="1600" dirty="0" smtClean="0">
                <a:solidFill>
                  <a:srgbClr val="000099"/>
                </a:solidFill>
              </a:rPr>
              <a:t> in that parent package is enabled and </a:t>
            </a:r>
            <a:r>
              <a:rPr lang="en-US" sz="1600" b="1" dirty="0" smtClean="0">
                <a:solidFill>
                  <a:srgbClr val="000099"/>
                </a:solidFill>
              </a:rPr>
              <a:t>not</a:t>
            </a:r>
            <a:r>
              <a:rPr lang="en-US" sz="1600" dirty="0" smtClean="0">
                <a:solidFill>
                  <a:srgbClr val="000099"/>
                </a:solidFill>
              </a:rPr>
              <a:t> that the parent package is explicitly enabled!</a:t>
            </a:r>
          </a:p>
        </p:txBody>
      </p:sp>
    </p:spTree>
    <p:extLst>
      <p:ext uri="{BB962C8B-B14F-4D97-AF65-F5344CB8AC3E}">
        <p14:creationId xmlns:p14="http://schemas.microsoft.com/office/powerpoint/2010/main" val="685184337"/>
      </p:ext>
    </p:extLst>
  </p:cSld>
  <p:clrMapOvr>
    <a:masterClrMapping/>
  </p:clrMapOvr>
  <p:transition advTm="75766">
    <p:dissolv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>
          <a:xfrm>
            <a:off x="232236" y="126170"/>
            <a:ext cx="8679530" cy="381000"/>
          </a:xfrm>
        </p:spPr>
        <p:txBody>
          <a:bodyPr/>
          <a:lstStyle/>
          <a:p>
            <a:r>
              <a:rPr lang="en-US" altLang="en-US" sz="2400" dirty="0" smtClean="0"/>
              <a:t>Depending only on subpackages: Example Thyra</a:t>
            </a:r>
          </a:p>
        </p:txBody>
      </p:sp>
      <p:sp>
        <p:nvSpPr>
          <p:cNvPr id="26" name="Rectangle 25"/>
          <p:cNvSpPr>
            <a:spLocks noChangeArrowheads="1"/>
          </p:cNvSpPr>
          <p:nvPr/>
        </p:nvSpPr>
        <p:spPr bwMode="auto">
          <a:xfrm>
            <a:off x="40210" y="887061"/>
            <a:ext cx="6298420" cy="1597873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90487" tIns="44450" rIns="90487" bIns="44450">
            <a:spAutoFit/>
          </a:bodyPr>
          <a:lstStyle/>
          <a:p>
            <a:pPr marL="0" lvl="1">
              <a:spcAft>
                <a:spcPts val="0"/>
              </a:spcAft>
              <a:buSzPct val="100000"/>
              <a:defRPr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TRIBITS_PACKAGE_DEFINE_DEPENDENCIES(</a:t>
            </a:r>
          </a:p>
          <a:p>
            <a:pPr marL="0" lvl="1">
              <a:spcAft>
                <a:spcPts val="0"/>
              </a:spcAft>
              <a:buSzPct val="100000"/>
              <a:defRPr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SUBPACKAGES_DIRS_CLASSIFICATIONS_OPTREQS</a:t>
            </a:r>
          </a:p>
          <a:p>
            <a:pPr marL="0" lvl="1">
              <a:spcAft>
                <a:spcPts val="0"/>
              </a:spcAft>
              <a:buSzPct val="100000"/>
              <a:defRPr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Core               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core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PT  REQUIRED</a:t>
            </a:r>
          </a:p>
          <a:p>
            <a:pPr marL="0" lvl="1">
              <a:spcAft>
                <a:spcPts val="0"/>
              </a:spcAft>
              <a:buSzPct val="100000"/>
              <a:defRPr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EpetraAdapters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adapters/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epetra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PT  OPTIONAL</a:t>
            </a:r>
          </a:p>
          <a:p>
            <a:pPr marL="0" lvl="1">
              <a:spcAft>
                <a:spcPts val="0"/>
              </a:spcAft>
              <a:buSzPct val="100000"/>
              <a:defRPr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EpetraExtAdapters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adapters/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epetraext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PT  OPTIONAL</a:t>
            </a:r>
          </a:p>
          <a:p>
            <a:pPr marL="0" lvl="1">
              <a:spcAft>
                <a:spcPts val="0"/>
              </a:spcAft>
              <a:buSzPct val="100000"/>
              <a:defRPr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TpetraAdapters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adapters/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tpetra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PT  OPTIONAL</a:t>
            </a:r>
          </a:p>
          <a:p>
            <a:pPr marL="0" lvl="1">
              <a:spcAft>
                <a:spcPts val="0"/>
              </a:spcAft>
              <a:buSzPct val="100000"/>
              <a:defRPr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)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4021" y="548625"/>
            <a:ext cx="309892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err="1" smtClean="0">
                <a:solidFill>
                  <a:srgbClr val="000099"/>
                </a:solidFill>
              </a:rPr>
              <a:t>thyra</a:t>
            </a:r>
            <a:r>
              <a:rPr lang="en-US" sz="1400" b="1" dirty="0" smtClean="0">
                <a:solidFill>
                  <a:srgbClr val="000099"/>
                </a:solidFill>
              </a:rPr>
              <a:t>/</a:t>
            </a:r>
            <a:r>
              <a:rPr lang="en-US" sz="1400" b="1" dirty="0" err="1" smtClean="0">
                <a:solidFill>
                  <a:srgbClr val="000099"/>
                </a:solidFill>
              </a:rPr>
              <a:t>cmake</a:t>
            </a:r>
            <a:r>
              <a:rPr lang="en-US" sz="1400" b="1" dirty="0" smtClean="0">
                <a:solidFill>
                  <a:srgbClr val="000099"/>
                </a:solidFill>
              </a:rPr>
              <a:t>/</a:t>
            </a:r>
            <a:r>
              <a:rPr lang="en-US" sz="1400" b="1" dirty="0" err="1" smtClean="0">
                <a:solidFill>
                  <a:srgbClr val="000099"/>
                </a:solidFill>
              </a:rPr>
              <a:t>Dependencies.cmake</a:t>
            </a:r>
            <a:endParaRPr lang="en-US" sz="1400" b="1" dirty="0">
              <a:solidFill>
                <a:srgbClr val="000099"/>
              </a:solidFill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40210" y="2884121"/>
            <a:ext cx="4507349" cy="1166986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90487" tIns="44450" rIns="90487" bIns="44450">
            <a:spAutoFit/>
          </a:bodyPr>
          <a:lstStyle/>
          <a:p>
            <a:pPr marL="0" lvl="1">
              <a:spcAft>
                <a:spcPts val="0"/>
              </a:spcAft>
              <a:buSzPct val="100000"/>
              <a:defRPr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TRIBITS_PACKAGE_DEFINE_DEPENDENCIES(</a:t>
            </a:r>
          </a:p>
          <a:p>
            <a:pPr marL="0" lvl="1">
              <a:spcAft>
                <a:spcPts val="0"/>
              </a:spcAft>
              <a:buSzPct val="100000"/>
              <a:defRPr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LIB_REQUIRED_PACKAGES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TeuchosCore</a:t>
            </a: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>
              <a:spcAft>
                <a:spcPts val="0"/>
              </a:spcAft>
              <a:buSzPct val="100000"/>
              <a:defRPr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TeuchosParameterList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TeuchosComm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 marL="0" lvl="1">
              <a:spcAft>
                <a:spcPts val="0"/>
              </a:spcAft>
              <a:buSzPct val="100000"/>
              <a:defRPr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TeuchosNumerics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RTOp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>
              <a:spcAft>
                <a:spcPts val="0"/>
              </a:spcAft>
              <a:buSzPct val="100000"/>
              <a:defRPr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4021" y="2545685"/>
            <a:ext cx="352692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err="1" smtClean="0">
                <a:solidFill>
                  <a:srgbClr val="000099"/>
                </a:solidFill>
              </a:rPr>
              <a:t>thyra</a:t>
            </a:r>
            <a:r>
              <a:rPr lang="en-US" sz="1400" b="1" dirty="0" smtClean="0">
                <a:solidFill>
                  <a:srgbClr val="000099"/>
                </a:solidFill>
              </a:rPr>
              <a:t>/core/</a:t>
            </a:r>
            <a:r>
              <a:rPr lang="en-US" sz="1400" b="1" dirty="0" err="1" smtClean="0">
                <a:solidFill>
                  <a:srgbClr val="000099"/>
                </a:solidFill>
              </a:rPr>
              <a:t>cmake</a:t>
            </a:r>
            <a:r>
              <a:rPr lang="en-US" sz="1400" b="1" dirty="0" smtClean="0">
                <a:solidFill>
                  <a:srgbClr val="000099"/>
                </a:solidFill>
              </a:rPr>
              <a:t>/</a:t>
            </a:r>
            <a:r>
              <a:rPr lang="en-US" sz="1400" b="1" dirty="0" err="1" smtClean="0">
                <a:solidFill>
                  <a:srgbClr val="000099"/>
                </a:solidFill>
              </a:rPr>
              <a:t>Dependencies.cmake</a:t>
            </a:r>
            <a:endParaRPr lang="en-US" sz="1400" b="1" dirty="0">
              <a:solidFill>
                <a:srgbClr val="000099"/>
              </a:solidFill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40210" y="4420321"/>
            <a:ext cx="4507349" cy="951543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90487" tIns="44450" rIns="90487" bIns="44450">
            <a:spAutoFit/>
          </a:bodyPr>
          <a:lstStyle/>
          <a:p>
            <a:pPr marL="0" lvl="1">
              <a:spcAft>
                <a:spcPts val="0"/>
              </a:spcAft>
              <a:buSzPct val="100000"/>
              <a:defRPr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TRIBITS_PACKAGE_DEFINE_DEPENDENCIES(</a:t>
            </a:r>
          </a:p>
          <a:p>
            <a:pPr marL="0" lvl="1">
              <a:spcAft>
                <a:spcPts val="0"/>
              </a:spcAft>
              <a:buSzPct val="100000"/>
              <a:defRPr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LIB_REQUIRED_PACKAGES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ThyraCore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Epetra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>
              <a:spcAft>
                <a:spcPts val="0"/>
              </a:spcAft>
              <a:buSzPct val="100000"/>
              <a:defRPr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TEST_REQUIRED_PACKAGES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Triutils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>
              <a:spcAft>
                <a:spcPts val="0"/>
              </a:spcAft>
              <a:buSzPct val="100000"/>
              <a:defRPr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)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4021" y="4081885"/>
            <a:ext cx="448071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err="1" smtClean="0">
                <a:solidFill>
                  <a:srgbClr val="000099"/>
                </a:solidFill>
              </a:rPr>
              <a:t>thyra</a:t>
            </a:r>
            <a:r>
              <a:rPr lang="en-US" sz="1400" b="1" dirty="0" smtClean="0">
                <a:solidFill>
                  <a:srgbClr val="000099"/>
                </a:solidFill>
              </a:rPr>
              <a:t>/adapters/</a:t>
            </a:r>
            <a:r>
              <a:rPr lang="en-US" sz="1400" b="1" dirty="0" err="1" smtClean="0">
                <a:solidFill>
                  <a:srgbClr val="000099"/>
                </a:solidFill>
              </a:rPr>
              <a:t>epetra</a:t>
            </a:r>
            <a:r>
              <a:rPr lang="en-US" sz="1400" b="1" dirty="0" smtClean="0">
                <a:solidFill>
                  <a:srgbClr val="000099"/>
                </a:solidFill>
              </a:rPr>
              <a:t>/</a:t>
            </a:r>
            <a:r>
              <a:rPr lang="en-US" sz="1400" b="1" dirty="0" err="1" smtClean="0">
                <a:solidFill>
                  <a:srgbClr val="000099"/>
                </a:solidFill>
              </a:rPr>
              <a:t>cmake</a:t>
            </a:r>
            <a:r>
              <a:rPr lang="en-US" sz="1400" b="1" dirty="0" smtClean="0">
                <a:solidFill>
                  <a:srgbClr val="000099"/>
                </a:solidFill>
              </a:rPr>
              <a:t>/</a:t>
            </a:r>
            <a:r>
              <a:rPr lang="en-US" sz="1400" b="1" dirty="0" err="1" smtClean="0">
                <a:solidFill>
                  <a:srgbClr val="000099"/>
                </a:solidFill>
              </a:rPr>
              <a:t>Dependencies.cmake</a:t>
            </a:r>
            <a:endParaRPr lang="en-US" sz="1400" b="1" dirty="0">
              <a:solidFill>
                <a:srgbClr val="000099"/>
              </a:solidFill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4596441" y="2884121"/>
            <a:ext cx="4507349" cy="951543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90487" tIns="44450" rIns="90487" bIns="44450">
            <a:spAutoFit/>
          </a:bodyPr>
          <a:lstStyle/>
          <a:p>
            <a:pPr marL="0" lvl="1">
              <a:spcAft>
                <a:spcPts val="0"/>
              </a:spcAft>
              <a:buSzPct val="100000"/>
              <a:defRPr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TRIBITS_PACKAGE_DEFINE_DEPENDENCIES(</a:t>
            </a:r>
          </a:p>
          <a:p>
            <a:pPr marL="0" lvl="1">
              <a:spcAft>
                <a:spcPts val="0"/>
              </a:spcAft>
              <a:buSzPct val="100000"/>
              <a:defRPr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LIB_REQUIRED_PACKAGES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ThyraCore</a:t>
            </a: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>
              <a:spcAft>
                <a:spcPts val="0"/>
              </a:spcAft>
              <a:buSzPct val="100000"/>
              <a:defRPr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ThyraEpetraAdapters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Epetra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EpetraExt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>
              <a:spcAft>
                <a:spcPts val="0"/>
              </a:spcAft>
              <a:buSzPct val="100000"/>
              <a:defRPr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)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610252" y="2545685"/>
            <a:ext cx="473879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err="1" smtClean="0">
                <a:solidFill>
                  <a:srgbClr val="000099"/>
                </a:solidFill>
              </a:rPr>
              <a:t>thyra</a:t>
            </a:r>
            <a:r>
              <a:rPr lang="en-US" sz="1400" b="1" dirty="0" smtClean="0">
                <a:solidFill>
                  <a:srgbClr val="000099"/>
                </a:solidFill>
              </a:rPr>
              <a:t>/adapters/</a:t>
            </a:r>
            <a:r>
              <a:rPr lang="en-US" sz="1400" b="1" dirty="0" err="1" smtClean="0">
                <a:solidFill>
                  <a:srgbClr val="000099"/>
                </a:solidFill>
              </a:rPr>
              <a:t>epetraext</a:t>
            </a:r>
            <a:r>
              <a:rPr lang="en-US" sz="1400" b="1" dirty="0" smtClean="0">
                <a:solidFill>
                  <a:srgbClr val="000099"/>
                </a:solidFill>
              </a:rPr>
              <a:t>/</a:t>
            </a:r>
            <a:r>
              <a:rPr lang="en-US" sz="1400" b="1" dirty="0" err="1" smtClean="0">
                <a:solidFill>
                  <a:srgbClr val="000099"/>
                </a:solidFill>
              </a:rPr>
              <a:t>cmake</a:t>
            </a:r>
            <a:r>
              <a:rPr lang="en-US" sz="1400" b="1" dirty="0" smtClean="0">
                <a:solidFill>
                  <a:srgbClr val="000099"/>
                </a:solidFill>
              </a:rPr>
              <a:t>/</a:t>
            </a:r>
            <a:r>
              <a:rPr lang="en-US" sz="1400" b="1" dirty="0" err="1" smtClean="0">
                <a:solidFill>
                  <a:srgbClr val="000099"/>
                </a:solidFill>
              </a:rPr>
              <a:t>Dependencies.cmake</a:t>
            </a:r>
            <a:endParaRPr lang="en-US" sz="1400" b="1" dirty="0">
              <a:solidFill>
                <a:srgbClr val="000099"/>
              </a:solidFill>
            </a:endParaRPr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4620016" y="4420321"/>
            <a:ext cx="4507349" cy="1166986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90487" tIns="44450" rIns="90487" bIns="44450">
            <a:spAutoFit/>
          </a:bodyPr>
          <a:lstStyle/>
          <a:p>
            <a:pPr marL="0" lvl="1">
              <a:spcAft>
                <a:spcPts val="0"/>
              </a:spcAft>
              <a:buSzPct val="100000"/>
              <a:defRPr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TRIBITS_PACKAGE_DEFINE_DEPENDENCIES(</a:t>
            </a:r>
          </a:p>
          <a:p>
            <a:pPr marL="0" lvl="1">
              <a:spcAft>
                <a:spcPts val="0"/>
              </a:spcAft>
              <a:buSzPct val="100000"/>
              <a:defRPr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LIB_REQUIRED_PACKAGES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ThyraCore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Tpetra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>
              <a:spcAft>
                <a:spcPts val="0"/>
              </a:spcAft>
              <a:buSzPct val="100000"/>
              <a:defRPr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LIB_OPTIONAL_PACKAGES</a:t>
            </a:r>
          </a:p>
          <a:p>
            <a:pPr marL="0" lvl="1">
              <a:spcAft>
                <a:spcPts val="0"/>
              </a:spcAft>
              <a:buSzPct val="100000"/>
              <a:defRPr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ThyraEpetraAdapters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>
              <a:spcAft>
                <a:spcPts val="0"/>
              </a:spcAft>
              <a:buSzPct val="100000"/>
              <a:defRPr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)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633827" y="4081885"/>
            <a:ext cx="44406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err="1" smtClean="0">
                <a:solidFill>
                  <a:srgbClr val="000099"/>
                </a:solidFill>
              </a:rPr>
              <a:t>thyra</a:t>
            </a:r>
            <a:r>
              <a:rPr lang="en-US" sz="1400" b="1" dirty="0" smtClean="0">
                <a:solidFill>
                  <a:srgbClr val="000099"/>
                </a:solidFill>
              </a:rPr>
              <a:t>/adapters/</a:t>
            </a:r>
            <a:r>
              <a:rPr lang="en-US" sz="1400" b="1" dirty="0" err="1" smtClean="0">
                <a:solidFill>
                  <a:srgbClr val="000099"/>
                </a:solidFill>
              </a:rPr>
              <a:t>tpetra</a:t>
            </a:r>
            <a:r>
              <a:rPr lang="en-US" sz="1400" b="1" dirty="0" smtClean="0">
                <a:solidFill>
                  <a:srgbClr val="000099"/>
                </a:solidFill>
              </a:rPr>
              <a:t>/</a:t>
            </a:r>
            <a:r>
              <a:rPr lang="en-US" sz="1400" b="1" dirty="0" err="1" smtClean="0">
                <a:solidFill>
                  <a:srgbClr val="000099"/>
                </a:solidFill>
              </a:rPr>
              <a:t>cmake</a:t>
            </a:r>
            <a:r>
              <a:rPr lang="en-US" sz="1400" b="1" dirty="0" smtClean="0">
                <a:solidFill>
                  <a:srgbClr val="000099"/>
                </a:solidFill>
              </a:rPr>
              <a:t>/</a:t>
            </a:r>
            <a:r>
              <a:rPr lang="en-US" sz="1400" b="1" dirty="0" err="1" smtClean="0">
                <a:solidFill>
                  <a:srgbClr val="000099"/>
                </a:solidFill>
              </a:rPr>
              <a:t>Dependencies.cmake</a:t>
            </a:r>
            <a:endParaRPr lang="en-US" sz="1400" b="1" dirty="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4051522"/>
      </p:ext>
    </p:extLst>
  </p:cSld>
  <p:clrMapOvr>
    <a:masterClrMapping/>
  </p:clrMapOvr>
  <p:transition advTm="75766">
    <p:dissolv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0641" y="663840"/>
            <a:ext cx="8641124" cy="52783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Packages </a:t>
            </a:r>
            <a:r>
              <a:rPr lang="en-US" dirty="0"/>
              <a:t>that are broken into subpackages </a:t>
            </a:r>
            <a:r>
              <a:rPr lang="en-US" b="1" dirty="0"/>
              <a:t>should have no libs of their own</a:t>
            </a:r>
            <a:r>
              <a:rPr lang="en-US" dirty="0"/>
              <a:t>!</a:t>
            </a:r>
          </a:p>
          <a:p>
            <a:pPr marL="742950" lvl="1" indent="-285750">
              <a:buFont typeface="Symbol"/>
              <a:buChar char="Þ"/>
            </a:pPr>
            <a:r>
              <a:rPr lang="en-US" sz="1600" dirty="0" smtClean="0"/>
              <a:t>Original design of subpackages was not to allow a parent package to have any libs or test/examples of its own! </a:t>
            </a:r>
            <a:r>
              <a:rPr lang="en-US" sz="1600" b="1" dirty="0" smtClean="0"/>
              <a:t>(but was allowed by accident</a:t>
            </a:r>
            <a:r>
              <a:rPr lang="en-US" sz="1600" dirty="0" smtClean="0"/>
              <a:t>)</a:t>
            </a:r>
          </a:p>
          <a:p>
            <a:pPr marL="742950" lvl="1" indent="-285750">
              <a:buFont typeface="Symbol"/>
              <a:buChar char="Þ"/>
            </a:pPr>
            <a:r>
              <a:rPr lang="en-US" sz="1600" dirty="0" smtClean="0"/>
              <a:t>But packages </a:t>
            </a:r>
            <a:r>
              <a:rPr lang="en-US" sz="1600" dirty="0"/>
              <a:t>can have </a:t>
            </a:r>
            <a:r>
              <a:rPr lang="en-US" sz="1600" dirty="0" smtClean="0"/>
              <a:t>their own </a:t>
            </a:r>
            <a:r>
              <a:rPr lang="en-US" sz="1600" dirty="0"/>
              <a:t>tests/examples (if guarded correctly</a:t>
            </a:r>
            <a:r>
              <a:rPr lang="en-US" sz="1600" dirty="0" smtClean="0"/>
              <a:t>)</a:t>
            </a:r>
            <a:endParaRPr lang="en-US" sz="1600" dirty="0"/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dirty="0"/>
              <a:t>Tight integration between the parent package and its </a:t>
            </a:r>
            <a:r>
              <a:rPr lang="en-US" dirty="0" err="1"/>
              <a:t>subpackges</a:t>
            </a:r>
            <a:r>
              <a:rPr lang="en-US" dirty="0"/>
              <a:t>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D30AA5"/>
                </a:solidFill>
              </a:rPr>
              <a:t>&lt;Project&gt;_ENABLE_&lt;</a:t>
            </a:r>
            <a:r>
              <a:rPr lang="en-US" sz="1600" dirty="0" err="1">
                <a:solidFill>
                  <a:srgbClr val="D30AA5"/>
                </a:solidFill>
              </a:rPr>
              <a:t>ParentPackage</a:t>
            </a:r>
            <a:r>
              <a:rPr lang="en-US" sz="1600" dirty="0">
                <a:solidFill>
                  <a:srgbClr val="D30AA5"/>
                </a:solidFill>
              </a:rPr>
              <a:t>&gt;=ON </a:t>
            </a:r>
            <a:r>
              <a:rPr lang="en-US" sz="1600" dirty="0"/>
              <a:t>=&gt; Equivalent </a:t>
            </a:r>
            <a:r>
              <a:rPr lang="en-US" sz="1600" dirty="0" smtClean="0"/>
              <a:t>to explicit </a:t>
            </a:r>
            <a:r>
              <a:rPr lang="en-US" sz="1600" b="1" dirty="0"/>
              <a:t>enabling</a:t>
            </a:r>
            <a:r>
              <a:rPr lang="en-US" sz="1600" dirty="0"/>
              <a:t> all </a:t>
            </a:r>
            <a:r>
              <a:rPr lang="en-US" sz="1600" dirty="0" smtClean="0"/>
              <a:t>subpackages</a:t>
            </a:r>
            <a:endParaRPr lang="en-US" sz="16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D30AA5"/>
                </a:solidFill>
              </a:rPr>
              <a:t>&lt;Project&gt;_ENABLE_&lt;</a:t>
            </a:r>
            <a:r>
              <a:rPr lang="en-US" sz="1600" dirty="0" err="1">
                <a:solidFill>
                  <a:srgbClr val="D30AA5"/>
                </a:solidFill>
              </a:rPr>
              <a:t>ParentPackage</a:t>
            </a:r>
            <a:r>
              <a:rPr lang="en-US" sz="1600" dirty="0">
                <a:solidFill>
                  <a:srgbClr val="D30AA5"/>
                </a:solidFill>
              </a:rPr>
              <a:t>&gt;=OFF</a:t>
            </a:r>
            <a:r>
              <a:rPr lang="en-US" sz="1600" dirty="0"/>
              <a:t> =&gt; Equivalent </a:t>
            </a:r>
            <a:r>
              <a:rPr lang="en-US" sz="1600" dirty="0" smtClean="0"/>
              <a:t>to </a:t>
            </a:r>
            <a:r>
              <a:rPr lang="en-US" sz="1600" dirty="0" err="1" smtClean="0"/>
              <a:t>explict</a:t>
            </a:r>
            <a:r>
              <a:rPr lang="en-US" sz="1600" dirty="0" smtClean="0"/>
              <a:t> </a:t>
            </a:r>
            <a:r>
              <a:rPr lang="en-US" sz="1600" b="1" dirty="0"/>
              <a:t>disabling</a:t>
            </a:r>
            <a:r>
              <a:rPr lang="en-US" sz="1600" dirty="0"/>
              <a:t> all </a:t>
            </a:r>
            <a:r>
              <a:rPr lang="en-US" sz="1600" dirty="0" smtClean="0"/>
              <a:t>subpackages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Tests/examples will be enabled for all enabled </a:t>
            </a:r>
            <a:r>
              <a:rPr lang="en-US" sz="1600" dirty="0" err="1" smtClean="0"/>
              <a:t>subpackges</a:t>
            </a:r>
            <a:r>
              <a:rPr lang="en-US" sz="1600" dirty="0" smtClean="0"/>
              <a:t> when the package’s tests/examples are enabled</a:t>
            </a:r>
            <a:endParaRPr lang="en-US" sz="16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Parent package’s CMakeList.txt file is </a:t>
            </a:r>
            <a:r>
              <a:rPr lang="en-US" sz="1600" b="1" dirty="0" smtClean="0"/>
              <a:t>always</a:t>
            </a:r>
            <a:r>
              <a:rPr lang="en-US" sz="1600" dirty="0" smtClean="0"/>
              <a:t> </a:t>
            </a:r>
            <a:r>
              <a:rPr lang="en-US" sz="1600" dirty="0"/>
              <a:t>processed when any subpackages are </a:t>
            </a:r>
            <a:r>
              <a:rPr lang="en-US" sz="1600" dirty="0" smtClean="0"/>
              <a:t>processed</a:t>
            </a:r>
          </a:p>
          <a:p>
            <a:pPr marL="1200150" lvl="2" indent="-285750">
              <a:buFont typeface="Symbol"/>
              <a:buChar char="Þ"/>
            </a:pPr>
            <a:r>
              <a:rPr lang="en-US" sz="1600" dirty="0" smtClean="0"/>
              <a:t>Parent package’s options all defined (e.g. debug-mode checking, etc.)</a:t>
            </a:r>
          </a:p>
          <a:p>
            <a:pPr marL="1657350" lvl="3" indent="-285750">
              <a:buFont typeface="Symbol"/>
              <a:buChar char="Þ"/>
            </a:pPr>
            <a:r>
              <a:rPr lang="en-US" sz="1600" dirty="0" smtClean="0"/>
              <a:t>Subpackages are always processed in the context of the parent!</a:t>
            </a:r>
          </a:p>
          <a:p>
            <a:pPr marL="1657350" lvl="3" indent="-285750">
              <a:buFont typeface="Symbol"/>
              <a:buChar char="Þ"/>
            </a:pPr>
            <a:r>
              <a:rPr lang="en-US" sz="1600" b="1" dirty="0" smtClean="0">
                <a:solidFill>
                  <a:srgbClr val="C00000"/>
                </a:solidFill>
              </a:rPr>
              <a:t>Does not allow interleaving subpackages between parent packages!</a:t>
            </a:r>
            <a:endParaRPr lang="en-US" b="1" dirty="0" smtClean="0">
              <a:solidFill>
                <a:srgbClr val="C00000"/>
              </a:solidFill>
            </a:endParaRPr>
          </a:p>
          <a:p>
            <a:endParaRPr lang="en-US" dirty="0" smtClean="0">
              <a:solidFill>
                <a:srgbClr val="C00000"/>
              </a:solidFill>
            </a:endParaRPr>
          </a:p>
          <a:p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Question: Should we really support parent packages to have their own libs?</a:t>
            </a:r>
          </a:p>
          <a:p>
            <a:pPr marL="742950" lvl="1" indent="-285750">
              <a:buFont typeface="Symbol"/>
              <a:buChar char="Þ"/>
            </a:pP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If so, some work is needed to specify this but it will be constrained in packages enable/disable logic …</a:t>
            </a:r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>
          <a:xfrm>
            <a:off x="424259" y="126169"/>
            <a:ext cx="8526065" cy="460861"/>
          </a:xfrm>
        </p:spPr>
        <p:txBody>
          <a:bodyPr/>
          <a:lstStyle/>
          <a:p>
            <a:r>
              <a:rPr lang="en-US" altLang="en-US" sz="2400" dirty="0" smtClean="0"/>
              <a:t>TriBITS Package and Subpackages : Details</a:t>
            </a:r>
          </a:p>
        </p:txBody>
      </p:sp>
    </p:spTree>
    <p:extLst>
      <p:ext uri="{BB962C8B-B14F-4D97-AF65-F5344CB8AC3E}">
        <p14:creationId xmlns:p14="http://schemas.microsoft.com/office/powerpoint/2010/main" val="473595222"/>
      </p:ext>
    </p:extLst>
  </p:cSld>
  <p:clrMapOvr>
    <a:masterClrMapping/>
  </p:clrMapOvr>
  <p:transition advTm="75766">
    <p:dissolv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0641" y="1759647"/>
            <a:ext cx="86411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No more need to get individual copyright on Trilinos packages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solidFill>
                <a:srgbClr val="C00000"/>
              </a:solidFill>
            </a:endParaRPr>
          </a:p>
          <a:p>
            <a:pPr marL="742950" lvl="1" indent="-285750">
              <a:buFont typeface="Symbol"/>
              <a:buChar char="Þ"/>
            </a:pPr>
            <a:r>
              <a:rPr lang="en-US" dirty="0" smtClean="0"/>
              <a:t>Allows more freedom to break out new packages to get around the interleaving of subpackages!</a:t>
            </a:r>
            <a:endParaRPr lang="en-US" dirty="0"/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>
          <a:xfrm>
            <a:off x="270641" y="126169"/>
            <a:ext cx="8873359" cy="460861"/>
          </a:xfrm>
        </p:spPr>
        <p:txBody>
          <a:bodyPr/>
          <a:lstStyle/>
          <a:p>
            <a:r>
              <a:rPr lang="en-US" altLang="en-US" sz="2400" dirty="0" smtClean="0"/>
              <a:t>Consequences of move to GitHub on Dependencies</a:t>
            </a:r>
          </a:p>
        </p:txBody>
      </p:sp>
    </p:spTree>
    <p:extLst>
      <p:ext uri="{BB962C8B-B14F-4D97-AF65-F5344CB8AC3E}">
        <p14:creationId xmlns:p14="http://schemas.microsoft.com/office/powerpoint/2010/main" val="3724736754"/>
      </p:ext>
    </p:extLst>
  </p:cSld>
  <p:clrMapOvr>
    <a:masterClrMapping/>
  </p:clrMapOvr>
  <p:transition advTm="75766">
    <p:dissolv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231"/>
          <p:cNvSpPr txBox="1">
            <a:spLocks noChangeArrowheads="1"/>
          </p:cNvSpPr>
          <p:nvPr/>
        </p:nvSpPr>
        <p:spPr bwMode="auto">
          <a:xfrm>
            <a:off x="107993" y="2008015"/>
            <a:ext cx="8803772" cy="19732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125401" tIns="62700" rIns="125401" bIns="62700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Building Individual TriBITS packages as their own TriBITS CMake project</a:t>
            </a:r>
            <a:endParaRPr lang="en-US" sz="4000" b="1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81926139"/>
      </p:ext>
    </p:extLst>
  </p:cSld>
  <p:clrMapOvr>
    <a:masterClrMapping/>
  </p:clrMapOvr>
  <p:transition advTm="5095">
    <p:dissolv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>
          <a:xfrm>
            <a:off x="462665" y="126169"/>
            <a:ext cx="8410696" cy="721053"/>
          </a:xfrm>
        </p:spPr>
        <p:txBody>
          <a:bodyPr/>
          <a:lstStyle/>
          <a:p>
            <a:r>
              <a:rPr lang="en-US" altLang="en-US" sz="2400" dirty="0" smtClean="0"/>
              <a:t>Allow an upstream TriBITS Package to Build Independently</a:t>
            </a: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16710" y="971080"/>
            <a:ext cx="8756650" cy="53527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>
            <a:spAutoFit/>
          </a:bodyPr>
          <a:lstStyle/>
          <a:p>
            <a:pPr lvl="1" indent="-285750">
              <a:spcAft>
                <a:spcPts val="0"/>
              </a:spcAft>
              <a:buSzPct val="100000"/>
              <a:buFont typeface="Arial" pitchFamily="34" charset="0"/>
              <a:buChar char="•"/>
              <a:defRPr/>
            </a:pPr>
            <a:r>
              <a:rPr lang="en-US" dirty="0" smtClean="0"/>
              <a:t>Put ‘</a:t>
            </a:r>
            <a:r>
              <a:rPr lang="en-US" dirty="0" smtClean="0">
                <a:solidFill>
                  <a:srgbClr val="D30AA5"/>
                </a:solidFill>
              </a:rPr>
              <a:t>IF()</a:t>
            </a:r>
            <a:r>
              <a:rPr lang="en-US" dirty="0" smtClean="0"/>
              <a:t>’ statement in package’s top CMakeLists.txt for building as a </a:t>
            </a:r>
            <a:r>
              <a:rPr lang="en-US" dirty="0" err="1" smtClean="0"/>
              <a:t>TriBIITS</a:t>
            </a:r>
            <a:r>
              <a:rPr lang="en-US" dirty="0" smtClean="0"/>
              <a:t> project </a:t>
            </a:r>
            <a:r>
              <a:rPr lang="en-US" b="1" dirty="0" smtClean="0"/>
              <a:t>or</a:t>
            </a:r>
            <a:r>
              <a:rPr lang="en-US" dirty="0" smtClean="0"/>
              <a:t> a TriBITS package.</a:t>
            </a:r>
          </a:p>
          <a:p>
            <a:pPr lvl="1" indent="-285750">
              <a:spcAft>
                <a:spcPts val="0"/>
              </a:spcAft>
              <a:buSzPct val="100000"/>
              <a:buFont typeface="Arial" pitchFamily="34" charset="0"/>
              <a:buChar char="•"/>
              <a:defRPr/>
            </a:pPr>
            <a:endParaRPr lang="en-US" dirty="0"/>
          </a:p>
          <a:p>
            <a:pPr lvl="1" indent="-285750">
              <a:spcAft>
                <a:spcPts val="0"/>
              </a:spcAft>
              <a:buSzPct val="100000"/>
              <a:buFont typeface="Arial" pitchFamily="34" charset="0"/>
              <a:buChar char="•"/>
              <a:defRPr/>
            </a:pPr>
            <a:r>
              <a:rPr lang="en-US" dirty="0" smtClean="0"/>
              <a:t>Add </a:t>
            </a:r>
            <a:r>
              <a:rPr lang="en-US" dirty="0" smtClean="0">
                <a:solidFill>
                  <a:srgbClr val="D30AA5"/>
                </a:solidFill>
              </a:rPr>
              <a:t>&lt;</a:t>
            </a:r>
            <a:r>
              <a:rPr lang="en-US" dirty="0" err="1" smtClean="0">
                <a:solidFill>
                  <a:srgbClr val="D30AA5"/>
                </a:solidFill>
              </a:rPr>
              <a:t>packageDir</a:t>
            </a:r>
            <a:r>
              <a:rPr lang="en-US" dirty="0" smtClean="0">
                <a:solidFill>
                  <a:srgbClr val="D30AA5"/>
                </a:solidFill>
              </a:rPr>
              <a:t>&gt;/</a:t>
            </a:r>
            <a:r>
              <a:rPr lang="en-US" dirty="0" err="1" smtClean="0">
                <a:solidFill>
                  <a:srgbClr val="D30AA5"/>
                </a:solidFill>
              </a:rPr>
              <a:t>ProjectName.cmake</a:t>
            </a:r>
            <a:endParaRPr lang="en-US" dirty="0" smtClean="0">
              <a:solidFill>
                <a:srgbClr val="D30AA5"/>
              </a:solidFill>
            </a:endParaRPr>
          </a:p>
          <a:p>
            <a:pPr marL="171450" lvl="1">
              <a:spcAft>
                <a:spcPts val="0"/>
              </a:spcAft>
              <a:buSzPct val="100000"/>
              <a:defRPr/>
            </a:pPr>
            <a:endParaRPr lang="en-US" dirty="0"/>
          </a:p>
          <a:p>
            <a:pPr lvl="1" indent="-285750">
              <a:spcAft>
                <a:spcPts val="0"/>
              </a:spcAft>
              <a:buSzPct val="100000"/>
              <a:buFont typeface="Arial" pitchFamily="34" charset="0"/>
              <a:buChar char="•"/>
              <a:defRPr/>
            </a:pPr>
            <a:r>
              <a:rPr lang="en-US" dirty="0" smtClean="0"/>
              <a:t>Add </a:t>
            </a:r>
            <a:r>
              <a:rPr lang="en-US" dirty="0" smtClean="0">
                <a:solidFill>
                  <a:srgbClr val="D30AA5"/>
                </a:solidFill>
              </a:rPr>
              <a:t>&lt;</a:t>
            </a:r>
            <a:r>
              <a:rPr lang="en-US" dirty="0" err="1" smtClean="0">
                <a:solidFill>
                  <a:srgbClr val="D30AA5"/>
                </a:solidFill>
              </a:rPr>
              <a:t>packageDir</a:t>
            </a:r>
            <a:r>
              <a:rPr lang="en-US" dirty="0" smtClean="0">
                <a:solidFill>
                  <a:srgbClr val="D30AA5"/>
                </a:solidFill>
              </a:rPr>
              <a:t>&gt;/</a:t>
            </a:r>
            <a:r>
              <a:rPr lang="en-US" dirty="0" err="1" smtClean="0">
                <a:solidFill>
                  <a:srgbClr val="D30AA5"/>
                </a:solidFill>
              </a:rPr>
              <a:t>PackagesList.cmake</a:t>
            </a:r>
            <a:endParaRPr lang="en-US" dirty="0">
              <a:solidFill>
                <a:srgbClr val="D30AA5"/>
              </a:solidFill>
            </a:endParaRPr>
          </a:p>
          <a:p>
            <a:pPr lvl="2" indent="-285750">
              <a:spcAft>
                <a:spcPts val="0"/>
              </a:spcAft>
              <a:buSzPct val="100000"/>
              <a:buFont typeface="Arial" pitchFamily="34" charset="0"/>
              <a:buChar char="•"/>
              <a:defRPr/>
            </a:pPr>
            <a:r>
              <a:rPr lang="en-US" dirty="0" smtClean="0"/>
              <a:t>Package </a:t>
            </a:r>
            <a:r>
              <a:rPr lang="en-US" dirty="0" err="1" smtClean="0"/>
              <a:t>dir</a:t>
            </a:r>
            <a:r>
              <a:rPr lang="en-US" dirty="0" smtClean="0"/>
              <a:t>: </a:t>
            </a:r>
            <a:r>
              <a:rPr lang="en-US" dirty="0" smtClean="0">
                <a:solidFill>
                  <a:srgbClr val="D30AA5"/>
                </a:solidFill>
              </a:rPr>
              <a:t>“&lt;</a:t>
            </a:r>
            <a:r>
              <a:rPr lang="en-US" dirty="0" err="1" smtClean="0">
                <a:solidFill>
                  <a:srgbClr val="D30AA5"/>
                </a:solidFill>
              </a:rPr>
              <a:t>PackageName</a:t>
            </a:r>
            <a:r>
              <a:rPr lang="en-US" dirty="0" smtClean="0">
                <a:solidFill>
                  <a:srgbClr val="D30AA5"/>
                </a:solidFill>
              </a:rPr>
              <a:t>&gt;  .   PT</a:t>
            </a:r>
            <a:r>
              <a:rPr lang="en-US" dirty="0" smtClean="0"/>
              <a:t>”</a:t>
            </a:r>
          </a:p>
          <a:p>
            <a:pPr lvl="2" indent="-285750">
              <a:spcAft>
                <a:spcPts val="0"/>
              </a:spcAft>
              <a:buSzPct val="100000"/>
              <a:buFont typeface="Arial" pitchFamily="34" charset="0"/>
              <a:buChar char="•"/>
              <a:defRPr/>
            </a:pPr>
            <a:r>
              <a:rPr lang="en-US" dirty="0" smtClean="0"/>
              <a:t>Allow optional upstream packages to </a:t>
            </a:r>
            <a:r>
              <a:rPr lang="en-US" dirty="0"/>
              <a:t>be missing </a:t>
            </a:r>
            <a:r>
              <a:rPr lang="en-US" dirty="0">
                <a:solidFill>
                  <a:srgbClr val="D30AA5"/>
                </a:solidFill>
              </a:rPr>
              <a:t>TRIBITS_ALLOW_MISSING_EXTERNAL_PACKAGES</a:t>
            </a:r>
            <a:r>
              <a:rPr lang="en-US" dirty="0" smtClean="0">
                <a:solidFill>
                  <a:srgbClr val="D30AA5"/>
                </a:solidFill>
              </a:rPr>
              <a:t>()</a:t>
            </a:r>
          </a:p>
          <a:p>
            <a:pPr lvl="1" indent="-285750">
              <a:spcAft>
                <a:spcPts val="0"/>
              </a:spcAft>
              <a:buSzPct val="100000"/>
              <a:buFont typeface="Arial" pitchFamily="34" charset="0"/>
              <a:buChar char="•"/>
              <a:defRPr/>
            </a:pPr>
            <a:endParaRPr lang="en-US" dirty="0" smtClean="0"/>
          </a:p>
          <a:p>
            <a:pPr lvl="1" indent="-285750">
              <a:spcAft>
                <a:spcPts val="0"/>
              </a:spcAft>
              <a:buSzPct val="100000"/>
              <a:buFont typeface="Arial" pitchFamily="34" charset="0"/>
              <a:buChar char="•"/>
              <a:defRPr/>
            </a:pPr>
            <a:r>
              <a:rPr lang="en-US" dirty="0" smtClean="0"/>
              <a:t>Add </a:t>
            </a:r>
            <a:r>
              <a:rPr lang="en-US" dirty="0" smtClean="0">
                <a:solidFill>
                  <a:srgbClr val="D30AA5"/>
                </a:solidFill>
              </a:rPr>
              <a:t>&lt;</a:t>
            </a:r>
            <a:r>
              <a:rPr lang="en-US" dirty="0" err="1" smtClean="0">
                <a:solidFill>
                  <a:srgbClr val="D30AA5"/>
                </a:solidFill>
              </a:rPr>
              <a:t>packageDir</a:t>
            </a:r>
            <a:r>
              <a:rPr lang="en-US" dirty="0" smtClean="0">
                <a:solidFill>
                  <a:srgbClr val="D30AA5"/>
                </a:solidFill>
              </a:rPr>
              <a:t>&gt;/</a:t>
            </a:r>
            <a:r>
              <a:rPr lang="en-US" dirty="0" err="1" smtClean="0">
                <a:solidFill>
                  <a:srgbClr val="D30AA5"/>
                </a:solidFill>
              </a:rPr>
              <a:t>TPLsList.cmake</a:t>
            </a:r>
            <a:endParaRPr lang="en-US" dirty="0" smtClean="0"/>
          </a:p>
          <a:p>
            <a:pPr lvl="2" indent="-285750">
              <a:spcAft>
                <a:spcPts val="0"/>
              </a:spcAft>
              <a:buSzPct val="100000"/>
              <a:buFont typeface="Arial" pitchFamily="34" charset="0"/>
              <a:buChar char="•"/>
              <a:defRPr/>
            </a:pPr>
            <a:r>
              <a:rPr lang="en-US" dirty="0" smtClean="0"/>
              <a:t>Point </a:t>
            </a:r>
            <a:r>
              <a:rPr lang="en-US" dirty="0"/>
              <a:t>to standard </a:t>
            </a:r>
            <a:r>
              <a:rPr lang="en-US" dirty="0" smtClean="0"/>
              <a:t>TPLs under</a:t>
            </a:r>
          </a:p>
          <a:p>
            <a:pPr marL="1085850" lvl="3">
              <a:spcAft>
                <a:spcPts val="0"/>
              </a:spcAft>
              <a:buSzPct val="100000"/>
              <a:defRPr/>
            </a:pPr>
            <a:r>
              <a:rPr lang="en-US" dirty="0" smtClean="0"/>
              <a:t>“</a:t>
            </a:r>
            <a:r>
              <a:rPr lang="en-US" dirty="0" smtClean="0">
                <a:solidFill>
                  <a:srgbClr val="D30AA5"/>
                </a:solidFill>
              </a:rPr>
              <a:t>${${</a:t>
            </a:r>
            <a:r>
              <a:rPr lang="en-US" dirty="0">
                <a:solidFill>
                  <a:srgbClr val="D30AA5"/>
                </a:solidFill>
              </a:rPr>
              <a:t>PROJECT_NAME}_TRIBITS_DIR}/</a:t>
            </a:r>
            <a:r>
              <a:rPr lang="en-US" dirty="0" err="1">
                <a:solidFill>
                  <a:srgbClr val="D30AA5"/>
                </a:solidFill>
              </a:rPr>
              <a:t>common_tpls</a:t>
            </a:r>
            <a:r>
              <a:rPr lang="en-US" dirty="0" smtClean="0">
                <a:solidFill>
                  <a:srgbClr val="D30AA5"/>
                </a:solidFill>
              </a:rPr>
              <a:t>/</a:t>
            </a:r>
            <a:r>
              <a:rPr lang="en-US" dirty="0" smtClean="0"/>
              <a:t>“</a:t>
            </a:r>
          </a:p>
          <a:p>
            <a:pPr lvl="2" indent="-285750">
              <a:spcAft>
                <a:spcPts val="0"/>
              </a:spcAft>
              <a:buSzPct val="100000"/>
              <a:buFont typeface="Arial" pitchFamily="34" charset="0"/>
              <a:buChar char="•"/>
              <a:defRPr/>
            </a:pPr>
            <a:r>
              <a:rPr lang="en-US" dirty="0" smtClean="0"/>
              <a:t>Or, copy critical </a:t>
            </a:r>
            <a:r>
              <a:rPr lang="en-US" dirty="0" err="1" smtClean="0">
                <a:solidFill>
                  <a:srgbClr val="D30AA5"/>
                </a:solidFill>
              </a:rPr>
              <a:t>FindTPL</a:t>
            </a:r>
            <a:r>
              <a:rPr lang="en-US" dirty="0" smtClean="0">
                <a:solidFill>
                  <a:srgbClr val="D30AA5"/>
                </a:solidFill>
              </a:rPr>
              <a:t>&lt;TPLNAME&gt;.</a:t>
            </a:r>
            <a:r>
              <a:rPr lang="en-US" dirty="0" err="1" smtClean="0">
                <a:solidFill>
                  <a:srgbClr val="D30AA5"/>
                </a:solidFill>
              </a:rPr>
              <a:t>cmake</a:t>
            </a:r>
            <a:r>
              <a:rPr lang="en-US" dirty="0" smtClean="0"/>
              <a:t> to &lt;</a:t>
            </a:r>
            <a:r>
              <a:rPr lang="en-US" dirty="0" err="1" smtClean="0"/>
              <a:t>packagesDir</a:t>
            </a:r>
            <a:r>
              <a:rPr lang="en-US" dirty="0" smtClean="0"/>
              <a:t>&gt;/</a:t>
            </a:r>
            <a:r>
              <a:rPr lang="en-US" dirty="0" err="1" smtClean="0"/>
              <a:t>tpls</a:t>
            </a:r>
            <a:r>
              <a:rPr lang="en-US" dirty="0" smtClean="0"/>
              <a:t>/ and point to them there (no duplication)</a:t>
            </a:r>
          </a:p>
          <a:p>
            <a:pPr lvl="2" indent="-285750">
              <a:spcAft>
                <a:spcPts val="0"/>
              </a:spcAft>
              <a:buSzPct val="100000"/>
              <a:buFont typeface="Arial" pitchFamily="34" charset="0"/>
              <a:buChar char="•"/>
              <a:defRPr/>
            </a:pPr>
            <a:r>
              <a:rPr lang="en-US" dirty="0" smtClean="0"/>
              <a:t>Or, simply give it a dummy directory and make it EX so that it will not get enabled.</a:t>
            </a:r>
          </a:p>
          <a:p>
            <a:pPr lvl="1" indent="-285750">
              <a:spcAft>
                <a:spcPts val="0"/>
              </a:spcAft>
              <a:buSzPct val="100000"/>
              <a:buFont typeface="Arial" pitchFamily="34" charset="0"/>
              <a:buChar char="•"/>
              <a:defRPr/>
            </a:pPr>
            <a:endParaRPr lang="en-US" dirty="0" smtClean="0"/>
          </a:p>
          <a:p>
            <a:pPr lvl="1" indent="-285750">
              <a:spcAft>
                <a:spcPts val="0"/>
              </a:spcAft>
              <a:buSzPct val="100000"/>
              <a:buFont typeface="Arial" pitchFamily="34" charset="0"/>
              <a:buChar char="•"/>
              <a:defRPr/>
            </a:pPr>
            <a:r>
              <a:rPr lang="en-US" dirty="0" smtClean="0"/>
              <a:t>Everything else is unchanged!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2722156"/>
      </p:ext>
    </p:extLst>
  </p:cSld>
  <p:clrMapOvr>
    <a:masterClrMapping/>
  </p:clrMapOvr>
  <p:transition advTm="75766">
    <p:dissolv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>
          <a:xfrm>
            <a:off x="424259" y="126169"/>
            <a:ext cx="8526065" cy="537671"/>
          </a:xfrm>
        </p:spPr>
        <p:txBody>
          <a:bodyPr/>
          <a:lstStyle/>
          <a:p>
            <a:r>
              <a:rPr lang="en-US" altLang="en-US" sz="2400" dirty="0" err="1" smtClean="0"/>
              <a:t>teuchos</a:t>
            </a:r>
            <a:r>
              <a:rPr lang="en-US" altLang="en-US" sz="2400" dirty="0" smtClean="0"/>
              <a:t>/</a:t>
            </a:r>
            <a:r>
              <a:rPr lang="en-US" altLang="en-US" sz="2400" dirty="0" err="1" smtClean="0"/>
              <a:t>cmake</a:t>
            </a:r>
            <a:r>
              <a:rPr lang="en-US" altLang="en-US" sz="2400" dirty="0" smtClean="0"/>
              <a:t>/</a:t>
            </a:r>
            <a:r>
              <a:rPr lang="en-US" altLang="en-US" sz="2400" dirty="0" err="1" smtClean="0"/>
              <a:t>Dependencies.cmake</a:t>
            </a:r>
            <a:endParaRPr lang="en-US" altLang="en-US" sz="2400" dirty="0" smtClean="0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424260" y="817460"/>
            <a:ext cx="7911430" cy="29520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487" tIns="44450" rIns="90487" bIns="44450">
            <a:spAutoFit/>
          </a:bodyPr>
          <a:lstStyle/>
          <a:p>
            <a:pPr indent="-285750">
              <a:spcAft>
                <a:spcPts val="0"/>
              </a:spcAft>
              <a:buSzPct val="100000"/>
              <a:defRPr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TRIBITS_PACKAGE_DEFINE_DEPENDENCIES(</a:t>
            </a:r>
          </a:p>
          <a:p>
            <a:pPr indent="-285750">
              <a:spcAft>
                <a:spcPts val="0"/>
              </a:spcAft>
              <a:buSzPct val="100000"/>
              <a:defRPr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SUBPACKAGES_DIRS_CLASSIFICATIONS_OPTREQS</a:t>
            </a:r>
          </a:p>
          <a:p>
            <a:pPr indent="-285750">
              <a:spcAft>
                <a:spcPts val="0"/>
              </a:spcAft>
              <a:buSzPct val="100000"/>
              <a:defRPr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Core         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core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PS  REQUIRED</a:t>
            </a:r>
          </a:p>
          <a:p>
            <a:pPr indent="-285750">
              <a:spcAft>
                <a:spcPts val="0"/>
              </a:spcAft>
              <a:buSzPct val="100000"/>
              <a:defRPr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ParameterList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parameterlist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PS  REQUIRED</a:t>
            </a:r>
          </a:p>
          <a:p>
            <a:pPr indent="-285750">
              <a:spcAft>
                <a:spcPts val="0"/>
              </a:spcAft>
              <a:buSzPct val="100000"/>
              <a:defRPr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Comm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comm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PS  REQUIRED</a:t>
            </a:r>
          </a:p>
          <a:p>
            <a:pPr indent="-285750">
              <a:spcAft>
                <a:spcPts val="0"/>
              </a:spcAft>
              <a:buSzPct val="100000"/>
              <a:defRPr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Numerics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numerics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PS  REQUIRED</a:t>
            </a:r>
          </a:p>
          <a:p>
            <a:pPr indent="-285750">
              <a:spcAft>
                <a:spcPts val="0"/>
              </a:spcAft>
              <a:buSzPct val="100000"/>
              <a:defRPr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Remainder    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remainder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PS  REQUIRED</a:t>
            </a:r>
          </a:p>
          <a:p>
            <a:pPr indent="-285750">
              <a:spcAft>
                <a:spcPts val="0"/>
              </a:spcAft>
              <a:buSzPct val="100000"/>
              <a:defRPr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KokkosCompat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kokkoscompat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PS  OPTIONAL</a:t>
            </a:r>
          </a:p>
          <a:p>
            <a:pPr indent="-285750">
              <a:spcAft>
                <a:spcPts val="0"/>
              </a:spcAft>
              <a:buSzPct val="100000"/>
              <a:defRPr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KokkosComm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kokkoscomm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PS  OPTIONAL</a:t>
            </a:r>
          </a:p>
          <a:p>
            <a:pPr indent="-285750">
              <a:spcAft>
                <a:spcPts val="0"/>
              </a:spcAft>
              <a:buSzPct val="100000"/>
              <a:defRPr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indent="-285750">
              <a:spcAft>
                <a:spcPts val="0"/>
              </a:spcAft>
              <a:buSzPct val="100000"/>
              <a:defRPr/>
            </a:pP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indent="-285750">
              <a:spcAft>
                <a:spcPts val="0"/>
              </a:spcAft>
              <a:buSzPct val="100000"/>
              <a:defRPr/>
            </a:pP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285750" indent="-285750"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cs typeface="Courier New" panose="02070309020205020404" pitchFamily="49" charset="0"/>
              </a:rPr>
              <a:t>Dependencies file remains completely unchanged!</a:t>
            </a:r>
            <a:endParaRPr lang="en-US" dirty="0">
              <a:solidFill>
                <a:schemeClr val="accent2">
                  <a:lumMod val="50000"/>
                </a:schemeClr>
              </a:solidFill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7988298"/>
      </p:ext>
    </p:extLst>
  </p:cSld>
  <p:clrMapOvr>
    <a:masterClrMapping/>
  </p:clrMapOvr>
  <p:transition advTm="75766">
    <p:dissolv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>
          <a:xfrm>
            <a:off x="424259" y="126169"/>
            <a:ext cx="8526065" cy="537671"/>
          </a:xfrm>
        </p:spPr>
        <p:txBody>
          <a:bodyPr/>
          <a:lstStyle/>
          <a:p>
            <a:r>
              <a:rPr lang="en-US" altLang="en-US" sz="2400" dirty="0" err="1" smtClean="0"/>
              <a:t>teuchos</a:t>
            </a:r>
            <a:r>
              <a:rPr lang="en-US" altLang="en-US" sz="2400" dirty="0" smtClean="0"/>
              <a:t>/CMakeLists.txt</a:t>
            </a: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805" y="740650"/>
            <a:ext cx="9142195" cy="52604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487" tIns="44450" rIns="90487" bIns="44450">
            <a:spAutoFit/>
          </a:bodyPr>
          <a:lstStyle/>
          <a:p>
            <a:pPr indent="-285750">
              <a:spcAft>
                <a:spcPts val="0"/>
              </a:spcAft>
              <a:buSzPct val="100000"/>
              <a:defRPr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IF (TRIBITS_PROCESSING_PACKAGE)</a:t>
            </a:r>
          </a:p>
          <a:p>
            <a:pPr indent="-285750">
              <a:spcAft>
                <a:spcPts val="0"/>
              </a:spcAft>
              <a:buSzPct val="100000"/>
              <a:defRPr/>
            </a:pPr>
            <a:endParaRPr lang="en-US" sz="1400" dirty="0" smtClean="0">
              <a:solidFill>
                <a:srgbClr val="000099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indent="-285750">
              <a:spcAft>
                <a:spcPts val="0"/>
              </a:spcAft>
              <a:buSzPct val="100000"/>
              <a:defRPr/>
            </a:pPr>
            <a:r>
              <a:rPr lang="en-US" sz="1400" dirty="0" smtClean="0">
                <a:solidFill>
                  <a:srgbClr val="0000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</a:t>
            </a:r>
            <a:r>
              <a:rPr lang="en-US" sz="1400" dirty="0">
                <a:solidFill>
                  <a:srgbClr val="0000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Processing TriBITS package</a:t>
            </a:r>
            <a:r>
              <a:rPr lang="en-US" sz="1400" dirty="0" smtClean="0">
                <a:solidFill>
                  <a:srgbClr val="0000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!</a:t>
            </a:r>
          </a:p>
          <a:p>
            <a:pPr indent="-285750">
              <a:spcAft>
                <a:spcPts val="0"/>
              </a:spcAft>
              <a:buSzPct val="100000"/>
              <a:defRPr/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[…]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indent="-285750">
              <a:spcAft>
                <a:spcPts val="0"/>
              </a:spcAft>
              <a:buSzPct val="100000"/>
              <a:defRPr/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TRIBITS_PACKAGE_DECL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 Teuchos ENABLE_SHADOWING_WARNINGS CLEANED 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indent="-285750">
              <a:spcAft>
                <a:spcPts val="0"/>
              </a:spcAft>
              <a:buSzPct val="100000"/>
              <a:defRPr/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[…]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indent="-285750">
              <a:spcAft>
                <a:spcPts val="0"/>
              </a:spcAft>
              <a:buSzPct val="100000"/>
              <a:defRPr/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TRIBITS_PROCESS_SUBPACKAGES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indent="-285750">
              <a:spcAft>
                <a:spcPts val="0"/>
              </a:spcAft>
              <a:buSzPct val="100000"/>
              <a:defRPr/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TRIBITS_PACKAGE_DEF()</a:t>
            </a:r>
          </a:p>
          <a:p>
            <a:pPr indent="-285750">
              <a:spcAft>
                <a:spcPts val="0"/>
              </a:spcAft>
              <a:buSzPct val="100000"/>
              <a:defRPr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…]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indent="-285750">
              <a:spcAft>
                <a:spcPts val="0"/>
              </a:spcAft>
              <a:buSzPct val="100000"/>
              <a:defRPr/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TRIBITS_PACKAGE_POSTPROCESS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indent="-285750">
              <a:spcAft>
                <a:spcPts val="0"/>
              </a:spcAft>
              <a:buSzPct val="100000"/>
              <a:defRPr/>
            </a:pP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indent="-285750">
              <a:spcAft>
                <a:spcPts val="0"/>
              </a:spcAft>
              <a:buSzPct val="100000"/>
              <a:defRPr/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ELSE(TRIBITS_PROCESSING_PACKAGE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indent="-285750">
              <a:spcAft>
                <a:spcPts val="0"/>
              </a:spcAft>
              <a:buSzPct val="100000"/>
              <a:defRPr/>
            </a:pP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indent="-285750">
              <a:spcAft>
                <a:spcPts val="0"/>
              </a:spcAft>
              <a:buSzPct val="100000"/>
              <a:defRPr/>
            </a:pPr>
            <a:r>
              <a:rPr lang="en-US" sz="1400" dirty="0" smtClean="0">
                <a:solidFill>
                  <a:srgbClr val="0000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</a:t>
            </a:r>
            <a:r>
              <a:rPr lang="en-US" sz="1400" dirty="0">
                <a:solidFill>
                  <a:srgbClr val="0000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Processing as a TriBITS </a:t>
            </a:r>
            <a:r>
              <a:rPr lang="en-US" sz="1400" dirty="0" smtClean="0">
                <a:solidFill>
                  <a:srgbClr val="0000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project</a:t>
            </a:r>
          </a:p>
          <a:p>
            <a:pPr indent="-285750">
              <a:spcAft>
                <a:spcPts val="0"/>
              </a:spcAft>
              <a:buSzPct val="100000"/>
              <a:defRPr/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CMAKE_MINIMUM_REQUIRED(VERSION 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2.8.11 FATAL_ERROR)</a:t>
            </a:r>
          </a:p>
          <a:p>
            <a:pPr indent="-285750">
              <a:spcAft>
                <a:spcPts val="0"/>
              </a:spcAft>
              <a:buSzPct val="100000"/>
              <a:defRPr/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INCLUDE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("${CMAKE_CURRENT_SOURCE_DIR}/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ProjectName.cmake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")</a:t>
            </a:r>
          </a:p>
          <a:p>
            <a:pPr indent="-285750">
              <a:spcAft>
                <a:spcPts val="0"/>
              </a:spcAft>
              <a:buSzPct val="100000"/>
              <a:defRPr/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PROJECT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(${PROJECT_NAME} NONE)</a:t>
            </a:r>
          </a:p>
          <a:p>
            <a:pPr indent="-285750">
              <a:spcAft>
                <a:spcPts val="0"/>
              </a:spcAft>
              <a:buSzPct val="100000"/>
              <a:defRPr/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SET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(${PROJECT_NAME}_TRIBITS_DIR "${CMAKE_CURRENT_SOURCE_DIR}/../../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cmake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tribits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</a:p>
          <a:p>
            <a:pPr indent="-285750">
              <a:spcAft>
                <a:spcPts val="0"/>
              </a:spcAft>
              <a:buSzPct val="100000"/>
              <a:defRPr/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CACHE 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PATH "By default assume Teuchos is in Trilinos")</a:t>
            </a:r>
          </a:p>
          <a:p>
            <a:pPr indent="-285750">
              <a:spcAft>
                <a:spcPts val="0"/>
              </a:spcAft>
              <a:buSzPct val="100000"/>
              <a:defRPr/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INCLUDE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("${${PROJECT_NAME}_TRIBITS_DIR}/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TriBITS.cmake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")</a:t>
            </a:r>
          </a:p>
          <a:p>
            <a:pPr indent="-285750">
              <a:spcAft>
                <a:spcPts val="0"/>
              </a:spcAft>
              <a:buSzPct val="100000"/>
              <a:defRPr/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SET(TEUCHOS_STANDALONE_PACKAGE 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TRUE)</a:t>
            </a:r>
          </a:p>
          <a:p>
            <a:pPr indent="-285750">
              <a:spcAft>
                <a:spcPts val="0"/>
              </a:spcAft>
              <a:buSzPct val="100000"/>
              <a:defRPr/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TRIBITS_PROJECT_ENABLE_ALL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indent="-285750">
              <a:spcAft>
                <a:spcPts val="0"/>
              </a:spcAft>
              <a:buSzPct val="100000"/>
              <a:defRPr/>
            </a:pP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indent="-285750">
              <a:spcAft>
                <a:spcPts val="0"/>
              </a:spcAft>
              <a:buSzPct val="100000"/>
              <a:defRPr/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ENDIF(TRIBITS_PROCESSING_PACKAGE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</p:txBody>
      </p:sp>
      <p:sp>
        <p:nvSpPr>
          <p:cNvPr id="2" name="Rectangle 1"/>
          <p:cNvSpPr/>
          <p:nvPr/>
        </p:nvSpPr>
        <p:spPr bwMode="auto">
          <a:xfrm>
            <a:off x="0" y="3370857"/>
            <a:ext cx="9026980" cy="2247228"/>
          </a:xfrm>
          <a:prstGeom prst="rect">
            <a:avLst/>
          </a:prstGeom>
          <a:noFill/>
          <a:ln w="76200" cap="flat" cmpd="sng" algn="ctr">
            <a:solidFill>
              <a:srgbClr val="0000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effectLst/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6669444"/>
      </p:ext>
    </p:extLst>
  </p:cSld>
  <p:clrMapOvr>
    <a:masterClrMapping/>
  </p:clrMapOvr>
  <p:transition advTm="75766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>
          <a:xfrm>
            <a:off x="424259" y="126169"/>
            <a:ext cx="8526065" cy="537671"/>
          </a:xfrm>
        </p:spPr>
        <p:txBody>
          <a:bodyPr/>
          <a:lstStyle/>
          <a:p>
            <a:r>
              <a:rPr lang="en-US" altLang="en-US" sz="2400" dirty="0" err="1" smtClean="0"/>
              <a:t>teuchos</a:t>
            </a:r>
            <a:r>
              <a:rPr lang="en-US" altLang="en-US" sz="2400" dirty="0" smtClean="0"/>
              <a:t>/</a:t>
            </a:r>
            <a:r>
              <a:rPr lang="en-US" altLang="en-US" sz="2400" dirty="0" err="1" smtClean="0"/>
              <a:t>PackagesList.cmake</a:t>
            </a:r>
            <a:endParaRPr lang="en-US" altLang="en-US" sz="2400" dirty="0" smtClean="0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462664" y="913278"/>
            <a:ext cx="8681335" cy="30752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487" tIns="44450" rIns="90487" bIns="44450">
            <a:spAutoFit/>
          </a:bodyPr>
          <a:lstStyle/>
          <a:p>
            <a:pPr indent="-285750">
              <a:spcAft>
                <a:spcPts val="0"/>
              </a:spcAft>
              <a:buSzPct val="100000"/>
              <a:defRPr/>
            </a:pP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indent="-285750">
              <a:spcAft>
                <a:spcPts val="0"/>
              </a:spcAft>
              <a:buSzPct val="100000"/>
              <a:defRPr/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TRIBITS_REPOSITORY_DEFINE_PACKAGES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</a:p>
          <a:p>
            <a:pPr indent="-285750">
              <a:spcAft>
                <a:spcPts val="0"/>
              </a:spcAft>
              <a:buSzPct val="100000"/>
              <a:defRPr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Kokkos 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kokkos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PT</a:t>
            </a:r>
          </a:p>
          <a:p>
            <a:pPr indent="-285750">
              <a:spcAft>
                <a:spcPts val="0"/>
              </a:spcAft>
              <a:buSzPct val="100000"/>
              <a:defRPr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Teuchos  .  PT</a:t>
            </a:r>
          </a:p>
          <a:p>
            <a:pPr indent="-285750">
              <a:spcAft>
                <a:spcPts val="0"/>
              </a:spcAft>
              <a:buSzPct val="100000"/>
              <a:defRPr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)</a:t>
            </a:r>
          </a:p>
          <a:p>
            <a:pPr indent="-285750">
              <a:spcAft>
                <a:spcPts val="0"/>
              </a:spcAft>
              <a:buSzPct val="100000"/>
              <a:defRPr/>
            </a:pP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indent="-285750">
              <a:spcAft>
                <a:spcPts val="0"/>
              </a:spcAft>
              <a:buSzPct val="100000"/>
              <a:defRPr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TRIBITS_ALLOW_MISSING_EXTERNAL_PACKAGES(Kokkos)</a:t>
            </a:r>
          </a:p>
          <a:p>
            <a:pPr indent="-285750">
              <a:spcAft>
                <a:spcPts val="0"/>
              </a:spcAft>
              <a:buSzPct val="100000"/>
              <a:defRPr/>
            </a:pP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indent="-285750">
              <a:spcAft>
                <a:spcPts val="0"/>
              </a:spcAft>
              <a:buSzPct val="100000"/>
              <a:defRPr/>
            </a:pP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indent="-285750">
              <a:spcAft>
                <a:spcPts val="0"/>
              </a:spcAft>
              <a:buSzPct val="100000"/>
              <a:defRPr/>
            </a:pP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indent="-285750"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  <a:defRPr/>
            </a:pPr>
            <a:endParaRPr lang="en-US" dirty="0" smtClean="0">
              <a:solidFill>
                <a:schemeClr val="accent2">
                  <a:lumMod val="50000"/>
                </a:schemeClr>
              </a:solidFill>
              <a:cs typeface="Courier New" panose="02070309020205020404" pitchFamily="49" charset="0"/>
            </a:endParaRPr>
          </a:p>
          <a:p>
            <a:pPr indent="-285750"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cs typeface="Courier New" panose="02070309020205020404" pitchFamily="49" charset="0"/>
              </a:rPr>
              <a:t>Can build Teuchos by itself or with Kokkos</a:t>
            </a:r>
          </a:p>
          <a:p>
            <a:pPr marL="628650" lvl="2">
              <a:spcAft>
                <a:spcPts val="0"/>
              </a:spcAft>
              <a:buSzPct val="100000"/>
              <a:defRPr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cs typeface="Courier New" panose="02070309020205020404" pitchFamily="49" charset="0"/>
              </a:rPr>
              <a:t>=&gt; Need to fix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cs typeface="Courier New" panose="02070309020205020404" pitchFamily="49" charset="0"/>
              </a:rPr>
              <a:t>gtest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cs typeface="Courier New" panose="02070309020205020404" pitchFamily="49" charset="0"/>
              </a:rPr>
              <a:t> issue with Kokkos first (see 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cs typeface="Courier New" panose="02070309020205020404" pitchFamily="49" charset="0"/>
                <a:hlinkClick r:id="rId3"/>
              </a:rPr>
              <a:t>Kokkos Issue #117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cs typeface="Courier New" panose="02070309020205020404" pitchFamily="49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119109235"/>
      </p:ext>
    </p:extLst>
  </p:cSld>
  <p:clrMapOvr>
    <a:masterClrMapping/>
  </p:clrMapOvr>
  <p:transition advTm="75766"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231"/>
          <p:cNvSpPr txBox="1">
            <a:spLocks noChangeArrowheads="1"/>
          </p:cNvSpPr>
          <p:nvPr/>
        </p:nvSpPr>
        <p:spPr bwMode="auto">
          <a:xfrm>
            <a:off x="78615" y="2955657"/>
            <a:ext cx="8803772" cy="7421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125401" tIns="62700" rIns="125401" bIns="62700">
            <a:spAutoFit/>
          </a:bodyPr>
          <a:lstStyle/>
          <a:p>
            <a:pPr algn="ctr"/>
            <a:r>
              <a:rPr lang="en-US" sz="40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Raw CMake vs. TriBITS</a:t>
            </a:r>
          </a:p>
        </p:txBody>
      </p:sp>
    </p:spTree>
    <p:extLst>
      <p:ext uri="{BB962C8B-B14F-4D97-AF65-F5344CB8AC3E}">
        <p14:creationId xmlns:p14="http://schemas.microsoft.com/office/powerpoint/2010/main" val="4093424094"/>
      </p:ext>
    </p:extLst>
  </p:cSld>
  <p:clrMapOvr>
    <a:masterClrMapping/>
  </p:clrMapOvr>
  <p:transition advTm="75766">
    <p:dissolve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>
          <a:xfrm>
            <a:off x="193831" y="126169"/>
            <a:ext cx="8756339" cy="537671"/>
          </a:xfrm>
        </p:spPr>
        <p:txBody>
          <a:bodyPr/>
          <a:lstStyle/>
          <a:p>
            <a:r>
              <a:rPr lang="en-US" altLang="en-US" sz="2400" dirty="0" err="1" smtClean="0"/>
              <a:t>teuchos</a:t>
            </a:r>
            <a:r>
              <a:rPr lang="en-US" altLang="en-US" sz="2400" dirty="0" smtClean="0"/>
              <a:t>/</a:t>
            </a:r>
            <a:r>
              <a:rPr lang="en-US" altLang="en-US" sz="2400" dirty="0" err="1" smtClean="0"/>
              <a:t>TPLsLists.cmake</a:t>
            </a:r>
            <a:r>
              <a:rPr lang="en-US" altLang="en-US" sz="2400" dirty="0" smtClean="0"/>
              <a:t>, Trilinos/</a:t>
            </a:r>
            <a:r>
              <a:rPr lang="en-US" altLang="en-US" sz="2400" dirty="0" err="1" smtClean="0"/>
              <a:t>TPLsList.cmake</a:t>
            </a:r>
            <a:endParaRPr lang="en-US" altLang="en-US" sz="2400" dirty="0" smtClean="0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804" y="663840"/>
            <a:ext cx="9142195" cy="57220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487" tIns="44450" rIns="90487" bIns="44450">
            <a:spAutoFit/>
          </a:bodyPr>
          <a:lstStyle/>
          <a:p>
            <a:pPr indent="-285750">
              <a:spcAft>
                <a:spcPts val="0"/>
              </a:spcAft>
              <a:buSzPct val="100000"/>
              <a:defRPr/>
            </a:pPr>
            <a:r>
              <a:rPr lang="en-US" dirty="0" err="1" smtClean="0">
                <a:solidFill>
                  <a:srgbClr val="000099"/>
                </a:solidFill>
                <a:latin typeface="+mj-lt"/>
                <a:cs typeface="Courier New" panose="02070309020205020404" pitchFamily="49" charset="0"/>
              </a:rPr>
              <a:t>teuchos</a:t>
            </a:r>
            <a:r>
              <a:rPr lang="en-US" dirty="0" smtClean="0">
                <a:solidFill>
                  <a:srgbClr val="000099"/>
                </a:solidFill>
                <a:latin typeface="+mj-lt"/>
                <a:cs typeface="Courier New" panose="02070309020205020404" pitchFamily="49" charset="0"/>
              </a:rPr>
              <a:t>/</a:t>
            </a:r>
            <a:r>
              <a:rPr lang="en-US" dirty="0" err="1" smtClean="0">
                <a:solidFill>
                  <a:srgbClr val="000099"/>
                </a:solidFill>
                <a:latin typeface="+mj-lt"/>
                <a:cs typeface="Courier New" panose="02070309020205020404" pitchFamily="49" charset="0"/>
              </a:rPr>
              <a:t>TPLsLists.cmake</a:t>
            </a:r>
            <a:r>
              <a:rPr lang="en-US" dirty="0">
                <a:solidFill>
                  <a:srgbClr val="000099"/>
                </a:solidFill>
                <a:latin typeface="+mj-lt"/>
                <a:cs typeface="Courier New" panose="02070309020205020404" pitchFamily="49" charset="0"/>
              </a:rPr>
              <a:t>:</a:t>
            </a:r>
          </a:p>
          <a:p>
            <a:pPr indent="-285750">
              <a:spcAft>
                <a:spcPts val="0"/>
              </a:spcAft>
              <a:buSzPct val="100000"/>
              <a:defRPr/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TRIBITS_REPOSITORY_DEFINE_TPLS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</a:p>
          <a:p>
            <a:pPr indent="-285750">
              <a:spcAft>
                <a:spcPts val="0"/>
              </a:spcAft>
              <a:buSzPct val="100000"/>
              <a:defRPr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BinUtils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"${${PROJECT_NAME}_TRIBITS_DIR}/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common_tpls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/"    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ST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indent="-285750">
              <a:spcAft>
                <a:spcPts val="0"/>
              </a:spcAft>
              <a:buSzPct val="100000"/>
              <a:defRPr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ARPREC     "${${PROJECT_NAME}_SOURCE_DIR}/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cmake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tpls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/"      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ST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indent="-285750">
              <a:spcAft>
                <a:spcPts val="0"/>
              </a:spcAft>
              <a:buSzPct val="100000"/>
              <a:defRPr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QD         "${${PROJECT_NAME}_SOURCE_DIR}/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cmake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tpls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/"      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ST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indent="-285750">
              <a:spcAft>
                <a:spcPts val="0"/>
              </a:spcAft>
              <a:buSzPct val="100000"/>
              <a:defRPr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MPI        "${${PROJECT_NAME}_TRIBITS_DIR}/core/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std_tpls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/"  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PT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indent="-285750">
              <a:spcAft>
                <a:spcPts val="0"/>
              </a:spcAft>
              <a:buSzPct val="100000"/>
              <a:defRPr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BLAS       "${${PROJECT_NAME}_TRIBITS_DIR}/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common_tpls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/"    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PT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indent="-285750">
              <a:spcAft>
                <a:spcPts val="0"/>
              </a:spcAft>
              <a:buSzPct val="100000"/>
              <a:defRPr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LAPACK     "${${PROJECT_NAME}_TRIBITS_DIR}/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common_tpls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/"    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PT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indent="-285750">
              <a:spcAft>
                <a:spcPts val="0"/>
              </a:spcAft>
              <a:buSzPct val="100000"/>
              <a:defRPr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Boost      "${${PROJECT_NAME}_TRIBITS_DIR}/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common_tpls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/"    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ST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indent="-285750">
              <a:spcAft>
                <a:spcPts val="0"/>
              </a:spcAft>
              <a:buSzPct val="100000"/>
              <a:defRPr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QT         "${${PROJECT_NAME}_SOURCE_DIR}/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cmake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tpls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/"      ST</a:t>
            </a:r>
          </a:p>
          <a:p>
            <a:pPr indent="-285750">
              <a:spcAft>
                <a:spcPts val="0"/>
              </a:spcAft>
              <a:buSzPct val="100000"/>
              <a:defRPr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Eigen      "${${PROJECT_NAME}_SOURCE_DIR}/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cmake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tpls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/"      ST</a:t>
            </a:r>
          </a:p>
          <a:p>
            <a:pPr indent="-285750">
              <a:spcAft>
                <a:spcPts val="0"/>
              </a:spcAft>
              <a:buSzPct val="100000"/>
              <a:defRPr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)</a:t>
            </a:r>
          </a:p>
          <a:p>
            <a:pPr indent="-285750">
              <a:spcAft>
                <a:spcPts val="0"/>
              </a:spcAft>
              <a:buSzPct val="100000"/>
              <a:defRPr/>
            </a:pP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indent="-285750">
              <a:spcAft>
                <a:spcPts val="0"/>
              </a:spcAft>
              <a:buSzPct val="100000"/>
              <a:defRPr/>
            </a:pPr>
            <a:r>
              <a:rPr lang="en-US" dirty="0" smtClean="0">
                <a:solidFill>
                  <a:srgbClr val="000099"/>
                </a:solidFill>
                <a:cs typeface="Courier New" panose="02070309020205020404" pitchFamily="49" charset="0"/>
              </a:rPr>
              <a:t>Trilinos/</a:t>
            </a:r>
            <a:r>
              <a:rPr lang="en-US" dirty="0" err="1" smtClean="0">
                <a:solidFill>
                  <a:srgbClr val="000099"/>
                </a:solidFill>
                <a:cs typeface="Courier New" panose="02070309020205020404" pitchFamily="49" charset="0"/>
              </a:rPr>
              <a:t>TPLsLists.cmake</a:t>
            </a:r>
            <a:r>
              <a:rPr lang="en-US" dirty="0" smtClean="0">
                <a:solidFill>
                  <a:srgbClr val="000099"/>
                </a:solidFill>
                <a:cs typeface="Courier New" panose="02070309020205020404" pitchFamily="49" charset="0"/>
              </a:rPr>
              <a:t>:</a:t>
            </a:r>
            <a:endParaRPr lang="en-US" dirty="0">
              <a:solidFill>
                <a:srgbClr val="000099"/>
              </a:solidFill>
              <a:cs typeface="Courier New" panose="02070309020205020404" pitchFamily="49" charset="0"/>
            </a:endParaRPr>
          </a:p>
          <a:p>
            <a:pPr indent="-285750">
              <a:spcAft>
                <a:spcPts val="0"/>
              </a:spcAft>
              <a:buSzPct val="100000"/>
              <a:defRPr/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TRIBITS_REPOSITORY_DEFINE_TPLS(</a:t>
            </a:r>
          </a:p>
          <a:p>
            <a:pPr indent="-285750">
              <a:spcAft>
                <a:spcPts val="0"/>
              </a:spcAft>
              <a:buSzPct val="100000"/>
              <a:defRPr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…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indent="-285750">
              <a:spcAft>
                <a:spcPts val="0"/>
              </a:spcAft>
              <a:buSzPct val="100000"/>
              <a:defRPr/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ARPREC     "packages/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teuchos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cmake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tpls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/"      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ST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indent="-285750">
              <a:spcAft>
                <a:spcPts val="0"/>
              </a:spcAft>
              <a:buSzPct val="100000"/>
              <a:defRPr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QD         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packages/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teuchos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cmake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tpls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/"      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ST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indent="-285750">
              <a:spcAft>
                <a:spcPts val="0"/>
              </a:spcAft>
              <a:buSzPct val="100000"/>
              <a:defRPr/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QT         "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packages/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teuchos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cmake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tpls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/"      ST</a:t>
            </a:r>
          </a:p>
          <a:p>
            <a:pPr indent="-285750">
              <a:spcAft>
                <a:spcPts val="0"/>
              </a:spcAft>
              <a:buSzPct val="100000"/>
              <a:defRPr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Eigen      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packages/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teuchos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cmake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tpls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/"      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ST</a:t>
            </a:r>
          </a:p>
          <a:p>
            <a:pPr indent="-285750">
              <a:spcAft>
                <a:spcPts val="0"/>
              </a:spcAft>
              <a:buSzPct val="100000"/>
              <a:defRPr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…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indent="-285750">
              <a:spcAft>
                <a:spcPts val="0"/>
              </a:spcAft>
              <a:buSzPct val="100000"/>
              <a:defRPr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)</a:t>
            </a:r>
          </a:p>
          <a:p>
            <a:pPr indent="-285750">
              <a:spcAft>
                <a:spcPts val="0"/>
              </a:spcAft>
              <a:buSzPct val="100000"/>
              <a:defRPr/>
            </a:pP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285750" indent="-285750"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cs typeface="Courier New" panose="02070309020205020404" pitchFamily="49" charset="0"/>
              </a:rPr>
              <a:t>FindTPL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cs typeface="Courier New" panose="02070309020205020404" pitchFamily="49" charset="0"/>
              </a:rPr>
              <a:t>&lt;TPLCMAKE&gt;.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cs typeface="Courier New" panose="02070309020205020404" pitchFamily="49" charset="0"/>
              </a:rPr>
              <a:t>cmake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cs typeface="Courier New" panose="02070309020205020404" pitchFamily="49" charset="0"/>
              </a:rPr>
              <a:t> modules that are specific to the package should go in the package source directory!</a:t>
            </a:r>
          </a:p>
        </p:txBody>
      </p:sp>
    </p:spTree>
    <p:extLst>
      <p:ext uri="{BB962C8B-B14F-4D97-AF65-F5344CB8AC3E}">
        <p14:creationId xmlns:p14="http://schemas.microsoft.com/office/powerpoint/2010/main" val="3344684017"/>
      </p:ext>
    </p:extLst>
  </p:cSld>
  <p:clrMapOvr>
    <a:masterClrMapping/>
  </p:clrMapOvr>
  <p:transition advTm="75766">
    <p:dissolve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>
          <a:xfrm>
            <a:off x="424259" y="126169"/>
            <a:ext cx="8526065" cy="537671"/>
          </a:xfrm>
        </p:spPr>
        <p:txBody>
          <a:bodyPr/>
          <a:lstStyle/>
          <a:p>
            <a:r>
              <a:rPr lang="en-US" altLang="en-US" sz="2400" dirty="0" smtClean="0"/>
              <a:t>Configure of stand-alone Teuchos</a:t>
            </a: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804" y="740650"/>
            <a:ext cx="9142195" cy="50141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487" tIns="44450" rIns="90487" bIns="44450">
            <a:spAutoFit/>
          </a:bodyPr>
          <a:lstStyle/>
          <a:p>
            <a:pPr indent="-285750">
              <a:spcAft>
                <a:spcPts val="0"/>
              </a:spcAft>
              <a:buSzPct val="100000"/>
              <a:defRPr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$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cmake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\</a:t>
            </a:r>
          </a:p>
          <a:p>
            <a:pPr indent="-285750">
              <a:spcAft>
                <a:spcPts val="0"/>
              </a:spcAft>
              <a:buSzPct val="100000"/>
              <a:defRPr/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-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D TPL_ENABLE_MPI=ON -D 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CMAKE_BUILD_TYPE=DEBUG \</a:t>
            </a:r>
          </a:p>
          <a:p>
            <a:pPr indent="-285750">
              <a:spcAft>
                <a:spcPts val="0"/>
              </a:spcAft>
              <a:buSzPct val="100000"/>
              <a:defRPr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DTeuchos_ENABLE_TESTS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=ON -D 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BUILD_SHARED_LIBS:BOOL=ON \</a:t>
            </a:r>
          </a:p>
          <a:p>
            <a:pPr indent="-285750">
              <a:spcAft>
                <a:spcPts val="0"/>
              </a:spcAft>
              <a:buSzPct val="100000"/>
              <a:defRPr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$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TEUCHOS_DIR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indent="-285750">
              <a:spcAft>
                <a:spcPts val="0"/>
              </a:spcAft>
              <a:buSzPct val="100000"/>
              <a:defRPr/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…</a:t>
            </a:r>
          </a:p>
          <a:p>
            <a:pPr indent="-285750">
              <a:spcAft>
                <a:spcPts val="0"/>
              </a:spcAft>
              <a:buSzPct val="100000"/>
              <a:defRPr/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Processing 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Project, Repository, and Package dependency files and building internal dependencies graph ...</a:t>
            </a:r>
          </a:p>
          <a:p>
            <a:pPr indent="-285750">
              <a:spcAft>
                <a:spcPts val="0"/>
              </a:spcAft>
              <a:buSzPct val="100000"/>
              <a:defRPr/>
            </a:pP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indent="-285750">
              <a:spcAft>
                <a:spcPts val="0"/>
              </a:spcAft>
              <a:buSzPct val="100000"/>
              <a:defRPr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NOTE: Setting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Teuchos_ENABLE_TeuchosKokkosCompat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=OFF because package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TeuchosKokkosCompat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has a required dependency on missing package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KokkosCore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!</a:t>
            </a:r>
          </a:p>
          <a:p>
            <a:pPr indent="-285750">
              <a:spcAft>
                <a:spcPts val="0"/>
              </a:spcAft>
              <a:buSzPct val="100000"/>
              <a:defRPr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NOTE: Setting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Teuchos_ENABLE_TeuchosKokkosComm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=OFF because package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TeuchosKokkosComm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has a required dependency on missing package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KokkosCore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!</a:t>
            </a:r>
          </a:p>
          <a:p>
            <a:pPr indent="-285750">
              <a:spcAft>
                <a:spcPts val="0"/>
              </a:spcAft>
              <a:buSzPct val="100000"/>
              <a:defRPr/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…</a:t>
            </a:r>
          </a:p>
          <a:p>
            <a:pPr indent="-285750">
              <a:spcAft>
                <a:spcPts val="0"/>
              </a:spcAft>
              <a:buSzPct val="100000"/>
              <a:defRPr/>
            </a:pP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indent="-285750">
              <a:spcAft>
                <a:spcPts val="0"/>
              </a:spcAft>
              <a:buSzPct val="100000"/>
              <a:defRPr/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$ 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time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cmake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indent="-285750">
              <a:spcAft>
                <a:spcPts val="0"/>
              </a:spcAft>
              <a:buSzPct val="100000"/>
              <a:defRPr/>
            </a:pP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indent="-285750">
              <a:spcAft>
                <a:spcPts val="0"/>
              </a:spcAft>
              <a:buSzPct val="100000"/>
              <a:defRPr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real	0m4.567s</a:t>
            </a:r>
          </a:p>
          <a:p>
            <a:pPr indent="-285750">
              <a:spcAft>
                <a:spcPts val="0"/>
              </a:spcAft>
              <a:buSzPct val="100000"/>
              <a:defRPr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user	0m4.263s</a:t>
            </a:r>
          </a:p>
          <a:p>
            <a:pPr indent="-285750">
              <a:spcAft>
                <a:spcPts val="0"/>
              </a:spcAft>
              <a:buSzPct val="100000"/>
              <a:defRPr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sys	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0m0.278s</a:t>
            </a:r>
          </a:p>
          <a:p>
            <a:pPr indent="-285750">
              <a:spcAft>
                <a:spcPts val="0"/>
              </a:spcAft>
              <a:buSzPct val="100000"/>
              <a:defRPr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285750" indent="-285750"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+mn-lt"/>
                <a:cs typeface="Courier New" panose="02070309020205020404" pitchFamily="49" charset="0"/>
              </a:rPr>
              <a:t>Get TriBITS from a) Trilinos (default), b) Install of TriBITS/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+mn-lt"/>
                <a:cs typeface="Courier New" panose="02070309020205020404" pitchFamily="49" charset="0"/>
              </a:rPr>
              <a:t>tribits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+mn-lt"/>
                <a:cs typeface="Courier New" panose="02070309020205020404" pitchFamily="49" charset="0"/>
              </a:rPr>
              <a:t>/ somewhere, c) Snapshot TriBITS/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+mn-lt"/>
                <a:cs typeface="Courier New" panose="02070309020205020404" pitchFamily="49" charset="0"/>
              </a:rPr>
              <a:t>tribits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+mn-lt"/>
                <a:cs typeface="Courier New" panose="02070309020205020404" pitchFamily="49" charset="0"/>
              </a:rPr>
              <a:t>/ into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+mn-lt"/>
                <a:cs typeface="Courier New" panose="02070309020205020404" pitchFamily="49" charset="0"/>
              </a:rPr>
              <a:t>teuchos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+mn-lt"/>
                <a:cs typeface="Courier New" panose="02070309020205020404" pitchFamily="49" charset="0"/>
              </a:rPr>
              <a:t>/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+mn-lt"/>
                <a:cs typeface="Courier New" panose="02070309020205020404" pitchFamily="49" charset="0"/>
              </a:rPr>
              <a:t>cmake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+mn-lt"/>
                <a:cs typeface="Courier New" panose="02070309020205020404" pitchFamily="49" charset="0"/>
              </a:rPr>
              <a:t>/</a:t>
            </a:r>
          </a:p>
        </p:txBody>
      </p:sp>
    </p:spTree>
    <p:extLst>
      <p:ext uri="{BB962C8B-B14F-4D97-AF65-F5344CB8AC3E}">
        <p14:creationId xmlns:p14="http://schemas.microsoft.com/office/powerpoint/2010/main" val="3962102629"/>
      </p:ext>
    </p:extLst>
  </p:cSld>
  <p:clrMapOvr>
    <a:masterClrMapping/>
  </p:clrMapOvr>
  <p:transition advTm="75766">
    <p:dissolve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231"/>
          <p:cNvSpPr txBox="1">
            <a:spLocks noChangeArrowheads="1"/>
          </p:cNvSpPr>
          <p:nvPr/>
        </p:nvSpPr>
        <p:spPr bwMode="auto">
          <a:xfrm>
            <a:off x="107993" y="2008015"/>
            <a:ext cx="8803772" cy="7421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125401" tIns="62700" rIns="125401" bIns="62700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TriBITS Snapshotting into Trilinos</a:t>
            </a:r>
            <a:endParaRPr lang="en-US" sz="4000" b="1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989347863"/>
      </p:ext>
    </p:extLst>
  </p:cSld>
  <p:clrMapOvr>
    <a:masterClrMapping/>
  </p:clrMapOvr>
  <p:transition advTm="5095">
    <p:dissolve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>
          <a:xfrm>
            <a:off x="424259" y="126169"/>
            <a:ext cx="8526065" cy="721053"/>
          </a:xfrm>
        </p:spPr>
        <p:txBody>
          <a:bodyPr/>
          <a:lstStyle/>
          <a:p>
            <a:r>
              <a:rPr lang="en-US" altLang="en-US" sz="2400" dirty="0" smtClean="0"/>
              <a:t>TriBITS Snapshots into Trilinos and local changes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804" y="862569"/>
            <a:ext cx="9142195" cy="53527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487" tIns="44450" rIns="90487" bIns="44450">
            <a:spAutoFit/>
          </a:bodyPr>
          <a:lstStyle/>
          <a:p>
            <a:pPr indent="-285750">
              <a:spcAft>
                <a:spcPts val="0"/>
              </a:spcAft>
              <a:buSzPct val="100000"/>
              <a:defRPr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$ cd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Trilinos.base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/Trilinos/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cmake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tribits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</a:p>
          <a:p>
            <a:pPr indent="-285750">
              <a:spcAft>
                <a:spcPts val="0"/>
              </a:spcAft>
              <a:buSzPct val="100000"/>
              <a:defRPr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$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git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checkout --track origin/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tribits_github_snapshot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indent="-285750">
              <a:spcAft>
                <a:spcPts val="0"/>
              </a:spcAft>
              <a:buSzPct val="100000"/>
              <a:defRPr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$ ../../TriBITS/tribits/snapshot_tribits.py</a:t>
            </a:r>
          </a:p>
          <a:p>
            <a:pPr indent="-285750">
              <a:spcAft>
                <a:spcPts val="0"/>
              </a:spcAft>
              <a:buSzPct val="100000"/>
              <a:defRPr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$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git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checkout master</a:t>
            </a:r>
          </a:p>
          <a:p>
            <a:pPr indent="-285750">
              <a:spcAft>
                <a:spcPts val="0"/>
              </a:spcAft>
              <a:buSzPct val="100000"/>
              <a:defRPr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$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git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merge --no-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tribits_github_snapshot</a:t>
            </a: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indent="-285750">
              <a:spcAft>
                <a:spcPts val="0"/>
              </a:spcAft>
              <a:buSzPct val="100000"/>
              <a:defRPr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285750" indent="-285750"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+mn-lt"/>
                <a:cs typeface="Courier New" panose="02070309020205020404" pitchFamily="49" charset="0"/>
              </a:rPr>
              <a:t>Changes made to Trilinos/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+mn-lt"/>
                <a:cs typeface="Courier New" panose="02070309020205020404" pitchFamily="49" charset="0"/>
              </a:rPr>
              <a:t>cmake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+mn-lt"/>
                <a:cs typeface="Courier New" panose="02070309020205020404" pitchFamily="49" charset="0"/>
              </a:rPr>
              <a:t>/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+mn-lt"/>
                <a:cs typeface="Courier New" panose="02070309020205020404" pitchFamily="49" charset="0"/>
              </a:rPr>
              <a:t>tribits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+mn-lt"/>
                <a:cs typeface="Courier New" panose="02070309020205020404" pitchFamily="49" charset="0"/>
              </a:rPr>
              <a:t>/ and committed to ‘master’ branch are </a:t>
            </a: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  <a:latin typeface="+mn-lt"/>
                <a:cs typeface="Courier New" panose="02070309020205020404" pitchFamily="49" charset="0"/>
              </a:rPr>
              <a:t>not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+mn-lt"/>
                <a:cs typeface="Courier New" panose="02070309020205020404" pitchFamily="49" charset="0"/>
              </a:rPr>
              <a:t> overwritten!</a:t>
            </a:r>
          </a:p>
          <a:p>
            <a:pPr marL="285750" indent="-285750"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+mn-lt"/>
                <a:cs typeface="Courier New" panose="02070309020205020404" pitchFamily="49" charset="0"/>
              </a:rPr>
              <a:t>Quick urgent changes can be made directly to Trilinos copy of TriBITS by Trilinos developers!</a:t>
            </a:r>
          </a:p>
          <a:p>
            <a:pPr marL="285750" indent="-285750"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+mn-lt"/>
                <a:cs typeface="Courier New" panose="02070309020205020404" pitchFamily="49" charset="0"/>
              </a:rPr>
              <a:t>TriBITS Maintainer will address merge conflicts with new snapshots</a:t>
            </a:r>
          </a:p>
          <a:p>
            <a:pPr marL="285750" indent="-285750"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+mn-lt"/>
                <a:cs typeface="Courier New" panose="02070309020205020404" pitchFamily="49" charset="0"/>
              </a:rPr>
              <a:t>Commits can be pulled off with ‘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+mn-lt"/>
                <a:cs typeface="Courier New" panose="02070309020205020404" pitchFamily="49" charset="0"/>
              </a:rPr>
              <a:t>git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+mn-lt"/>
                <a:cs typeface="Courier New" panose="02070309020205020404" pitchFamily="49" charset="0"/>
              </a:rPr>
              <a:t> format-patch’ and applied to the TriBITS repo using ‘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+mn-lt"/>
                <a:cs typeface="Courier New" panose="02070309020205020404" pitchFamily="49" charset="0"/>
              </a:rPr>
              <a:t>git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+mn-lt"/>
                <a:cs typeface="Courier New" panose="02070309020205020404" pitchFamily="49" charset="0"/>
              </a:rPr>
              <a:t> am’.</a:t>
            </a:r>
          </a:p>
          <a:p>
            <a:pPr marL="285750" indent="-285750"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+mn-lt"/>
                <a:cs typeface="Courier New" panose="02070309020205020404" pitchFamily="49" charset="0"/>
              </a:rPr>
              <a:t>Contributions to TriBITS must follow 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+mn-lt"/>
                <a:cs typeface="Courier New" panose="02070309020205020404" pitchFamily="49" charset="0"/>
                <a:hlinkClick r:id="rId3"/>
              </a:rPr>
              <a:t>Contributing to TriBITS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+mn-lt"/>
                <a:cs typeface="Courier New" panose="02070309020205020404" pitchFamily="49" charset="0"/>
              </a:rPr>
              <a:t> guidelines:</a:t>
            </a:r>
          </a:p>
          <a:p>
            <a:pPr marL="742950" lvl="1" indent="-285750"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+mn-lt"/>
                <a:cs typeface="Courier New" panose="02070309020205020404" pitchFamily="49" charset="0"/>
              </a:rPr>
              <a:t>All new features, bug fixes, and changes in behavior must have automated tests.</a:t>
            </a:r>
          </a:p>
          <a:p>
            <a:pPr marL="742950" lvl="1" indent="-285750"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+mn-lt"/>
                <a:cs typeface="Courier New" panose="02070309020205020404" pitchFamily="49" charset="0"/>
              </a:rPr>
              <a:t>All documentation is completed</a:t>
            </a:r>
            <a:endParaRPr lang="en-US" dirty="0">
              <a:solidFill>
                <a:schemeClr val="accent2">
                  <a:lumMod val="50000"/>
                </a:schemeClr>
              </a:solidFill>
              <a:latin typeface="+mn-lt"/>
              <a:cs typeface="Courier New" panose="02070309020205020404" pitchFamily="49" charset="0"/>
            </a:endParaRPr>
          </a:p>
          <a:p>
            <a:pPr>
              <a:spcAft>
                <a:spcPts val="0"/>
              </a:spcAft>
              <a:buSzPct val="100000"/>
              <a:defRPr/>
            </a:pPr>
            <a:r>
              <a:rPr lang="en-US" dirty="0">
                <a:latin typeface="+mn-lt"/>
                <a:cs typeface="Courier New" panose="02070309020205020404" pitchFamily="49" charset="0"/>
              </a:rPr>
              <a:t>See</a:t>
            </a:r>
            <a:r>
              <a:rPr lang="en-US" dirty="0" smtClean="0">
                <a:latin typeface="+mn-lt"/>
                <a:cs typeface="Courier New" panose="02070309020205020404" pitchFamily="49" charset="0"/>
              </a:rPr>
              <a:t>:</a:t>
            </a:r>
          </a:p>
          <a:p>
            <a:pPr marL="285750" indent="-285750"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dirty="0">
                <a:latin typeface="+mn-lt"/>
                <a:cs typeface="Courier New" panose="02070309020205020404" pitchFamily="49" charset="0"/>
              </a:rPr>
              <a:t>Trilinos/TriBITS development and </a:t>
            </a:r>
            <a:r>
              <a:rPr lang="en-US" dirty="0" smtClean="0">
                <a:latin typeface="+mn-lt"/>
                <a:cs typeface="Courier New" panose="02070309020205020404" pitchFamily="49" charset="0"/>
              </a:rPr>
              <a:t>sync: 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+mn-lt"/>
                <a:cs typeface="Courier New" panose="02070309020205020404" pitchFamily="49" charset="0"/>
                <a:hlinkClick r:id="rId4"/>
              </a:rPr>
              <a:t>http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+mn-lt"/>
                <a:cs typeface="Courier New" panose="02070309020205020404" pitchFamily="49" charset="0"/>
                <a:hlinkClick r:id="rId4"/>
              </a:rPr>
              <a:t>://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+mn-lt"/>
                <a:cs typeface="Courier New" panose="02070309020205020404" pitchFamily="49" charset="0"/>
                <a:hlinkClick r:id="rId4"/>
              </a:rPr>
              <a:t>trac.trilinos.org/wiki/TriBITSTrilinosDev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+mn-lt"/>
                <a:cs typeface="Courier New" panose="02070309020205020404" pitchFamily="49" charset="0"/>
              </a:rPr>
              <a:t> </a:t>
            </a:r>
            <a:endParaRPr lang="en-US" dirty="0">
              <a:solidFill>
                <a:schemeClr val="accent2">
                  <a:lumMod val="50000"/>
                </a:schemeClr>
              </a:solidFill>
              <a:latin typeface="+mn-lt"/>
              <a:cs typeface="Courier New" panose="02070309020205020404" pitchFamily="49" charset="0"/>
            </a:endParaRPr>
          </a:p>
          <a:p>
            <a:pPr marL="285750" indent="-285750"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+mn-lt"/>
                <a:cs typeface="Courier New" panose="02070309020205020404" pitchFamily="49" charset="0"/>
                <a:hlinkClick r:id="rId3"/>
              </a:rPr>
              <a:t>https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+mn-lt"/>
                <a:cs typeface="Courier New" panose="02070309020205020404" pitchFamily="49" charset="0"/>
                <a:hlinkClick r:id="rId3"/>
              </a:rPr>
              <a:t>://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+mn-lt"/>
                <a:cs typeface="Courier New" panose="02070309020205020404" pitchFamily="49" charset="0"/>
                <a:hlinkClick r:id="rId3"/>
              </a:rPr>
              <a:t>github.com/TriBITSPub/TriBITS/wiki/Contributing-to-TriBITS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+mn-lt"/>
                <a:cs typeface="Courier New" panose="02070309020205020404" pitchFamily="49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928437084"/>
      </p:ext>
    </p:extLst>
  </p:cSld>
  <p:clrMapOvr>
    <a:masterClrMapping/>
  </p:clrMapOvr>
  <p:transition advTm="75766">
    <p:dissolve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231"/>
          <p:cNvSpPr txBox="1">
            <a:spLocks noChangeArrowheads="1"/>
          </p:cNvSpPr>
          <p:nvPr/>
        </p:nvSpPr>
        <p:spPr bwMode="auto">
          <a:xfrm>
            <a:off x="78615" y="2955657"/>
            <a:ext cx="8803772" cy="7421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125401" tIns="62700" rIns="125401" bIns="62700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Summary</a:t>
            </a:r>
            <a:endParaRPr lang="en-US" sz="4000" b="1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608109549"/>
      </p:ext>
    </p:extLst>
  </p:cSld>
  <p:clrMapOvr>
    <a:masterClrMapping/>
  </p:clrMapOvr>
  <p:transition advTm="75766">
    <p:dissolve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>
          <a:xfrm>
            <a:off x="342275" y="24075"/>
            <a:ext cx="8526065" cy="499266"/>
          </a:xfrm>
        </p:spPr>
        <p:txBody>
          <a:bodyPr/>
          <a:lstStyle/>
          <a:p>
            <a:r>
              <a:rPr lang="en-US" altLang="en-US" sz="2400" dirty="0" smtClean="0"/>
              <a:t>TriBITS Partitioning and Dependencies</a:t>
            </a: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16710" y="3088047"/>
            <a:ext cx="8756650" cy="31829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>
            <a:spAutoFit/>
          </a:bodyPr>
          <a:lstStyle/>
          <a:p>
            <a:pPr lvl="1" indent="-285750">
              <a:spcBef>
                <a:spcPts val="600"/>
              </a:spcBef>
              <a:spcAft>
                <a:spcPts val="0"/>
              </a:spcAft>
              <a:buSzPct val="100000"/>
              <a:buFont typeface="Arial" pitchFamily="34" charset="0"/>
              <a:buChar char="•"/>
              <a:defRPr/>
            </a:pPr>
            <a:r>
              <a:rPr lang="en-US" sz="1600" b="1" dirty="0" smtClean="0"/>
              <a:t>TriBITS Core</a:t>
            </a:r>
            <a:r>
              <a:rPr lang="en-US" sz="1600" dirty="0" smtClean="0"/>
              <a:t> (</a:t>
            </a:r>
            <a:r>
              <a:rPr lang="en-US" sz="1600" dirty="0" err="1" smtClean="0">
                <a:solidFill>
                  <a:srgbClr val="000099"/>
                </a:solidFill>
              </a:rPr>
              <a:t>tribits</a:t>
            </a:r>
            <a:r>
              <a:rPr lang="en-US" sz="1600" dirty="0" smtClean="0">
                <a:solidFill>
                  <a:srgbClr val="000099"/>
                </a:solidFill>
              </a:rPr>
              <a:t>/core/</a:t>
            </a:r>
            <a:r>
              <a:rPr lang="en-US" sz="1600" dirty="0" smtClean="0"/>
              <a:t>): </a:t>
            </a:r>
            <a:r>
              <a:rPr lang="en-US" sz="1600" dirty="0"/>
              <a:t>Core TriBITS package-based architecture for CMake </a:t>
            </a:r>
            <a:r>
              <a:rPr lang="en-US" sz="1600" dirty="0" smtClean="0"/>
              <a:t>projects</a:t>
            </a:r>
            <a:r>
              <a:rPr lang="en-US" sz="1600" dirty="0"/>
              <a:t> </a:t>
            </a:r>
            <a:r>
              <a:rPr lang="en-US" sz="1600" dirty="0" smtClean="0"/>
              <a:t>includes configure, build, test, install, deploy (</a:t>
            </a:r>
            <a:r>
              <a:rPr lang="en-US" sz="1600" dirty="0" err="1" smtClean="0"/>
              <a:t>tarballs</a:t>
            </a:r>
            <a:r>
              <a:rPr lang="en-US" sz="1600" dirty="0" smtClean="0"/>
              <a:t>) for multi-repo projects. </a:t>
            </a:r>
            <a:endParaRPr lang="en-US" sz="1600" dirty="0"/>
          </a:p>
          <a:p>
            <a:pPr lvl="1" indent="-285750">
              <a:spcBef>
                <a:spcPts val="600"/>
              </a:spcBef>
              <a:spcAft>
                <a:spcPts val="0"/>
              </a:spcAft>
              <a:buSzPct val="100000"/>
              <a:buFont typeface="Arial" pitchFamily="34" charset="0"/>
              <a:buChar char="•"/>
              <a:defRPr/>
            </a:pPr>
            <a:r>
              <a:rPr lang="en-US" sz="1600" b="1" dirty="0" smtClean="0"/>
              <a:t>TriBITS Python </a:t>
            </a:r>
            <a:r>
              <a:rPr lang="en-US" sz="1600" b="1" dirty="0" err="1" smtClean="0"/>
              <a:t>Utils</a:t>
            </a:r>
            <a:r>
              <a:rPr lang="en-US" sz="1600" dirty="0" smtClean="0"/>
              <a:t> (</a:t>
            </a:r>
            <a:r>
              <a:rPr lang="en-US" sz="1600" dirty="0" err="1" smtClean="0">
                <a:solidFill>
                  <a:srgbClr val="000099"/>
                </a:solidFill>
              </a:rPr>
              <a:t>tribits</a:t>
            </a:r>
            <a:r>
              <a:rPr lang="en-US" sz="1600" dirty="0" smtClean="0">
                <a:solidFill>
                  <a:srgbClr val="000099"/>
                </a:solidFill>
              </a:rPr>
              <a:t>/</a:t>
            </a:r>
            <a:r>
              <a:rPr lang="en-US" sz="1600" dirty="0" err="1" smtClean="0">
                <a:solidFill>
                  <a:srgbClr val="000099"/>
                </a:solidFill>
              </a:rPr>
              <a:t>python_utils</a:t>
            </a:r>
            <a:r>
              <a:rPr lang="en-US" sz="1600" dirty="0" smtClean="0">
                <a:solidFill>
                  <a:srgbClr val="000099"/>
                </a:solidFill>
              </a:rPr>
              <a:t>/</a:t>
            </a:r>
            <a:r>
              <a:rPr lang="en-US" sz="1600" dirty="0" smtClean="0"/>
              <a:t>): </a:t>
            </a:r>
            <a:r>
              <a:rPr lang="en-US" sz="1600" dirty="0"/>
              <a:t>Some basic Python utilities that are not specific to TriBITS </a:t>
            </a:r>
            <a:r>
              <a:rPr lang="en-US" sz="1600" dirty="0" smtClean="0"/>
              <a:t>(e.g. </a:t>
            </a:r>
            <a:r>
              <a:rPr lang="en-US" sz="1600" dirty="0" err="1" smtClean="0">
                <a:solidFill>
                  <a:srgbClr val="D30AA5"/>
                </a:solidFill>
              </a:rPr>
              <a:t>gitdist</a:t>
            </a:r>
            <a:r>
              <a:rPr lang="en-US" sz="1600" dirty="0" smtClean="0"/>
              <a:t>, </a:t>
            </a:r>
            <a:r>
              <a:rPr lang="en-US" sz="1600" dirty="0" smtClean="0">
                <a:solidFill>
                  <a:srgbClr val="D30AA5"/>
                </a:solidFill>
              </a:rPr>
              <a:t>snapshot_dir.py</a:t>
            </a:r>
            <a:r>
              <a:rPr lang="en-US" sz="1600" dirty="0" smtClean="0"/>
              <a:t>).</a:t>
            </a:r>
            <a:endParaRPr lang="en-US" sz="1600" dirty="0"/>
          </a:p>
          <a:p>
            <a:pPr lvl="1" indent="-285750">
              <a:spcBef>
                <a:spcPts val="600"/>
              </a:spcBef>
              <a:spcAft>
                <a:spcPts val="0"/>
              </a:spcAft>
              <a:buSzPct val="100000"/>
              <a:buFont typeface="Arial" pitchFamily="34" charset="0"/>
              <a:buChar char="•"/>
              <a:defRPr/>
            </a:pPr>
            <a:r>
              <a:rPr lang="en-US" sz="1600" b="1" dirty="0" smtClean="0"/>
              <a:t>TriBITS CI Support</a:t>
            </a:r>
            <a:r>
              <a:rPr lang="en-US" sz="1600" dirty="0" smtClean="0"/>
              <a:t> (</a:t>
            </a:r>
            <a:r>
              <a:rPr lang="en-US" sz="1600" dirty="0" err="1" smtClean="0">
                <a:solidFill>
                  <a:srgbClr val="000099"/>
                </a:solidFill>
              </a:rPr>
              <a:t>tribits</a:t>
            </a:r>
            <a:r>
              <a:rPr lang="en-US" sz="1600" dirty="0" smtClean="0">
                <a:solidFill>
                  <a:srgbClr val="000099"/>
                </a:solidFill>
              </a:rPr>
              <a:t>/</a:t>
            </a:r>
            <a:r>
              <a:rPr lang="en-US" sz="1600" dirty="0" err="1" smtClean="0">
                <a:solidFill>
                  <a:srgbClr val="000099"/>
                </a:solidFill>
              </a:rPr>
              <a:t>ci_support</a:t>
            </a:r>
            <a:r>
              <a:rPr lang="en-US" sz="1600" dirty="0" smtClean="0">
                <a:solidFill>
                  <a:srgbClr val="000099"/>
                </a:solidFill>
              </a:rPr>
              <a:t>/</a:t>
            </a:r>
            <a:r>
              <a:rPr lang="en-US" sz="1600" dirty="0" smtClean="0"/>
              <a:t>): </a:t>
            </a:r>
            <a:r>
              <a:rPr lang="en-US" sz="1600" dirty="0"/>
              <a:t>Support code for pre-push continuous integration </a:t>
            </a:r>
            <a:r>
              <a:rPr lang="en-US" sz="1600" dirty="0" smtClean="0"/>
              <a:t>testing (e.g. </a:t>
            </a:r>
            <a:r>
              <a:rPr lang="en-US" sz="1600" dirty="0" smtClean="0">
                <a:solidFill>
                  <a:srgbClr val="D30AA5"/>
                </a:solidFill>
              </a:rPr>
              <a:t>checkin-test.py</a:t>
            </a:r>
            <a:r>
              <a:rPr lang="en-US" sz="1600" dirty="0" smtClean="0"/>
              <a:t>).</a:t>
            </a:r>
            <a:endParaRPr lang="en-US" sz="1600" dirty="0"/>
          </a:p>
          <a:p>
            <a:pPr lvl="1" indent="-285750">
              <a:spcBef>
                <a:spcPts val="600"/>
              </a:spcBef>
              <a:spcAft>
                <a:spcPts val="0"/>
              </a:spcAft>
              <a:buSzPct val="100000"/>
              <a:buFont typeface="Arial" pitchFamily="34" charset="0"/>
              <a:buChar char="•"/>
              <a:defRPr/>
            </a:pPr>
            <a:r>
              <a:rPr lang="en-US" sz="1600" b="1" dirty="0" smtClean="0"/>
              <a:t>TriBITS </a:t>
            </a:r>
            <a:r>
              <a:rPr lang="en-US" sz="1600" b="1" dirty="0" err="1" smtClean="0"/>
              <a:t>CTest</a:t>
            </a:r>
            <a:r>
              <a:rPr lang="en-US" sz="1600" b="1" dirty="0" smtClean="0"/>
              <a:t> Driver</a:t>
            </a:r>
            <a:r>
              <a:rPr lang="en-US" sz="1600" dirty="0" smtClean="0"/>
              <a:t> (</a:t>
            </a:r>
            <a:r>
              <a:rPr lang="en-US" sz="1600" dirty="0" err="1" smtClean="0">
                <a:solidFill>
                  <a:srgbClr val="000099"/>
                </a:solidFill>
              </a:rPr>
              <a:t>tribits</a:t>
            </a:r>
            <a:r>
              <a:rPr lang="en-US" sz="1600" dirty="0" smtClean="0">
                <a:solidFill>
                  <a:srgbClr val="000099"/>
                </a:solidFill>
              </a:rPr>
              <a:t>/</a:t>
            </a:r>
            <a:r>
              <a:rPr lang="en-US" sz="1600" dirty="0" err="1" smtClean="0">
                <a:solidFill>
                  <a:srgbClr val="000099"/>
                </a:solidFill>
              </a:rPr>
              <a:t>ctest_driver</a:t>
            </a:r>
            <a:r>
              <a:rPr lang="en-US" sz="1600" dirty="0" smtClean="0">
                <a:solidFill>
                  <a:srgbClr val="000099"/>
                </a:solidFill>
              </a:rPr>
              <a:t>/</a:t>
            </a:r>
            <a:r>
              <a:rPr lang="en-US" sz="1600" dirty="0" smtClean="0"/>
              <a:t>): </a:t>
            </a:r>
            <a:r>
              <a:rPr lang="en-US" sz="1600" dirty="0"/>
              <a:t>Support for package-by-package testing driven by </a:t>
            </a:r>
            <a:r>
              <a:rPr lang="en-US" sz="1600" dirty="0" err="1"/>
              <a:t>CTest</a:t>
            </a:r>
            <a:r>
              <a:rPr lang="en-US" sz="1600" dirty="0"/>
              <a:t> submitting to </a:t>
            </a:r>
            <a:r>
              <a:rPr lang="en-US" sz="1600" dirty="0" smtClean="0"/>
              <a:t>CDash (e.g. </a:t>
            </a:r>
            <a:r>
              <a:rPr lang="en-US" sz="1600" dirty="0" err="1" smtClean="0">
                <a:solidFill>
                  <a:srgbClr val="D30AA5"/>
                </a:solidFill>
              </a:rPr>
              <a:t>TribitsCTestDriverCore.cmake</a:t>
            </a:r>
            <a:r>
              <a:rPr lang="en-US" sz="1600" dirty="0" smtClean="0"/>
              <a:t>).</a:t>
            </a:r>
            <a:endParaRPr lang="en-US" sz="1600" dirty="0"/>
          </a:p>
          <a:p>
            <a:pPr lvl="1" indent="-285750">
              <a:spcBef>
                <a:spcPts val="600"/>
              </a:spcBef>
              <a:spcAft>
                <a:spcPts val="0"/>
              </a:spcAft>
              <a:buSzPct val="100000"/>
              <a:buFont typeface="Arial" pitchFamily="34" charset="0"/>
              <a:buChar char="•"/>
              <a:defRPr/>
            </a:pPr>
            <a:r>
              <a:rPr lang="en-US" sz="1600" b="1" dirty="0" smtClean="0"/>
              <a:t>TriBITS Common TPLs</a:t>
            </a:r>
            <a:r>
              <a:rPr lang="en-US" sz="1600" dirty="0" smtClean="0"/>
              <a:t> (</a:t>
            </a:r>
            <a:r>
              <a:rPr lang="en-US" sz="1600" dirty="0" err="1" smtClean="0">
                <a:solidFill>
                  <a:srgbClr val="000099"/>
                </a:solidFill>
              </a:rPr>
              <a:t>tribits</a:t>
            </a:r>
            <a:r>
              <a:rPr lang="en-US" sz="1600" dirty="0" smtClean="0">
                <a:solidFill>
                  <a:srgbClr val="000099"/>
                </a:solidFill>
              </a:rPr>
              <a:t>/</a:t>
            </a:r>
            <a:r>
              <a:rPr lang="en-US" sz="1600" dirty="0" err="1" smtClean="0">
                <a:solidFill>
                  <a:srgbClr val="000099"/>
                </a:solidFill>
              </a:rPr>
              <a:t>common_tpls</a:t>
            </a:r>
            <a:r>
              <a:rPr lang="en-US" sz="1600" dirty="0" smtClean="0">
                <a:solidFill>
                  <a:srgbClr val="000099"/>
                </a:solidFill>
              </a:rPr>
              <a:t>/</a:t>
            </a:r>
            <a:r>
              <a:rPr lang="en-US" sz="1600" dirty="0" smtClean="0"/>
              <a:t>): Used by many independent TriBITS projects (e.g. </a:t>
            </a:r>
            <a:r>
              <a:rPr lang="en-US" sz="1600" dirty="0" err="1" smtClean="0">
                <a:solidFill>
                  <a:srgbClr val="D30AA5"/>
                </a:solidFill>
              </a:rPr>
              <a:t>FindTPLBLAS.cmake</a:t>
            </a:r>
            <a:r>
              <a:rPr lang="en-US" sz="1600" dirty="0" smtClean="0"/>
              <a:t>, </a:t>
            </a:r>
            <a:r>
              <a:rPr lang="en-US" sz="1600" dirty="0" err="1" smtClean="0">
                <a:solidFill>
                  <a:srgbClr val="D30AA5"/>
                </a:solidFill>
              </a:rPr>
              <a:t>FindTPLLAPACK.cmake</a:t>
            </a:r>
            <a:r>
              <a:rPr lang="en-US" sz="1600" dirty="0" smtClean="0"/>
              <a:t>, </a:t>
            </a:r>
            <a:r>
              <a:rPr lang="en-US" sz="1600" dirty="0" smtClean="0">
                <a:solidFill>
                  <a:srgbClr val="D30AA5"/>
                </a:solidFill>
              </a:rPr>
              <a:t>FindTPLHDF5.cmake</a:t>
            </a:r>
            <a:r>
              <a:rPr lang="en-US" sz="1600" dirty="0" smtClean="0"/>
              <a:t>, …)</a:t>
            </a:r>
            <a:endParaRPr lang="en-US" sz="1600" dirty="0"/>
          </a:p>
          <a:p>
            <a:pPr lvl="1" indent="-285750">
              <a:spcBef>
                <a:spcPts val="600"/>
              </a:spcBef>
              <a:spcAft>
                <a:spcPts val="0"/>
              </a:spcAft>
              <a:buSzPct val="100000"/>
              <a:buFont typeface="Arial" pitchFamily="34" charset="0"/>
              <a:buChar char="•"/>
              <a:defRPr/>
            </a:pPr>
            <a:r>
              <a:rPr lang="en-US" sz="1600" dirty="0" smtClean="0"/>
              <a:t>…</a:t>
            </a:r>
          </a:p>
        </p:txBody>
      </p:sp>
      <p:sp>
        <p:nvSpPr>
          <p:cNvPr id="4" name="Rectangle 41"/>
          <p:cNvSpPr>
            <a:spLocks noChangeArrowheads="1"/>
          </p:cNvSpPr>
          <p:nvPr/>
        </p:nvSpPr>
        <p:spPr bwMode="auto">
          <a:xfrm>
            <a:off x="2037272" y="1009172"/>
            <a:ext cx="5107863" cy="19205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6" name="Text Box 42"/>
          <p:cNvSpPr txBox="1">
            <a:spLocks noChangeArrowheads="1"/>
          </p:cNvSpPr>
          <p:nvPr/>
        </p:nvSpPr>
        <p:spPr bwMode="auto">
          <a:xfrm>
            <a:off x="2037270" y="670931"/>
            <a:ext cx="1076035" cy="338554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altLang="en-US" sz="1600" dirty="0" smtClean="0"/>
              <a:t>TriBITS</a:t>
            </a:r>
            <a:endParaRPr lang="en-US" altLang="en-US" sz="1600" dirty="0"/>
          </a:p>
        </p:txBody>
      </p:sp>
      <p:grpSp>
        <p:nvGrpSpPr>
          <p:cNvPr id="13" name="Group 12"/>
          <p:cNvGrpSpPr/>
          <p:nvPr/>
        </p:nvGrpSpPr>
        <p:grpSpPr>
          <a:xfrm>
            <a:off x="5532125" y="2084825"/>
            <a:ext cx="1461025" cy="538162"/>
            <a:chOff x="2381279" y="2046420"/>
            <a:chExt cx="1461025" cy="538162"/>
          </a:xfrm>
          <a:solidFill>
            <a:schemeClr val="bg2">
              <a:lumMod val="20000"/>
              <a:lumOff val="80000"/>
            </a:schemeClr>
          </a:solidFill>
        </p:grpSpPr>
        <p:sp>
          <p:nvSpPr>
            <p:cNvPr id="18" name="Rectangle 47"/>
            <p:cNvSpPr>
              <a:spLocks noChangeArrowheads="1"/>
            </p:cNvSpPr>
            <p:nvPr/>
          </p:nvSpPr>
          <p:spPr bwMode="auto">
            <a:xfrm>
              <a:off x="2381279" y="2159902"/>
              <a:ext cx="1461025" cy="424680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altLang="en-US" dirty="0" err="1" smtClean="0"/>
                <a:t>CTest</a:t>
              </a:r>
              <a:r>
                <a:rPr lang="en-US" altLang="en-US" dirty="0" smtClean="0"/>
                <a:t> Driver</a:t>
              </a:r>
              <a:endParaRPr lang="en-US" altLang="en-US" dirty="0"/>
            </a:p>
          </p:txBody>
        </p:sp>
        <p:sp>
          <p:nvSpPr>
            <p:cNvPr id="19" name="Rectangle 48"/>
            <p:cNvSpPr>
              <a:spLocks noChangeArrowheads="1"/>
            </p:cNvSpPr>
            <p:nvPr/>
          </p:nvSpPr>
          <p:spPr bwMode="auto">
            <a:xfrm>
              <a:off x="2381281" y="2046420"/>
              <a:ext cx="324259" cy="113482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en-US" altLang="en-US"/>
            </a:p>
          </p:txBody>
        </p:sp>
      </p:grpSp>
      <p:cxnSp>
        <p:nvCxnSpPr>
          <p:cNvPr id="24" name="AutoShape 68"/>
          <p:cNvCxnSpPr>
            <a:cxnSpLocks noChangeShapeType="1"/>
            <a:stCxn id="16" idx="0"/>
            <a:endCxn id="50" idx="2"/>
          </p:cNvCxnSpPr>
          <p:nvPr/>
        </p:nvCxnSpPr>
        <p:spPr bwMode="auto">
          <a:xfrm rot="16200000" flipV="1">
            <a:off x="3444203" y="1334694"/>
            <a:ext cx="342220" cy="1159026"/>
          </a:xfrm>
          <a:prstGeom prst="bentConnector3">
            <a:avLst>
              <a:gd name="adj1" fmla="val 50000"/>
            </a:avLst>
          </a:prstGeom>
          <a:noFill/>
          <a:ln w="12700">
            <a:solidFill>
              <a:schemeClr val="tx1"/>
            </a:solidFill>
            <a:prstDash val="dash"/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26" name="Group 25"/>
          <p:cNvGrpSpPr/>
          <p:nvPr/>
        </p:nvGrpSpPr>
        <p:grpSpPr>
          <a:xfrm>
            <a:off x="232235" y="701753"/>
            <a:ext cx="1613010" cy="538162"/>
            <a:chOff x="6492250" y="740090"/>
            <a:chExt cx="1613010" cy="538162"/>
          </a:xfrm>
        </p:grpSpPr>
        <p:sp>
          <p:nvSpPr>
            <p:cNvPr id="28" name="Rectangle 47"/>
            <p:cNvSpPr>
              <a:spLocks noChangeArrowheads="1"/>
            </p:cNvSpPr>
            <p:nvPr/>
          </p:nvSpPr>
          <p:spPr bwMode="auto">
            <a:xfrm>
              <a:off x="6492250" y="853572"/>
              <a:ext cx="1613010" cy="424680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altLang="en-US" dirty="0" smtClean="0"/>
                <a:t>CMake 2.8.11+</a:t>
              </a:r>
              <a:endParaRPr lang="en-US" altLang="en-US" dirty="0"/>
            </a:p>
          </p:txBody>
        </p:sp>
        <p:sp>
          <p:nvSpPr>
            <p:cNvPr id="29" name="Rectangle 48"/>
            <p:cNvSpPr>
              <a:spLocks noChangeArrowheads="1"/>
            </p:cNvSpPr>
            <p:nvPr/>
          </p:nvSpPr>
          <p:spPr bwMode="auto">
            <a:xfrm>
              <a:off x="6492251" y="740090"/>
              <a:ext cx="324259" cy="113482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en-US" altLang="en-US"/>
            </a:p>
          </p:txBody>
        </p:sp>
      </p:grpSp>
      <p:grpSp>
        <p:nvGrpSpPr>
          <p:cNvPr id="3072" name="Group 3071"/>
          <p:cNvGrpSpPr/>
          <p:nvPr/>
        </p:nvGrpSpPr>
        <p:grpSpPr>
          <a:xfrm>
            <a:off x="7337160" y="587030"/>
            <a:ext cx="1459390" cy="538162"/>
            <a:chOff x="7260350" y="1405205"/>
            <a:chExt cx="1459390" cy="538162"/>
          </a:xfrm>
        </p:grpSpPr>
        <p:sp>
          <p:nvSpPr>
            <p:cNvPr id="30" name="Rectangle 47"/>
            <p:cNvSpPr>
              <a:spLocks noChangeArrowheads="1"/>
            </p:cNvSpPr>
            <p:nvPr/>
          </p:nvSpPr>
          <p:spPr bwMode="auto">
            <a:xfrm>
              <a:off x="7260350" y="1518687"/>
              <a:ext cx="1459390" cy="424680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altLang="en-US" dirty="0"/>
                <a:t>p</a:t>
              </a:r>
              <a:r>
                <a:rPr lang="en-US" altLang="en-US" dirty="0" smtClean="0"/>
                <a:t>ython 2.4+</a:t>
              </a:r>
              <a:endParaRPr lang="en-US" altLang="en-US" dirty="0"/>
            </a:p>
          </p:txBody>
        </p:sp>
        <p:sp>
          <p:nvSpPr>
            <p:cNvPr id="31" name="Rectangle 48"/>
            <p:cNvSpPr>
              <a:spLocks noChangeArrowheads="1"/>
            </p:cNvSpPr>
            <p:nvPr/>
          </p:nvSpPr>
          <p:spPr bwMode="auto">
            <a:xfrm>
              <a:off x="7260350" y="1405205"/>
              <a:ext cx="324259" cy="113482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en-US" altLang="en-US"/>
            </a:p>
          </p:txBody>
        </p:sp>
      </p:grpSp>
      <p:sp>
        <p:nvSpPr>
          <p:cNvPr id="3073" name="Rectangle 3072"/>
          <p:cNvSpPr/>
          <p:nvPr/>
        </p:nvSpPr>
        <p:spPr bwMode="auto">
          <a:xfrm>
            <a:off x="4418380" y="2200040"/>
            <a:ext cx="230430" cy="195942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5" name="Rectangle 34"/>
          <p:cNvSpPr/>
          <p:nvPr/>
        </p:nvSpPr>
        <p:spPr bwMode="auto">
          <a:xfrm>
            <a:off x="4264760" y="1547155"/>
            <a:ext cx="230430" cy="195942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cxnSp>
        <p:nvCxnSpPr>
          <p:cNvPr id="36" name="AutoShape 68"/>
          <p:cNvCxnSpPr>
            <a:cxnSpLocks noChangeShapeType="1"/>
            <a:stCxn id="8" idx="1"/>
            <a:endCxn id="28" idx="2"/>
          </p:cNvCxnSpPr>
          <p:nvPr/>
        </p:nvCxnSpPr>
        <p:spPr bwMode="auto">
          <a:xfrm rot="10800000">
            <a:off x="1038740" y="1239916"/>
            <a:ext cx="1113330" cy="287909"/>
          </a:xfrm>
          <a:prstGeom prst="bentConnector2">
            <a:avLst/>
          </a:prstGeom>
          <a:noFill/>
          <a:ln w="12700">
            <a:solidFill>
              <a:schemeClr val="tx1"/>
            </a:solidFill>
            <a:prstDash val="dash"/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9" name="AutoShape 68"/>
          <p:cNvCxnSpPr>
            <a:cxnSpLocks noChangeShapeType="1"/>
            <a:stCxn id="3073" idx="0"/>
            <a:endCxn id="35" idx="2"/>
          </p:cNvCxnSpPr>
          <p:nvPr/>
        </p:nvCxnSpPr>
        <p:spPr bwMode="auto">
          <a:xfrm rot="16200000" flipV="1">
            <a:off x="4228314" y="1894759"/>
            <a:ext cx="456943" cy="153620"/>
          </a:xfrm>
          <a:prstGeom prst="bentConnector3">
            <a:avLst>
              <a:gd name="adj1" fmla="val 50000"/>
            </a:avLst>
          </a:prstGeom>
          <a:noFill/>
          <a:ln w="12700">
            <a:solidFill>
              <a:schemeClr val="tx1"/>
            </a:solidFill>
            <a:prstDash val="dash"/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0" name="Rectangle 49"/>
          <p:cNvSpPr/>
          <p:nvPr/>
        </p:nvSpPr>
        <p:spPr bwMode="auto">
          <a:xfrm>
            <a:off x="2920585" y="1547155"/>
            <a:ext cx="230430" cy="195942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1" name="Rectangle 50"/>
          <p:cNvSpPr/>
          <p:nvPr/>
        </p:nvSpPr>
        <p:spPr bwMode="auto">
          <a:xfrm>
            <a:off x="2574940" y="1547155"/>
            <a:ext cx="230430" cy="195942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3" name="Rectangle 52"/>
          <p:cNvSpPr/>
          <p:nvPr/>
        </p:nvSpPr>
        <p:spPr bwMode="auto">
          <a:xfrm>
            <a:off x="2690155" y="2200040"/>
            <a:ext cx="230430" cy="195942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cxnSp>
        <p:nvCxnSpPr>
          <p:cNvPr id="54" name="AutoShape 68"/>
          <p:cNvCxnSpPr>
            <a:cxnSpLocks noChangeShapeType="1"/>
            <a:stCxn id="53" idx="0"/>
            <a:endCxn id="51" idx="2"/>
          </p:cNvCxnSpPr>
          <p:nvPr/>
        </p:nvCxnSpPr>
        <p:spPr bwMode="auto">
          <a:xfrm rot="16200000" flipV="1">
            <a:off x="2519292" y="1913961"/>
            <a:ext cx="456943" cy="115215"/>
          </a:xfrm>
          <a:prstGeom prst="bentConnector3">
            <a:avLst>
              <a:gd name="adj1" fmla="val 50000"/>
            </a:avLst>
          </a:prstGeom>
          <a:noFill/>
          <a:ln w="12700">
            <a:solidFill>
              <a:schemeClr val="tx1"/>
            </a:solidFill>
            <a:prstDash val="dash"/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9" name="AutoShape 68"/>
          <p:cNvCxnSpPr>
            <a:cxnSpLocks noChangeShapeType="1"/>
            <a:stCxn id="18" idx="1"/>
            <a:endCxn id="15" idx="3"/>
          </p:cNvCxnSpPr>
          <p:nvPr/>
        </p:nvCxnSpPr>
        <p:spPr bwMode="auto">
          <a:xfrm rot="10800000" flipV="1">
            <a:off x="5301695" y="2410647"/>
            <a:ext cx="230430" cy="492"/>
          </a:xfrm>
          <a:prstGeom prst="bentConnector3">
            <a:avLst>
              <a:gd name="adj1" fmla="val 50000"/>
            </a:avLst>
          </a:prstGeom>
          <a:noFill/>
          <a:ln w="12700">
            <a:solidFill>
              <a:schemeClr val="tx1"/>
            </a:solidFill>
            <a:prstDash val="dash"/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2" name="AutoShape 68"/>
          <p:cNvCxnSpPr>
            <a:cxnSpLocks noChangeShapeType="1"/>
            <a:stCxn id="77" idx="3"/>
            <a:endCxn id="30" idx="2"/>
          </p:cNvCxnSpPr>
          <p:nvPr/>
        </p:nvCxnSpPr>
        <p:spPr bwMode="auto">
          <a:xfrm flipV="1">
            <a:off x="4725620" y="1125192"/>
            <a:ext cx="3341235" cy="289504"/>
          </a:xfrm>
          <a:prstGeom prst="bentConnector2">
            <a:avLst/>
          </a:prstGeom>
          <a:noFill/>
          <a:ln w="12700">
            <a:solidFill>
              <a:schemeClr val="tx1"/>
            </a:solidFill>
            <a:prstDash val="dash"/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68" name="Group 67"/>
          <p:cNvGrpSpPr/>
          <p:nvPr/>
        </p:nvGrpSpPr>
        <p:grpSpPr>
          <a:xfrm>
            <a:off x="7499289" y="1641397"/>
            <a:ext cx="998945" cy="538162"/>
            <a:chOff x="2228880" y="1239360"/>
            <a:chExt cx="998945" cy="538162"/>
          </a:xfrm>
          <a:solidFill>
            <a:schemeClr val="bg2">
              <a:lumMod val="20000"/>
              <a:lumOff val="80000"/>
            </a:schemeClr>
          </a:solidFill>
        </p:grpSpPr>
        <p:sp>
          <p:nvSpPr>
            <p:cNvPr id="69" name="Rectangle 47"/>
            <p:cNvSpPr>
              <a:spLocks noChangeArrowheads="1"/>
            </p:cNvSpPr>
            <p:nvPr/>
          </p:nvSpPr>
          <p:spPr bwMode="auto">
            <a:xfrm>
              <a:off x="2228880" y="1352842"/>
              <a:ext cx="998945" cy="424680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altLang="en-US" dirty="0" err="1" smtClean="0"/>
                <a:t>git</a:t>
              </a:r>
              <a:endParaRPr lang="en-US" altLang="en-US" dirty="0"/>
            </a:p>
          </p:txBody>
        </p:sp>
        <p:sp>
          <p:nvSpPr>
            <p:cNvPr id="70" name="Rectangle 48"/>
            <p:cNvSpPr>
              <a:spLocks noChangeArrowheads="1"/>
            </p:cNvSpPr>
            <p:nvPr/>
          </p:nvSpPr>
          <p:spPr bwMode="auto">
            <a:xfrm>
              <a:off x="2228881" y="1239360"/>
              <a:ext cx="324259" cy="113482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en-US" altLang="en-US"/>
            </a:p>
          </p:txBody>
        </p:sp>
      </p:grpSp>
      <p:sp>
        <p:nvSpPr>
          <p:cNvPr id="71" name="Rectangle 70"/>
          <p:cNvSpPr/>
          <p:nvPr/>
        </p:nvSpPr>
        <p:spPr bwMode="auto">
          <a:xfrm>
            <a:off x="4917645" y="2200040"/>
            <a:ext cx="230430" cy="195942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cxnSp>
        <p:nvCxnSpPr>
          <p:cNvPr id="72" name="AutoShape 68"/>
          <p:cNvCxnSpPr>
            <a:cxnSpLocks noChangeShapeType="1"/>
            <a:stCxn id="75" idx="3"/>
            <a:endCxn id="69" idx="1"/>
          </p:cNvCxnSpPr>
          <p:nvPr/>
        </p:nvCxnSpPr>
        <p:spPr bwMode="auto">
          <a:xfrm>
            <a:off x="4725620" y="1645126"/>
            <a:ext cx="2773669" cy="322093"/>
          </a:xfrm>
          <a:prstGeom prst="bentConnector3">
            <a:avLst>
              <a:gd name="adj1" fmla="val 50000"/>
            </a:avLst>
          </a:prstGeom>
          <a:noFill/>
          <a:ln w="12700">
            <a:solidFill>
              <a:schemeClr val="tx1"/>
            </a:solidFill>
            <a:prstDash val="dash"/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5" name="Rectangle 74"/>
          <p:cNvSpPr/>
          <p:nvPr/>
        </p:nvSpPr>
        <p:spPr bwMode="auto">
          <a:xfrm>
            <a:off x="4495190" y="1547155"/>
            <a:ext cx="230430" cy="195942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7" name="Rectangle 76"/>
          <p:cNvSpPr/>
          <p:nvPr/>
        </p:nvSpPr>
        <p:spPr bwMode="auto">
          <a:xfrm>
            <a:off x="4495190" y="1316725"/>
            <a:ext cx="230430" cy="195942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2152070" y="1202002"/>
            <a:ext cx="998945" cy="538162"/>
            <a:chOff x="2228880" y="1239360"/>
            <a:chExt cx="998945" cy="538162"/>
          </a:xfrm>
          <a:solidFill>
            <a:schemeClr val="bg2">
              <a:lumMod val="20000"/>
              <a:lumOff val="80000"/>
            </a:schemeClr>
          </a:solidFill>
        </p:grpSpPr>
        <p:sp>
          <p:nvSpPr>
            <p:cNvPr id="8" name="Rectangle 47"/>
            <p:cNvSpPr>
              <a:spLocks noChangeArrowheads="1"/>
            </p:cNvSpPr>
            <p:nvPr/>
          </p:nvSpPr>
          <p:spPr bwMode="auto">
            <a:xfrm>
              <a:off x="2228880" y="1352842"/>
              <a:ext cx="998945" cy="424680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altLang="en-US" dirty="0" smtClean="0"/>
                <a:t>Core</a:t>
              </a:r>
              <a:endParaRPr lang="en-US" altLang="en-US" dirty="0"/>
            </a:p>
          </p:txBody>
        </p:sp>
        <p:sp>
          <p:nvSpPr>
            <p:cNvPr id="9" name="Rectangle 48"/>
            <p:cNvSpPr>
              <a:spLocks noChangeArrowheads="1"/>
            </p:cNvSpPr>
            <p:nvPr/>
          </p:nvSpPr>
          <p:spPr bwMode="auto">
            <a:xfrm>
              <a:off x="2228881" y="1239360"/>
              <a:ext cx="324259" cy="113482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en-US" altLang="en-US"/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3456620" y="1201510"/>
            <a:ext cx="1269000" cy="538162"/>
            <a:chOff x="2381280" y="2045928"/>
            <a:chExt cx="1269000" cy="538162"/>
          </a:xfrm>
          <a:solidFill>
            <a:schemeClr val="bg2">
              <a:lumMod val="20000"/>
              <a:lumOff val="80000"/>
            </a:schemeClr>
          </a:solidFill>
        </p:grpSpPr>
        <p:sp>
          <p:nvSpPr>
            <p:cNvPr id="11" name="Rectangle 47"/>
            <p:cNvSpPr>
              <a:spLocks noChangeArrowheads="1"/>
            </p:cNvSpPr>
            <p:nvPr/>
          </p:nvSpPr>
          <p:spPr bwMode="auto">
            <a:xfrm>
              <a:off x="2381280" y="2159410"/>
              <a:ext cx="1269000" cy="424680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altLang="en-US" dirty="0" err="1" smtClean="0"/>
                <a:t>PythonUtils</a:t>
              </a:r>
              <a:endParaRPr lang="en-US" altLang="en-US" dirty="0"/>
            </a:p>
          </p:txBody>
        </p:sp>
        <p:sp>
          <p:nvSpPr>
            <p:cNvPr id="12" name="Rectangle 48"/>
            <p:cNvSpPr>
              <a:spLocks noChangeArrowheads="1"/>
            </p:cNvSpPr>
            <p:nvPr/>
          </p:nvSpPr>
          <p:spPr bwMode="auto">
            <a:xfrm>
              <a:off x="2381281" y="2045928"/>
              <a:ext cx="324259" cy="113482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en-US" altLang="en-US"/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4032695" y="2085317"/>
            <a:ext cx="1269000" cy="538162"/>
            <a:chOff x="2381280" y="2045928"/>
            <a:chExt cx="1269000" cy="538162"/>
          </a:xfrm>
          <a:solidFill>
            <a:schemeClr val="bg2">
              <a:lumMod val="20000"/>
              <a:lumOff val="80000"/>
            </a:schemeClr>
          </a:solidFill>
        </p:grpSpPr>
        <p:sp>
          <p:nvSpPr>
            <p:cNvPr id="15" name="Rectangle 47"/>
            <p:cNvSpPr>
              <a:spLocks noChangeArrowheads="1"/>
            </p:cNvSpPr>
            <p:nvPr/>
          </p:nvSpPr>
          <p:spPr bwMode="auto">
            <a:xfrm>
              <a:off x="2381280" y="2159410"/>
              <a:ext cx="1269000" cy="424680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altLang="en-US" dirty="0" smtClean="0"/>
                <a:t>CI Support</a:t>
              </a:r>
              <a:endParaRPr lang="en-US" altLang="en-US" dirty="0"/>
            </a:p>
          </p:txBody>
        </p:sp>
        <p:sp>
          <p:nvSpPr>
            <p:cNvPr id="16" name="Rectangle 48"/>
            <p:cNvSpPr>
              <a:spLocks noChangeArrowheads="1"/>
            </p:cNvSpPr>
            <p:nvPr/>
          </p:nvSpPr>
          <p:spPr bwMode="auto">
            <a:xfrm>
              <a:off x="2381281" y="2045928"/>
              <a:ext cx="324259" cy="113482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en-US" altLang="en-US"/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2229294" y="2086558"/>
            <a:ext cx="1651416" cy="536921"/>
            <a:chOff x="2229294" y="2086558"/>
            <a:chExt cx="1651416" cy="536921"/>
          </a:xfrm>
        </p:grpSpPr>
        <p:sp>
          <p:nvSpPr>
            <p:cNvPr id="23" name="Rectangle 48"/>
            <p:cNvSpPr>
              <a:spLocks noChangeArrowheads="1"/>
            </p:cNvSpPr>
            <p:nvPr/>
          </p:nvSpPr>
          <p:spPr bwMode="auto">
            <a:xfrm>
              <a:off x="2229296" y="2086558"/>
              <a:ext cx="324259" cy="113482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2" name="Rectangle 47"/>
            <p:cNvSpPr>
              <a:spLocks noChangeArrowheads="1"/>
            </p:cNvSpPr>
            <p:nvPr/>
          </p:nvSpPr>
          <p:spPr bwMode="auto">
            <a:xfrm>
              <a:off x="2229294" y="2198799"/>
              <a:ext cx="1651416" cy="424680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altLang="en-US" dirty="0" smtClean="0"/>
                <a:t>Common TPLs</a:t>
              </a:r>
              <a:endParaRPr lang="en-US" alt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818872761"/>
      </p:ext>
    </p:extLst>
  </p:cSld>
  <p:clrMapOvr>
    <a:masterClrMapping/>
  </p:clrMapOvr>
  <p:transition advTm="75766">
    <p:dissolve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90488"/>
            <a:ext cx="7772400" cy="381000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TriBITS Summary &amp; Future work</a:t>
            </a: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78615" y="641894"/>
            <a:ext cx="8950325" cy="52450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487" tIns="44450" rIns="90487" bIns="44450">
            <a:spAutoFit/>
          </a:bodyPr>
          <a:lstStyle/>
          <a:p>
            <a:pPr marL="171450">
              <a:spcBef>
                <a:spcPts val="600"/>
              </a:spcBef>
              <a:spcAft>
                <a:spcPts val="0"/>
              </a:spcAft>
              <a:buSzPct val="100000"/>
              <a:defRPr/>
            </a:pPr>
            <a:r>
              <a:rPr lang="en-US" b="1" dirty="0" smtClean="0">
                <a:latin typeface="Arial" charset="0"/>
              </a:rPr>
              <a:t>Summary:</a:t>
            </a:r>
          </a:p>
          <a:p>
            <a:pPr marL="457200" indent="-285750">
              <a:spcBef>
                <a:spcPts val="60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dirty="0" smtClean="0">
                <a:latin typeface="Arial" charset="0"/>
              </a:rPr>
              <a:t>TriBITS enables interoperability and compatibility for large distributed projects</a:t>
            </a:r>
          </a:p>
          <a:p>
            <a:pPr marL="457200" indent="-285750">
              <a:spcBef>
                <a:spcPts val="60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dirty="0" smtClean="0">
                <a:latin typeface="Arial" charset="0"/>
              </a:rPr>
              <a:t>TriBITS subpackages are designed for dependency management</a:t>
            </a:r>
          </a:p>
          <a:p>
            <a:pPr marL="914400" lvl="1" indent="-285750">
              <a:spcBef>
                <a:spcPts val="600"/>
              </a:spcBef>
              <a:spcAft>
                <a:spcPts val="0"/>
              </a:spcAft>
              <a:buSzPct val="100000"/>
              <a:buFont typeface="Symbol"/>
              <a:buChar char="Þ"/>
              <a:defRPr/>
            </a:pPr>
            <a:r>
              <a:rPr lang="en-US" dirty="0" smtClean="0"/>
              <a:t>Don’t depend on parent packages, depend on their subpackages!</a:t>
            </a:r>
          </a:p>
          <a:p>
            <a:pPr marL="914400" lvl="1" indent="-285750">
              <a:spcBef>
                <a:spcPts val="600"/>
              </a:spcBef>
              <a:spcAft>
                <a:spcPts val="0"/>
              </a:spcAft>
              <a:buSzPct val="100000"/>
              <a:buFont typeface="Symbol"/>
              <a:buChar char="Þ"/>
              <a:defRPr/>
            </a:pPr>
            <a:r>
              <a:rPr lang="en-US" dirty="0" smtClean="0"/>
              <a:t>Don’t add libs to a parent package with subpackages!</a:t>
            </a:r>
          </a:p>
          <a:p>
            <a:pPr marL="914400" lvl="1" indent="-285750">
              <a:spcBef>
                <a:spcPts val="600"/>
              </a:spcBef>
              <a:spcAft>
                <a:spcPts val="0"/>
              </a:spcAft>
              <a:buSzPct val="100000"/>
              <a:buFont typeface="Symbol"/>
              <a:buChar char="Þ"/>
              <a:defRPr/>
            </a:pPr>
            <a:r>
              <a:rPr lang="en-US" dirty="0" smtClean="0"/>
              <a:t>Update your </a:t>
            </a:r>
            <a:r>
              <a:rPr lang="en-US" dirty="0" err="1" smtClean="0"/>
              <a:t>Dependencies.cmake</a:t>
            </a:r>
            <a:r>
              <a:rPr lang="en-US" dirty="0" smtClean="0"/>
              <a:t> files!</a:t>
            </a:r>
          </a:p>
          <a:p>
            <a:pPr marL="457200" indent="-285750">
              <a:spcBef>
                <a:spcPts val="60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dirty="0" smtClean="0"/>
              <a:t>Upstream TriBITS packages can be made to build as own TriBITS CMake projects</a:t>
            </a:r>
          </a:p>
          <a:p>
            <a:pPr marL="914400" lvl="1" indent="-285750">
              <a:spcBef>
                <a:spcPts val="60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dirty="0" smtClean="0"/>
              <a:t>E.g. Teuchos + Kokkos</a:t>
            </a:r>
          </a:p>
          <a:p>
            <a:pPr marL="457200" indent="-285750">
              <a:spcBef>
                <a:spcPts val="60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dirty="0" smtClean="0"/>
              <a:t>TriBITS Core is only 1.4M and 10K lines of CMake code (no other dependencies)</a:t>
            </a:r>
          </a:p>
          <a:p>
            <a:pPr marL="171450">
              <a:spcBef>
                <a:spcPts val="600"/>
              </a:spcBef>
              <a:spcAft>
                <a:spcPts val="0"/>
              </a:spcAft>
              <a:buSzPct val="100000"/>
              <a:defRPr/>
            </a:pPr>
            <a:r>
              <a:rPr lang="en-US" b="1" dirty="0" smtClean="0"/>
              <a:t>Future Work:</a:t>
            </a:r>
            <a:endParaRPr lang="en-US" b="1" dirty="0"/>
          </a:p>
          <a:p>
            <a:pPr marL="457200" indent="-285750">
              <a:spcBef>
                <a:spcPts val="60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dirty="0" smtClean="0">
                <a:solidFill>
                  <a:srgbClr val="000099"/>
                </a:solidFill>
                <a:latin typeface="Arial" charset="0"/>
              </a:rPr>
              <a:t>Combining </a:t>
            </a:r>
            <a:r>
              <a:rPr lang="en-US" dirty="0">
                <a:solidFill>
                  <a:srgbClr val="000099"/>
                </a:solidFill>
                <a:latin typeface="Arial" charset="0"/>
              </a:rPr>
              <a:t>concepts of packages and TPLs for large </a:t>
            </a:r>
            <a:r>
              <a:rPr lang="en-US" dirty="0" smtClean="0">
                <a:solidFill>
                  <a:srgbClr val="000099"/>
                </a:solidFill>
                <a:latin typeface="Arial" charset="0"/>
              </a:rPr>
              <a:t>meta-projects (</a:t>
            </a:r>
            <a:r>
              <a:rPr lang="en-US" dirty="0" smtClean="0">
                <a:solidFill>
                  <a:srgbClr val="000099"/>
                </a:solidFill>
                <a:latin typeface="Arial" charset="0"/>
                <a:hlinkClick r:id="rId3"/>
              </a:rPr>
              <a:t>TriBITS #63</a:t>
            </a:r>
            <a:r>
              <a:rPr lang="en-US" dirty="0" smtClean="0">
                <a:solidFill>
                  <a:srgbClr val="000099"/>
                </a:solidFill>
                <a:latin typeface="Arial" charset="0"/>
              </a:rPr>
              <a:t>) </a:t>
            </a:r>
            <a:endParaRPr lang="en-US" dirty="0">
              <a:solidFill>
                <a:srgbClr val="000099"/>
              </a:solidFill>
              <a:latin typeface="Arial" charset="0"/>
            </a:endParaRPr>
          </a:p>
          <a:p>
            <a:pPr marL="457200" indent="-285750">
              <a:spcBef>
                <a:spcPts val="60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dirty="0" smtClean="0">
                <a:solidFill>
                  <a:srgbClr val="000099"/>
                </a:solidFill>
                <a:latin typeface="Arial" charset="0"/>
              </a:rPr>
              <a:t>High-level </a:t>
            </a:r>
            <a:r>
              <a:rPr lang="en-US" dirty="0">
                <a:solidFill>
                  <a:srgbClr val="000099"/>
                </a:solidFill>
                <a:latin typeface="Arial" charset="0"/>
              </a:rPr>
              <a:t>and tutorial </a:t>
            </a:r>
            <a:r>
              <a:rPr lang="en-US" dirty="0" smtClean="0">
                <a:solidFill>
                  <a:srgbClr val="000099"/>
                </a:solidFill>
                <a:latin typeface="Arial" charset="0"/>
              </a:rPr>
              <a:t>documentation</a:t>
            </a:r>
          </a:p>
          <a:p>
            <a:pPr marL="457200" indent="-285750">
              <a:spcBef>
                <a:spcPts val="60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dirty="0" smtClean="0">
                <a:solidFill>
                  <a:srgbClr val="000099"/>
                </a:solidFill>
              </a:rPr>
              <a:t>Several other issues (see </a:t>
            </a:r>
            <a:r>
              <a:rPr lang="en-US" dirty="0" smtClean="0">
                <a:solidFill>
                  <a:srgbClr val="000099"/>
                </a:solidFill>
                <a:hlinkClick r:id="rId4"/>
              </a:rPr>
              <a:t>TriBITS Issues</a:t>
            </a:r>
            <a:r>
              <a:rPr lang="en-US" dirty="0" smtClean="0">
                <a:solidFill>
                  <a:srgbClr val="000099"/>
                </a:solidFill>
              </a:rPr>
              <a:t> and </a:t>
            </a:r>
            <a:r>
              <a:rPr lang="en-US" dirty="0" smtClean="0">
                <a:solidFill>
                  <a:srgbClr val="000099"/>
                </a:solidFill>
                <a:hlinkClick r:id="rId5"/>
              </a:rPr>
              <a:t>TriBITS Backlog</a:t>
            </a:r>
            <a:r>
              <a:rPr lang="en-US" dirty="0" smtClean="0">
                <a:solidFill>
                  <a:srgbClr val="000099"/>
                </a:solidFill>
              </a:rPr>
              <a:t>)</a:t>
            </a:r>
            <a:endParaRPr lang="en-US" dirty="0">
              <a:latin typeface="Arial" charset="0"/>
            </a:endParaRPr>
          </a:p>
          <a:p>
            <a:pPr marL="457200" indent="-285750">
              <a:spcBef>
                <a:spcPts val="60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dirty="0">
                <a:solidFill>
                  <a:schemeClr val="accent6">
                    <a:lumMod val="50000"/>
                  </a:schemeClr>
                </a:solidFill>
                <a:latin typeface="Arial" charset="0"/>
              </a:rPr>
              <a:t>But once these are done =&gt; TriBITS will be a good candidate for a universal meta-build and installation system for 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Arial" charset="0"/>
              </a:rPr>
              <a:t>a </a:t>
            </a: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  <a:latin typeface="Arial" charset="0"/>
              </a:rPr>
              <a:t>very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Arial" charset="0"/>
              </a:rPr>
              <a:t> 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  <a:latin typeface="Arial" charset="0"/>
              </a:rPr>
              <a:t>large amount of CSE 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Arial" charset="0"/>
              </a:rPr>
              <a:t>software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!</a:t>
            </a:r>
            <a:endParaRPr lang="en-US" dirty="0">
              <a:solidFill>
                <a:schemeClr val="accent6">
                  <a:lumMod val="50000"/>
                </a:schemeClr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8311956"/>
      </p:ext>
    </p:extLst>
  </p:cSld>
  <p:clrMapOvr>
    <a:masterClrMapping/>
  </p:clrMapOvr>
  <p:transition advTm="174249"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400" dirty="0" smtClean="0"/>
              <a:t>Raw CMakeLists.txt File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846560" y="702245"/>
            <a:ext cx="7565940" cy="590674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90487" tIns="44450" rIns="90487" bIns="44450">
            <a:spAutoFit/>
          </a:bodyPr>
          <a:lstStyle/>
          <a:p>
            <a:pPr marL="0" lvl="1">
              <a:spcAft>
                <a:spcPts val="0"/>
              </a:spcAft>
              <a:buSzPct val="100000"/>
              <a:defRPr/>
            </a:pPr>
            <a:r>
              <a:rPr lang="en-US" dirty="0">
                <a:solidFill>
                  <a:srgbClr val="002A7E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# Build and install library</a:t>
            </a:r>
          </a:p>
          <a:p>
            <a:pPr marL="0" lvl="1">
              <a:spcAft>
                <a:spcPts val="0"/>
              </a:spcAft>
              <a:buSzPct val="100000"/>
              <a:defRPr/>
            </a:pPr>
            <a:r>
              <a:rPr lang="en-US" dirty="0">
                <a:latin typeface="Cordia New" panose="020B0304020202020204" pitchFamily="34" charset="-34"/>
                <a:cs typeface="Cordia New" panose="020B0304020202020204" pitchFamily="34" charset="-34"/>
              </a:rPr>
              <a:t>SET(HEADERS hello_world_lib.hpp)</a:t>
            </a:r>
          </a:p>
          <a:p>
            <a:pPr marL="0" lvl="1">
              <a:spcAft>
                <a:spcPts val="0"/>
              </a:spcAft>
              <a:buSzPct val="100000"/>
              <a:defRPr/>
            </a:pPr>
            <a:r>
              <a:rPr lang="en-US" dirty="0">
                <a:latin typeface="Cordia New" panose="020B0304020202020204" pitchFamily="34" charset="-34"/>
                <a:cs typeface="Cordia New" panose="020B0304020202020204" pitchFamily="34" charset="-34"/>
              </a:rPr>
              <a:t>SET(SOURCES hello_world_lib.cpp)</a:t>
            </a:r>
          </a:p>
          <a:p>
            <a:pPr marL="0" lvl="1">
              <a:spcAft>
                <a:spcPts val="0"/>
              </a:spcAft>
              <a:buSzPct val="100000"/>
              <a:defRPr/>
            </a:pPr>
            <a:r>
              <a:rPr lang="en-US" dirty="0">
                <a:latin typeface="Cordia New" panose="020B0304020202020204" pitchFamily="34" charset="-34"/>
                <a:cs typeface="Cordia New" panose="020B0304020202020204" pitchFamily="34" charset="-34"/>
              </a:rPr>
              <a:t>ADD_LIBRARY(hello_world_lib ${SOURCES})</a:t>
            </a:r>
          </a:p>
          <a:p>
            <a:pPr marL="0" lvl="1">
              <a:spcAft>
                <a:spcPts val="0"/>
              </a:spcAft>
              <a:buSzPct val="100000"/>
              <a:defRPr/>
            </a:pPr>
            <a:r>
              <a:rPr lang="en-US" dirty="0">
                <a:latin typeface="Cordia New" panose="020B0304020202020204" pitchFamily="34" charset="-34"/>
                <a:cs typeface="Cordia New" panose="020B0304020202020204" pitchFamily="34" charset="-34"/>
              </a:rPr>
              <a:t>INSTALL(TARGETS hello_world_lib DESTINATION lib)</a:t>
            </a:r>
          </a:p>
          <a:p>
            <a:pPr marL="0" lvl="1">
              <a:spcAft>
                <a:spcPts val="0"/>
              </a:spcAft>
              <a:buSzPct val="100000"/>
              <a:defRPr/>
            </a:pPr>
            <a:r>
              <a:rPr lang="en-US" dirty="0">
                <a:latin typeface="Cordia New" panose="020B0304020202020204" pitchFamily="34" charset="-34"/>
                <a:cs typeface="Cordia New" panose="020B0304020202020204" pitchFamily="34" charset="-34"/>
              </a:rPr>
              <a:t>INSTALL(FILES ${HEADERS} DESTINATION include)</a:t>
            </a:r>
          </a:p>
          <a:p>
            <a:pPr marL="0" lvl="1">
              <a:spcAft>
                <a:spcPts val="0"/>
              </a:spcAft>
              <a:buSzPct val="100000"/>
              <a:defRPr/>
            </a:pPr>
            <a:endParaRPr lang="en-US" dirty="0">
              <a:latin typeface="Cordia New" panose="020B0304020202020204" pitchFamily="34" charset="-34"/>
              <a:cs typeface="Cordia New" panose="020B0304020202020204" pitchFamily="34" charset="-34"/>
            </a:endParaRPr>
          </a:p>
          <a:p>
            <a:pPr marL="0" lvl="1">
              <a:spcAft>
                <a:spcPts val="0"/>
              </a:spcAft>
              <a:buSzPct val="100000"/>
              <a:defRPr/>
            </a:pPr>
            <a:r>
              <a:rPr lang="en-US" dirty="0">
                <a:solidFill>
                  <a:srgbClr val="002A7E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# Build and install user executable</a:t>
            </a:r>
          </a:p>
          <a:p>
            <a:pPr marL="0" lvl="1">
              <a:spcAft>
                <a:spcPts val="0"/>
              </a:spcAft>
              <a:buSzPct val="100000"/>
              <a:defRPr/>
            </a:pPr>
            <a:r>
              <a:rPr lang="en-US" dirty="0">
                <a:latin typeface="Cordia New" panose="020B0304020202020204" pitchFamily="34" charset="-34"/>
                <a:cs typeface="Cordia New" panose="020B0304020202020204" pitchFamily="34" charset="-34"/>
              </a:rPr>
              <a:t>ADD_EXECUTABLE(hello_world hello_world_main.cpp)</a:t>
            </a:r>
          </a:p>
          <a:p>
            <a:pPr marL="0" lvl="1">
              <a:spcAft>
                <a:spcPts val="0"/>
              </a:spcAft>
              <a:buSzPct val="100000"/>
              <a:defRPr/>
            </a:pPr>
            <a:r>
              <a:rPr lang="en-US" dirty="0">
                <a:latin typeface="Cordia New" panose="020B0304020202020204" pitchFamily="34" charset="-34"/>
                <a:cs typeface="Cordia New" panose="020B0304020202020204" pitchFamily="34" charset="-34"/>
              </a:rPr>
              <a:t>TARGET_LINK_LIBRARIES(hello_world hello_world_lib)</a:t>
            </a:r>
          </a:p>
          <a:p>
            <a:pPr marL="0" lvl="1">
              <a:spcAft>
                <a:spcPts val="0"/>
              </a:spcAft>
              <a:buSzPct val="100000"/>
              <a:defRPr/>
            </a:pPr>
            <a:r>
              <a:rPr lang="en-US" dirty="0">
                <a:latin typeface="Cordia New" panose="020B0304020202020204" pitchFamily="34" charset="-34"/>
                <a:cs typeface="Cordia New" panose="020B0304020202020204" pitchFamily="34" charset="-34"/>
              </a:rPr>
              <a:t>INSTALL(TARGETS hello_world DESTINATION bin)</a:t>
            </a:r>
          </a:p>
          <a:p>
            <a:pPr marL="0" lvl="1">
              <a:spcAft>
                <a:spcPts val="0"/>
              </a:spcAft>
              <a:buSzPct val="100000"/>
              <a:defRPr/>
            </a:pPr>
            <a:endParaRPr lang="en-US" dirty="0">
              <a:latin typeface="Cordia New" panose="020B0304020202020204" pitchFamily="34" charset="-34"/>
              <a:cs typeface="Cordia New" panose="020B0304020202020204" pitchFamily="34" charset="-34"/>
            </a:endParaRPr>
          </a:p>
          <a:p>
            <a:pPr marL="0" lvl="1">
              <a:spcAft>
                <a:spcPts val="0"/>
              </a:spcAft>
              <a:buSzPct val="100000"/>
              <a:defRPr/>
            </a:pPr>
            <a:r>
              <a:rPr lang="en-US" dirty="0">
                <a:solidFill>
                  <a:srgbClr val="002A7E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# Test the executable</a:t>
            </a:r>
          </a:p>
          <a:p>
            <a:pPr marL="0" lvl="1">
              <a:spcAft>
                <a:spcPts val="0"/>
              </a:spcAft>
              <a:buSzPct val="100000"/>
              <a:defRPr/>
            </a:pPr>
            <a:r>
              <a:rPr lang="en-US" dirty="0">
                <a:latin typeface="Cordia New" panose="020B0304020202020204" pitchFamily="34" charset="-34"/>
                <a:cs typeface="Cordia New" panose="020B0304020202020204" pitchFamily="34" charset="-34"/>
              </a:rPr>
              <a:t>ADD_TEST(test ${CMAKE_CURRENT_BINARY_DIR}/hello_world)</a:t>
            </a:r>
          </a:p>
          <a:p>
            <a:pPr marL="0" lvl="1">
              <a:spcAft>
                <a:spcPts val="0"/>
              </a:spcAft>
              <a:buSzPct val="100000"/>
              <a:defRPr/>
            </a:pPr>
            <a:r>
              <a:rPr lang="en-US" dirty="0">
                <a:latin typeface="Cordia New" panose="020B0304020202020204" pitchFamily="34" charset="-34"/>
                <a:cs typeface="Cordia New" panose="020B0304020202020204" pitchFamily="34" charset="-34"/>
              </a:rPr>
              <a:t>SET_TESTS_PROPERTIES(test PROPERTIES PASS_REGULAR_EXPRESSION "Hello World")</a:t>
            </a:r>
          </a:p>
          <a:p>
            <a:pPr marL="0" lvl="1">
              <a:spcAft>
                <a:spcPts val="0"/>
              </a:spcAft>
              <a:buSzPct val="100000"/>
              <a:defRPr/>
            </a:pPr>
            <a:endParaRPr lang="en-US" dirty="0">
              <a:latin typeface="Cordia New" panose="020B0304020202020204" pitchFamily="34" charset="-34"/>
              <a:cs typeface="Cordia New" panose="020B0304020202020204" pitchFamily="34" charset="-34"/>
            </a:endParaRPr>
          </a:p>
          <a:p>
            <a:pPr marL="0" lvl="1">
              <a:spcAft>
                <a:spcPts val="0"/>
              </a:spcAft>
              <a:buSzPct val="100000"/>
              <a:defRPr/>
            </a:pPr>
            <a:r>
              <a:rPr lang="en-US" dirty="0">
                <a:solidFill>
                  <a:srgbClr val="002A7E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# Build and run some unit tests  </a:t>
            </a:r>
          </a:p>
          <a:p>
            <a:pPr marL="0" lvl="1">
              <a:spcAft>
                <a:spcPts val="0"/>
              </a:spcAft>
              <a:buSzPct val="100000"/>
              <a:defRPr/>
            </a:pPr>
            <a:r>
              <a:rPr lang="en-US" dirty="0">
                <a:latin typeface="Cordia New" panose="020B0304020202020204" pitchFamily="34" charset="-34"/>
                <a:cs typeface="Cordia New" panose="020B0304020202020204" pitchFamily="34" charset="-34"/>
              </a:rPr>
              <a:t>ADD_EXECUTABLE(unit_tests hello_world_unit_tests.cpp)</a:t>
            </a:r>
          </a:p>
          <a:p>
            <a:pPr marL="0" lvl="1">
              <a:spcAft>
                <a:spcPts val="0"/>
              </a:spcAft>
              <a:buSzPct val="100000"/>
              <a:defRPr/>
            </a:pPr>
            <a:r>
              <a:rPr lang="en-US" dirty="0">
                <a:latin typeface="Cordia New" panose="020B0304020202020204" pitchFamily="34" charset="-34"/>
                <a:cs typeface="Cordia New" panose="020B0304020202020204" pitchFamily="34" charset="-34"/>
              </a:rPr>
              <a:t>TARGET_LINK_LIBRARIES(unit_tests hello_world_lib)</a:t>
            </a:r>
          </a:p>
          <a:p>
            <a:pPr marL="0" lvl="1">
              <a:spcAft>
                <a:spcPts val="0"/>
              </a:spcAft>
              <a:buSzPct val="100000"/>
              <a:defRPr/>
            </a:pPr>
            <a:r>
              <a:rPr lang="en-US" dirty="0">
                <a:latin typeface="Cordia New" panose="020B0304020202020204" pitchFamily="34" charset="-34"/>
                <a:cs typeface="Cordia New" panose="020B0304020202020204" pitchFamily="34" charset="-34"/>
              </a:rPr>
              <a:t>ADD_TEST(unit_test ${CMAKE_CURRENT_BINARY_DIR}/unit_tests)</a:t>
            </a:r>
          </a:p>
          <a:p>
            <a:pPr marL="0" lvl="1">
              <a:spcAft>
                <a:spcPts val="0"/>
              </a:spcAft>
              <a:buSzPct val="100000"/>
              <a:defRPr/>
            </a:pPr>
            <a:r>
              <a:rPr lang="en-US" dirty="0" smtClean="0">
                <a:latin typeface="Cordia New" panose="020B0304020202020204" pitchFamily="34" charset="-34"/>
                <a:cs typeface="Cordia New" panose="020B0304020202020204" pitchFamily="34" charset="-34"/>
              </a:rPr>
              <a:t>SET_TESTS_PROPERTIES(unit_test  </a:t>
            </a:r>
            <a:r>
              <a:rPr lang="en-US" dirty="0">
                <a:latin typeface="Cordia New" panose="020B0304020202020204" pitchFamily="34" charset="-34"/>
                <a:cs typeface="Cordia New" panose="020B0304020202020204" pitchFamily="34" charset="-34"/>
              </a:rPr>
              <a:t>PROPERTIES PASS_REGULAR_EXPRESSION "All unit tests passed")</a:t>
            </a:r>
          </a:p>
        </p:txBody>
      </p:sp>
    </p:spTree>
    <p:extLst>
      <p:ext uri="{BB962C8B-B14F-4D97-AF65-F5344CB8AC3E}">
        <p14:creationId xmlns:p14="http://schemas.microsoft.com/office/powerpoint/2010/main" val="3019386486"/>
      </p:ext>
    </p:extLst>
  </p:cSld>
  <p:clrMapOvr>
    <a:masterClrMapping/>
  </p:clrMapOvr>
  <p:transition advTm="75766"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>
          <a:xfrm>
            <a:off x="424259" y="126170"/>
            <a:ext cx="8526065" cy="381000"/>
          </a:xfrm>
        </p:spPr>
        <p:txBody>
          <a:bodyPr/>
          <a:lstStyle/>
          <a:p>
            <a:r>
              <a:rPr lang="en-US" altLang="en-US" sz="2400" dirty="0" smtClean="0"/>
              <a:t>TriBITS Package CMakeList.txt File</a:t>
            </a: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17020" y="3787904"/>
            <a:ext cx="8794745" cy="20287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487" tIns="44450" rIns="90487" bIns="44450">
            <a:spAutoFit/>
          </a:bodyPr>
          <a:lstStyle/>
          <a:p>
            <a:pPr lvl="1" indent="-285750">
              <a:spcAft>
                <a:spcPts val="0"/>
              </a:spcAft>
              <a:buSzPct val="100000"/>
              <a:buFont typeface="Arial" pitchFamily="34" charset="0"/>
              <a:buChar char="•"/>
              <a:defRPr/>
            </a:pPr>
            <a:r>
              <a:rPr lang="en-US" dirty="0" smtClean="0"/>
              <a:t>Avoid duplication and reduce boiler-plate commands</a:t>
            </a:r>
            <a:endParaRPr lang="en-US" dirty="0"/>
          </a:p>
          <a:p>
            <a:pPr lvl="1" indent="-285750">
              <a:spcAft>
                <a:spcPts val="0"/>
              </a:spcAft>
              <a:buSzPct val="100000"/>
              <a:buFont typeface="Arial" pitchFamily="34" charset="0"/>
              <a:buChar char="•"/>
              <a:defRPr/>
            </a:pPr>
            <a:r>
              <a:rPr lang="en-US" dirty="0" smtClean="0"/>
              <a:t>Install libs &amp; headers but not (test) execs by </a:t>
            </a:r>
            <a:r>
              <a:rPr lang="en-US" dirty="0"/>
              <a:t>default (most </a:t>
            </a:r>
            <a:r>
              <a:rPr lang="en-US" dirty="0" smtClean="0"/>
              <a:t>common use case)</a:t>
            </a:r>
            <a:endParaRPr lang="en-US" dirty="0"/>
          </a:p>
          <a:p>
            <a:pPr lvl="1" indent="-285750">
              <a:spcAft>
                <a:spcPts val="0"/>
              </a:spcAft>
              <a:buSzPct val="100000"/>
              <a:buFont typeface="Arial" pitchFamily="34" charset="0"/>
              <a:buChar char="•"/>
              <a:defRPr/>
            </a:pPr>
            <a:r>
              <a:rPr lang="en-US" dirty="0" smtClean="0"/>
              <a:t>Library linking automatically handled by default (between Packages, execs/libs)</a:t>
            </a:r>
          </a:p>
          <a:p>
            <a:pPr lvl="1" indent="-285750">
              <a:spcAft>
                <a:spcPts val="0"/>
              </a:spcAft>
              <a:buSzPct val="100000"/>
              <a:buFont typeface="Arial" pitchFamily="34" charset="0"/>
              <a:buChar char="•"/>
              <a:defRPr/>
            </a:pPr>
            <a:r>
              <a:rPr lang="en-US" dirty="0" smtClean="0"/>
              <a:t>Automatic namespacing of test &amp; exec names</a:t>
            </a:r>
          </a:p>
          <a:p>
            <a:pPr lvl="1" indent="-285750">
              <a:spcAft>
                <a:spcPts val="0"/>
              </a:spcAft>
              <a:buSzPct val="100000"/>
              <a:buFont typeface="Arial" pitchFamily="34" charset="0"/>
              <a:buChar char="•"/>
              <a:defRPr/>
            </a:pPr>
            <a:r>
              <a:rPr lang="en-US" dirty="0" smtClean="0"/>
              <a:t>Allows for all library names to be prefixed (needed for Linux distributions)</a:t>
            </a:r>
          </a:p>
          <a:p>
            <a:pPr lvl="1" indent="-285750">
              <a:spcAft>
                <a:spcPts val="0"/>
              </a:spcAft>
              <a:buSzPct val="100000"/>
              <a:buFont typeface="Arial" pitchFamily="34" charset="0"/>
              <a:buChar char="•"/>
              <a:defRPr/>
            </a:pPr>
            <a:r>
              <a:rPr lang="en-US" dirty="0" smtClean="0"/>
              <a:t>Consistent handling of test enables/disables based on various criteria</a:t>
            </a:r>
          </a:p>
          <a:p>
            <a:pPr lvl="1" indent="-285750">
              <a:spcAft>
                <a:spcPts val="0"/>
              </a:spcAft>
              <a:buSzPct val="100000"/>
              <a:buFont typeface="Arial" pitchFamily="34" charset="0"/>
              <a:buChar char="•"/>
              <a:defRPr/>
            </a:pPr>
            <a:endParaRPr lang="en-US" dirty="0" smtClean="0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270640" y="866206"/>
            <a:ext cx="8487505" cy="2305759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90487" tIns="44450" rIns="90487" bIns="44450">
            <a:spAutoFit/>
          </a:bodyPr>
          <a:lstStyle/>
          <a:p>
            <a:pPr marL="0" lvl="1">
              <a:spcAft>
                <a:spcPts val="0"/>
              </a:spcAft>
              <a:buSzPct val="100000"/>
              <a:defRPr/>
            </a:pPr>
            <a:r>
              <a:rPr lang="en-US" dirty="0">
                <a:latin typeface="Cordia New" panose="020B0304020202020204" pitchFamily="34" charset="-34"/>
                <a:cs typeface="Cordia New" panose="020B0304020202020204" pitchFamily="34" charset="-34"/>
              </a:rPr>
              <a:t>TRIBITS_PACKAGE(HelloWorld)</a:t>
            </a:r>
          </a:p>
          <a:p>
            <a:pPr marL="0" lvl="1">
              <a:spcAft>
                <a:spcPts val="0"/>
              </a:spcAft>
              <a:buSzPct val="100000"/>
              <a:defRPr/>
            </a:pPr>
            <a:r>
              <a:rPr lang="en-US" dirty="0">
                <a:latin typeface="Cordia New" panose="020B0304020202020204" pitchFamily="34" charset="-34"/>
                <a:cs typeface="Cordia New" panose="020B0304020202020204" pitchFamily="34" charset="-34"/>
              </a:rPr>
              <a:t>TRIBITS_ADD_LIBRARY(hello_world_lib</a:t>
            </a:r>
          </a:p>
          <a:p>
            <a:pPr marL="0" lvl="1">
              <a:spcAft>
                <a:spcPts val="0"/>
              </a:spcAft>
              <a:buSzPct val="100000"/>
              <a:defRPr/>
            </a:pPr>
            <a:r>
              <a:rPr lang="en-US" dirty="0">
                <a:latin typeface="Cordia New" panose="020B0304020202020204" pitchFamily="34" charset="-34"/>
                <a:cs typeface="Cordia New" panose="020B0304020202020204" pitchFamily="34" charset="-34"/>
              </a:rPr>
              <a:t>  HEADERS hello_world_lib.hpp SOURCES hello_world_lib.cpp)</a:t>
            </a:r>
          </a:p>
          <a:p>
            <a:pPr marL="0" lvl="1">
              <a:spcAft>
                <a:spcPts val="0"/>
              </a:spcAft>
              <a:buSzPct val="100000"/>
              <a:defRPr/>
            </a:pPr>
            <a:r>
              <a:rPr lang="en-US" dirty="0">
                <a:latin typeface="Cordia New" panose="020B0304020202020204" pitchFamily="34" charset="-34"/>
                <a:cs typeface="Cordia New" panose="020B0304020202020204" pitchFamily="34" charset="-34"/>
              </a:rPr>
              <a:t>TRIBITS_ADD_EXECUTABLE(hello_world NOEXEPREFIX SOURCES </a:t>
            </a:r>
            <a:r>
              <a:rPr lang="en-US" dirty="0" smtClean="0">
                <a:latin typeface="Cordia New" panose="020B0304020202020204" pitchFamily="34" charset="-34"/>
                <a:cs typeface="Cordia New" panose="020B0304020202020204" pitchFamily="34" charset="-34"/>
              </a:rPr>
              <a:t>hello_world_main.cpp INSTALLABLE</a:t>
            </a:r>
            <a:r>
              <a:rPr lang="en-US" dirty="0">
                <a:latin typeface="Cordia New" panose="020B0304020202020204" pitchFamily="34" charset="-34"/>
                <a:cs typeface="Cordia New" panose="020B0304020202020204" pitchFamily="34" charset="-34"/>
              </a:rPr>
              <a:t>)</a:t>
            </a:r>
          </a:p>
          <a:p>
            <a:pPr marL="0" lvl="1">
              <a:spcAft>
                <a:spcPts val="0"/>
              </a:spcAft>
              <a:buSzPct val="100000"/>
              <a:defRPr/>
            </a:pPr>
            <a:r>
              <a:rPr lang="en-US" dirty="0">
                <a:latin typeface="Cordia New" panose="020B0304020202020204" pitchFamily="34" charset="-34"/>
                <a:cs typeface="Cordia New" panose="020B0304020202020204" pitchFamily="34" charset="-34"/>
              </a:rPr>
              <a:t>TRIBITS_ADD_TEST(hello_world NOEXEPREFIX PASS_REGULAR_EXPRESSION "Hello World")</a:t>
            </a:r>
          </a:p>
          <a:p>
            <a:pPr marL="0" lvl="1">
              <a:spcAft>
                <a:spcPts val="0"/>
              </a:spcAft>
              <a:buSzPct val="100000"/>
              <a:defRPr/>
            </a:pPr>
            <a:r>
              <a:rPr lang="en-US" dirty="0">
                <a:latin typeface="Cordia New" panose="020B0304020202020204" pitchFamily="34" charset="-34"/>
                <a:cs typeface="Cordia New" panose="020B0304020202020204" pitchFamily="34" charset="-34"/>
              </a:rPr>
              <a:t>TRIBITS_ADD_EXECUTABLE_AND_TEST(unit_tests SOURCES </a:t>
            </a:r>
            <a:r>
              <a:rPr lang="en-US" dirty="0" smtClean="0">
                <a:latin typeface="Cordia New" panose="020B0304020202020204" pitchFamily="34" charset="-34"/>
                <a:cs typeface="Cordia New" panose="020B0304020202020204" pitchFamily="34" charset="-34"/>
              </a:rPr>
              <a:t>hello_world_unit_tests.cpp</a:t>
            </a:r>
          </a:p>
          <a:p>
            <a:pPr marL="0" lvl="1">
              <a:spcAft>
                <a:spcPts val="0"/>
              </a:spcAft>
              <a:buSzPct val="100000"/>
              <a:defRPr/>
            </a:pPr>
            <a:r>
              <a:rPr lang="en-US" dirty="0">
                <a:latin typeface="Cordia New" panose="020B0304020202020204" pitchFamily="34" charset="-34"/>
                <a:cs typeface="Cordia New" panose="020B0304020202020204" pitchFamily="34" charset="-34"/>
              </a:rPr>
              <a:t> </a:t>
            </a:r>
            <a:r>
              <a:rPr lang="en-US" dirty="0" smtClean="0">
                <a:latin typeface="Cordia New" panose="020B0304020202020204" pitchFamily="34" charset="-34"/>
                <a:cs typeface="Cordia New" panose="020B0304020202020204" pitchFamily="34" charset="-34"/>
              </a:rPr>
              <a:t>  PASS_REGULAR_EXPRESSION </a:t>
            </a:r>
            <a:r>
              <a:rPr lang="en-US" dirty="0">
                <a:latin typeface="Cordia New" panose="020B0304020202020204" pitchFamily="34" charset="-34"/>
                <a:cs typeface="Cordia New" panose="020B0304020202020204" pitchFamily="34" charset="-34"/>
              </a:rPr>
              <a:t>"All unit tests passed")</a:t>
            </a:r>
          </a:p>
          <a:p>
            <a:pPr marL="0" lvl="1">
              <a:spcAft>
                <a:spcPts val="0"/>
              </a:spcAft>
              <a:buSzPct val="100000"/>
              <a:defRPr/>
            </a:pPr>
            <a:r>
              <a:rPr lang="en-US" dirty="0">
                <a:latin typeface="Cordia New" panose="020B0304020202020204" pitchFamily="34" charset="-34"/>
                <a:cs typeface="Cordia New" panose="020B0304020202020204" pitchFamily="34" charset="-34"/>
              </a:rPr>
              <a:t>TRIBITS_PACKAGE_POSTPROCESS()</a:t>
            </a:r>
          </a:p>
        </p:txBody>
      </p:sp>
    </p:spTree>
    <p:extLst>
      <p:ext uri="{BB962C8B-B14F-4D97-AF65-F5344CB8AC3E}">
        <p14:creationId xmlns:p14="http://schemas.microsoft.com/office/powerpoint/2010/main" val="4166422510"/>
      </p:ext>
    </p:extLst>
  </p:cSld>
  <p:clrMapOvr>
    <a:masterClrMapping/>
  </p:clrMapOvr>
  <p:transition advTm="75766"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231"/>
          <p:cNvSpPr txBox="1">
            <a:spLocks noChangeArrowheads="1"/>
          </p:cNvSpPr>
          <p:nvPr/>
        </p:nvSpPr>
        <p:spPr bwMode="auto">
          <a:xfrm>
            <a:off x="107993" y="2008015"/>
            <a:ext cx="8803772" cy="7421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125401" tIns="62700" rIns="125401" bIns="62700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TriBITS Structural Elements</a:t>
            </a:r>
            <a:endParaRPr lang="en-US" sz="4000" b="1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941620414"/>
      </p:ext>
    </p:extLst>
  </p:cSld>
  <p:clrMapOvr>
    <a:masterClrMapping/>
  </p:clrMapOvr>
  <p:transition advTm="5095"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25"/>
          <p:cNvSpPr txBox="1">
            <a:spLocks noChangeArrowheads="1"/>
          </p:cNvSpPr>
          <p:nvPr/>
        </p:nvSpPr>
        <p:spPr bwMode="auto">
          <a:xfrm>
            <a:off x="7072196" y="2852925"/>
            <a:ext cx="2031594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altLang="en-US" b="1" dirty="0" smtClean="0">
                <a:solidFill>
                  <a:srgbClr val="000099"/>
                </a:solidFill>
              </a:rPr>
              <a:t>Packages</a:t>
            </a:r>
          </a:p>
          <a:p>
            <a:pPr algn="ctr"/>
            <a:r>
              <a:rPr lang="en-US" altLang="en-US" b="1" dirty="0" smtClean="0">
                <a:solidFill>
                  <a:srgbClr val="000099"/>
                </a:solidFill>
              </a:rPr>
              <a:t>+ Subpackages</a:t>
            </a:r>
          </a:p>
          <a:p>
            <a:pPr algn="ctr"/>
            <a:r>
              <a:rPr lang="en-US" altLang="en-US" b="1" dirty="0">
                <a:solidFill>
                  <a:srgbClr val="000099"/>
                </a:solidFill>
              </a:rPr>
              <a:t>=</a:t>
            </a:r>
            <a:endParaRPr lang="en-US" altLang="en-US" b="1" dirty="0" smtClean="0">
              <a:solidFill>
                <a:srgbClr val="000099"/>
              </a:solidFill>
            </a:endParaRPr>
          </a:p>
          <a:p>
            <a:pPr algn="ctr"/>
            <a:r>
              <a:rPr lang="en-US" altLang="en-US" b="1" dirty="0" smtClean="0">
                <a:solidFill>
                  <a:srgbClr val="000099"/>
                </a:solidFill>
              </a:rPr>
              <a:t>Software Engineering (SE) Packages</a:t>
            </a:r>
            <a:endParaRPr lang="en-US" altLang="en-US" b="1" dirty="0">
              <a:solidFill>
                <a:srgbClr val="000099"/>
              </a:solidFill>
            </a:endParaRPr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>
          <a:xfrm>
            <a:off x="424259" y="126170"/>
            <a:ext cx="8526065" cy="381000"/>
          </a:xfrm>
        </p:spPr>
        <p:txBody>
          <a:bodyPr/>
          <a:lstStyle/>
          <a:p>
            <a:pPr algn="ctr"/>
            <a:r>
              <a:rPr lang="en-US" altLang="en-US" sz="2400" b="0" dirty="0" smtClean="0"/>
              <a:t>TriBITS Structural Units</a:t>
            </a: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-5020" y="548625"/>
            <a:ext cx="7024372" cy="57836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487" tIns="44450" rIns="90487" bIns="44450">
            <a:spAutoFit/>
          </a:bodyPr>
          <a:lstStyle/>
          <a:p>
            <a:pPr lvl="1" indent="-285750">
              <a:spcAft>
                <a:spcPts val="0"/>
              </a:spcAft>
              <a:buSzPct val="100000"/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rgbClr val="000099"/>
                </a:solidFill>
              </a:rPr>
              <a:t>TriBITS Project:</a:t>
            </a:r>
          </a:p>
          <a:p>
            <a:pPr lvl="2" indent="-285750">
              <a:spcAft>
                <a:spcPts val="0"/>
              </a:spcAft>
              <a:buSzPct val="100000"/>
              <a:buFont typeface="Arial" pitchFamily="34" charset="0"/>
              <a:buChar char="•"/>
              <a:defRPr/>
            </a:pPr>
            <a:r>
              <a:rPr lang="en-US" dirty="0" smtClean="0"/>
              <a:t>Complete CMake “Project”</a:t>
            </a:r>
          </a:p>
          <a:p>
            <a:pPr lvl="2" indent="-285750">
              <a:spcAft>
                <a:spcPts val="0"/>
              </a:spcAft>
              <a:buSzPct val="100000"/>
              <a:buFont typeface="Arial" pitchFamily="34" charset="0"/>
              <a:buChar char="•"/>
              <a:defRPr/>
            </a:pPr>
            <a:r>
              <a:rPr lang="en-US" dirty="0" smtClean="0"/>
              <a:t>Overall projects settings</a:t>
            </a:r>
          </a:p>
          <a:p>
            <a:pPr lvl="1" indent="-285750">
              <a:spcAft>
                <a:spcPts val="0"/>
              </a:spcAft>
              <a:buSzPct val="100000"/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rgbClr val="000099"/>
                </a:solidFill>
              </a:rPr>
              <a:t>TriBITS Repository:</a:t>
            </a:r>
          </a:p>
          <a:p>
            <a:pPr lvl="2" indent="-285750">
              <a:spcAft>
                <a:spcPts val="0"/>
              </a:spcAft>
              <a:buSzPct val="100000"/>
              <a:buFont typeface="Arial" pitchFamily="34" charset="0"/>
              <a:buChar char="•"/>
              <a:defRPr/>
            </a:pPr>
            <a:r>
              <a:rPr lang="en-US" dirty="0" smtClean="0"/>
              <a:t>Collection of </a:t>
            </a:r>
            <a:r>
              <a:rPr lang="en-US" dirty="0" smtClean="0">
                <a:solidFill>
                  <a:srgbClr val="000099"/>
                </a:solidFill>
              </a:rPr>
              <a:t>Packages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000099"/>
                </a:solidFill>
              </a:rPr>
              <a:t>TPLs</a:t>
            </a:r>
          </a:p>
          <a:p>
            <a:pPr lvl="2" indent="-285750">
              <a:spcAft>
                <a:spcPts val="0"/>
              </a:spcAft>
              <a:buSzPct val="100000"/>
              <a:buFont typeface="Arial" pitchFamily="34" charset="0"/>
              <a:buChar char="•"/>
              <a:defRPr/>
            </a:pPr>
            <a:r>
              <a:rPr lang="en-US" dirty="0" smtClean="0"/>
              <a:t>Unit of distribution and integration</a:t>
            </a:r>
          </a:p>
          <a:p>
            <a:pPr lvl="2" indent="-285750">
              <a:spcAft>
                <a:spcPts val="0"/>
              </a:spcAft>
              <a:buSzPct val="100000"/>
              <a:buFont typeface="Arial" pitchFamily="34" charset="0"/>
              <a:buChar char="•"/>
              <a:defRPr/>
            </a:pPr>
            <a:r>
              <a:rPr lang="en-US" dirty="0" smtClean="0"/>
              <a:t>Typically a version control (</a:t>
            </a:r>
            <a:r>
              <a:rPr lang="en-US" dirty="0" err="1" smtClean="0"/>
              <a:t>git</a:t>
            </a:r>
            <a:r>
              <a:rPr lang="en-US" dirty="0" smtClean="0"/>
              <a:t>) repository</a:t>
            </a:r>
          </a:p>
          <a:p>
            <a:pPr lvl="1" indent="-285750">
              <a:spcAft>
                <a:spcPts val="0"/>
              </a:spcAft>
              <a:buSzPct val="100000"/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rgbClr val="000099"/>
                </a:solidFill>
              </a:rPr>
              <a:t>TriBITS Package:</a:t>
            </a:r>
          </a:p>
          <a:p>
            <a:pPr lvl="2" indent="-285750">
              <a:spcAft>
                <a:spcPts val="0"/>
              </a:spcAft>
              <a:buSzPct val="100000"/>
              <a:buFont typeface="Arial" pitchFamily="34" charset="0"/>
              <a:buChar char="•"/>
              <a:defRPr/>
            </a:pPr>
            <a:r>
              <a:rPr lang="en-US" dirty="0" smtClean="0"/>
              <a:t>Encapsulated </a:t>
            </a:r>
            <a:r>
              <a:rPr lang="en-US" dirty="0"/>
              <a:t>c</a:t>
            </a:r>
            <a:r>
              <a:rPr lang="en-US" dirty="0" smtClean="0"/>
              <a:t>ollection </a:t>
            </a:r>
            <a:r>
              <a:rPr lang="en-US" dirty="0"/>
              <a:t>of related software &amp; </a:t>
            </a:r>
            <a:r>
              <a:rPr lang="en-US" dirty="0" smtClean="0"/>
              <a:t>tests</a:t>
            </a:r>
            <a:endParaRPr lang="en-US" dirty="0"/>
          </a:p>
          <a:p>
            <a:pPr lvl="2" indent="-285750">
              <a:spcAft>
                <a:spcPts val="0"/>
              </a:spcAft>
              <a:buSzPct val="100000"/>
              <a:buFont typeface="Arial" pitchFamily="34" charset="0"/>
              <a:buChar char="•"/>
              <a:defRPr/>
            </a:pPr>
            <a:r>
              <a:rPr lang="en-US" dirty="0" smtClean="0"/>
              <a:t>Unit </a:t>
            </a:r>
            <a:r>
              <a:rPr lang="en-US" dirty="0"/>
              <a:t>of testing, namespacing, documentation, and reuse </a:t>
            </a:r>
            <a:endParaRPr lang="en-US" dirty="0" smtClean="0"/>
          </a:p>
          <a:p>
            <a:pPr lvl="2" indent="-285750">
              <a:spcAft>
                <a:spcPts val="0"/>
              </a:spcAft>
              <a:buSzPct val="100000"/>
              <a:buFont typeface="Arial" pitchFamily="34" charset="0"/>
              <a:buChar char="•"/>
              <a:defRPr/>
            </a:pPr>
            <a:r>
              <a:rPr lang="en-US" dirty="0" smtClean="0"/>
              <a:t>Lists dependencies on </a:t>
            </a:r>
            <a:r>
              <a:rPr lang="en-US" dirty="0" smtClean="0">
                <a:solidFill>
                  <a:srgbClr val="000099"/>
                </a:solidFill>
              </a:rPr>
              <a:t>SE Packages </a:t>
            </a:r>
            <a:r>
              <a:rPr lang="en-US" dirty="0" smtClean="0"/>
              <a:t>&amp; </a:t>
            </a:r>
            <a:r>
              <a:rPr lang="en-US" dirty="0" smtClean="0">
                <a:solidFill>
                  <a:srgbClr val="000099"/>
                </a:solidFill>
              </a:rPr>
              <a:t>TPLs</a:t>
            </a:r>
            <a:endParaRPr lang="en-US" dirty="0"/>
          </a:p>
          <a:p>
            <a:pPr lvl="1" indent="-285750">
              <a:spcAft>
                <a:spcPts val="0"/>
              </a:spcAft>
              <a:buSzPct val="100000"/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rgbClr val="000099"/>
                </a:solidFill>
              </a:rPr>
              <a:t>TriBITS Subpackage:</a:t>
            </a:r>
          </a:p>
          <a:p>
            <a:pPr lvl="2" indent="-285750">
              <a:spcAft>
                <a:spcPts val="0"/>
              </a:spcAft>
              <a:buSzPct val="100000"/>
              <a:buFont typeface="Arial" pitchFamily="34" charset="0"/>
              <a:buChar char="•"/>
              <a:defRPr/>
            </a:pPr>
            <a:r>
              <a:rPr lang="en-US" dirty="0" smtClean="0"/>
              <a:t>Optional partitioning of package software &amp; tests</a:t>
            </a:r>
          </a:p>
          <a:p>
            <a:pPr lvl="2" indent="-285750">
              <a:spcAft>
                <a:spcPts val="0"/>
              </a:spcAft>
              <a:buSzPct val="100000"/>
              <a:buFont typeface="Arial" pitchFamily="34" charset="0"/>
              <a:buChar char="•"/>
              <a:defRPr/>
            </a:pPr>
            <a:r>
              <a:rPr lang="en-US" altLang="en-US" dirty="0" smtClean="0"/>
              <a:t>Primarily for dependency management (SE principles)</a:t>
            </a:r>
            <a:endParaRPr lang="en-US" dirty="0" smtClean="0"/>
          </a:p>
          <a:p>
            <a:pPr lvl="1" indent="-285750">
              <a:spcAft>
                <a:spcPts val="0"/>
              </a:spcAft>
              <a:buSzPct val="100000"/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rgbClr val="000099"/>
                </a:solidFill>
              </a:rPr>
              <a:t>TriBITS TPLs (Third Party Libraries):</a:t>
            </a:r>
          </a:p>
          <a:p>
            <a:pPr lvl="2" indent="-285750">
              <a:spcAft>
                <a:spcPts val="0"/>
              </a:spcAft>
              <a:buSzPct val="100000"/>
              <a:buFont typeface="Arial" pitchFamily="34" charset="0"/>
              <a:buChar char="•"/>
              <a:defRPr/>
            </a:pPr>
            <a:r>
              <a:rPr lang="en-US" dirty="0" smtClean="0"/>
              <a:t>Specification of external dependencies (libs)</a:t>
            </a:r>
          </a:p>
          <a:p>
            <a:pPr lvl="2" indent="-285750">
              <a:spcAft>
                <a:spcPts val="0"/>
              </a:spcAft>
              <a:buSzPct val="100000"/>
              <a:buFont typeface="Arial" pitchFamily="34" charset="0"/>
              <a:buChar char="•"/>
              <a:defRPr/>
            </a:pPr>
            <a:r>
              <a:rPr lang="en-US" dirty="0" smtClean="0"/>
              <a:t>Required or optional dependency</a:t>
            </a:r>
          </a:p>
          <a:p>
            <a:pPr lvl="2" indent="-285750">
              <a:spcAft>
                <a:spcPts val="0"/>
              </a:spcAft>
              <a:buSzPct val="100000"/>
              <a:buFont typeface="Arial" pitchFamily="34" charset="0"/>
              <a:buChar char="•"/>
              <a:defRPr/>
            </a:pPr>
            <a:r>
              <a:rPr lang="en-US" dirty="0" smtClean="0"/>
              <a:t>Single definition across all packages</a:t>
            </a:r>
          </a:p>
          <a:p>
            <a:pPr lvl="2" indent="-285750">
              <a:spcAft>
                <a:spcPts val="0"/>
              </a:spcAft>
              <a:buSzPct val="100000"/>
              <a:buFont typeface="Arial" pitchFamily="34" charset="0"/>
              <a:buChar char="•"/>
              <a:defRPr/>
            </a:pPr>
            <a:r>
              <a:rPr lang="en-US" dirty="0" smtClean="0"/>
              <a:t>Can use native CMake Find&lt;Package&gt;.</a:t>
            </a:r>
            <a:r>
              <a:rPr lang="en-US" dirty="0" err="1" smtClean="0"/>
              <a:t>cmake</a:t>
            </a:r>
            <a:r>
              <a:rPr lang="en-US" dirty="0" smtClean="0"/>
              <a:t> modules</a:t>
            </a:r>
            <a:endParaRPr lang="en-US" dirty="0"/>
          </a:p>
          <a:p>
            <a:pPr marL="171450" lvl="1">
              <a:spcBef>
                <a:spcPts val="1200"/>
              </a:spcBef>
              <a:spcAft>
                <a:spcPts val="0"/>
              </a:spcAft>
              <a:buSzPct val="100000"/>
              <a:defRPr/>
            </a:pPr>
            <a:r>
              <a:rPr lang="en-US" dirty="0"/>
              <a:t>See: </a:t>
            </a:r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tribits.org/doc/TribitsDevelopersGuide.html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Left Brace 24"/>
          <p:cNvSpPr>
            <a:spLocks/>
          </p:cNvSpPr>
          <p:nvPr/>
        </p:nvSpPr>
        <p:spPr bwMode="auto">
          <a:xfrm flipH="1">
            <a:off x="6834284" y="2545685"/>
            <a:ext cx="468341" cy="2150680"/>
          </a:xfrm>
          <a:prstGeom prst="leftBrace">
            <a:avLst>
              <a:gd name="adj1" fmla="val 8375"/>
              <a:gd name="adj2" fmla="val 50000"/>
            </a:avLst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635482898"/>
      </p:ext>
    </p:extLst>
  </p:cSld>
  <p:clrMapOvr>
    <a:masterClrMapping/>
  </p:clrMapOvr>
  <p:transition advTm="69368"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270639" y="1"/>
            <a:ext cx="8602721" cy="902834"/>
          </a:xfrm>
        </p:spPr>
        <p:txBody>
          <a:bodyPr/>
          <a:lstStyle/>
          <a:p>
            <a:r>
              <a:rPr lang="en-US" altLang="en-US" sz="2400" dirty="0" smtClean="0"/>
              <a:t>VERA Meta-Project, Repositories, Packages &amp; Subpackages</a:t>
            </a:r>
          </a:p>
        </p:txBody>
      </p:sp>
      <p:sp>
        <p:nvSpPr>
          <p:cNvPr id="5124" name="Rectangle 1"/>
          <p:cNvSpPr>
            <a:spLocks noChangeArrowheads="1"/>
          </p:cNvSpPr>
          <p:nvPr/>
        </p:nvSpPr>
        <p:spPr bwMode="auto">
          <a:xfrm>
            <a:off x="731838" y="932675"/>
            <a:ext cx="7450137" cy="3870340"/>
          </a:xfrm>
          <a:prstGeom prst="rect">
            <a:avLst/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1600" b="1" dirty="0"/>
              <a:t>VERA</a:t>
            </a:r>
            <a:endParaRPr lang="en-US" altLang="en-US" sz="1600" dirty="0"/>
          </a:p>
        </p:txBody>
      </p:sp>
      <p:sp>
        <p:nvSpPr>
          <p:cNvPr id="5125" name="Rectangle 6"/>
          <p:cNvSpPr>
            <a:spLocks noChangeArrowheads="1"/>
          </p:cNvSpPr>
          <p:nvPr/>
        </p:nvSpPr>
        <p:spPr bwMode="auto">
          <a:xfrm>
            <a:off x="1000125" y="1470838"/>
            <a:ext cx="2189163" cy="2917825"/>
          </a:xfrm>
          <a:prstGeom prst="rect">
            <a:avLst/>
          </a:prstGeom>
          <a:solidFill>
            <a:srgbClr val="92D050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b="1" dirty="0"/>
              <a:t>Trilinos</a:t>
            </a:r>
          </a:p>
        </p:txBody>
      </p:sp>
      <p:sp>
        <p:nvSpPr>
          <p:cNvPr id="5126" name="Rectangle 8"/>
          <p:cNvSpPr>
            <a:spLocks noChangeArrowheads="1"/>
          </p:cNvSpPr>
          <p:nvPr/>
        </p:nvSpPr>
        <p:spPr bwMode="auto">
          <a:xfrm>
            <a:off x="1133475" y="3596500"/>
            <a:ext cx="788988" cy="338138"/>
          </a:xfrm>
          <a:prstGeom prst="rect">
            <a:avLst/>
          </a:prstGeom>
          <a:solidFill>
            <a:srgbClr val="92D050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1600" dirty="0"/>
              <a:t>Epetra</a:t>
            </a:r>
          </a:p>
        </p:txBody>
      </p:sp>
      <p:sp>
        <p:nvSpPr>
          <p:cNvPr id="5127" name="Rectangle 9"/>
          <p:cNvSpPr>
            <a:spLocks noChangeArrowheads="1"/>
          </p:cNvSpPr>
          <p:nvPr/>
        </p:nvSpPr>
        <p:spPr bwMode="auto">
          <a:xfrm>
            <a:off x="1133475" y="3940988"/>
            <a:ext cx="388938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1600" dirty="0"/>
              <a:t>…</a:t>
            </a:r>
          </a:p>
        </p:txBody>
      </p:sp>
      <p:sp>
        <p:nvSpPr>
          <p:cNvPr id="5128" name="Rectangle 11"/>
          <p:cNvSpPr>
            <a:spLocks noChangeArrowheads="1"/>
          </p:cNvSpPr>
          <p:nvPr/>
        </p:nvSpPr>
        <p:spPr bwMode="auto">
          <a:xfrm>
            <a:off x="1133475" y="1893113"/>
            <a:ext cx="1881188" cy="1525587"/>
          </a:xfrm>
          <a:prstGeom prst="rect">
            <a:avLst/>
          </a:prstGeom>
          <a:solidFill>
            <a:srgbClr val="92D050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dirty="0"/>
              <a:t>Teuchos</a:t>
            </a:r>
          </a:p>
        </p:txBody>
      </p:sp>
      <p:sp>
        <p:nvSpPr>
          <p:cNvPr id="5129" name="Rectangle 7"/>
          <p:cNvSpPr>
            <a:spLocks noChangeArrowheads="1"/>
          </p:cNvSpPr>
          <p:nvPr/>
        </p:nvSpPr>
        <p:spPr bwMode="auto">
          <a:xfrm>
            <a:off x="1287463" y="2282050"/>
            <a:ext cx="628650" cy="338138"/>
          </a:xfrm>
          <a:prstGeom prst="rect">
            <a:avLst/>
          </a:prstGeom>
          <a:solidFill>
            <a:srgbClr val="FFFF00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1600" dirty="0"/>
              <a:t>Core</a:t>
            </a:r>
          </a:p>
        </p:txBody>
      </p:sp>
      <p:sp>
        <p:nvSpPr>
          <p:cNvPr id="5130" name="Rectangle 12"/>
          <p:cNvSpPr>
            <a:spLocks noChangeArrowheads="1"/>
          </p:cNvSpPr>
          <p:nvPr/>
        </p:nvSpPr>
        <p:spPr bwMode="auto">
          <a:xfrm>
            <a:off x="2038350" y="2263000"/>
            <a:ext cx="788988" cy="338138"/>
          </a:xfrm>
          <a:prstGeom prst="rect">
            <a:avLst/>
          </a:prstGeom>
          <a:solidFill>
            <a:srgbClr val="FFFF00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1600" dirty="0"/>
              <a:t>Comm</a:t>
            </a:r>
          </a:p>
        </p:txBody>
      </p:sp>
      <p:sp>
        <p:nvSpPr>
          <p:cNvPr id="5131" name="Rectangle 14"/>
          <p:cNvSpPr>
            <a:spLocks noChangeArrowheads="1"/>
          </p:cNvSpPr>
          <p:nvPr/>
        </p:nvSpPr>
        <p:spPr bwMode="auto">
          <a:xfrm>
            <a:off x="1325563" y="2704325"/>
            <a:ext cx="1462087" cy="338138"/>
          </a:xfrm>
          <a:prstGeom prst="rect">
            <a:avLst/>
          </a:prstGeom>
          <a:solidFill>
            <a:srgbClr val="FFFF00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1600" dirty="0"/>
              <a:t>ParameterList</a:t>
            </a:r>
          </a:p>
        </p:txBody>
      </p:sp>
      <p:sp>
        <p:nvSpPr>
          <p:cNvPr id="5132" name="Rectangle 15"/>
          <p:cNvSpPr>
            <a:spLocks noChangeArrowheads="1"/>
          </p:cNvSpPr>
          <p:nvPr/>
        </p:nvSpPr>
        <p:spPr bwMode="auto">
          <a:xfrm>
            <a:off x="1285875" y="3080563"/>
            <a:ext cx="1114425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1600" dirty="0"/>
              <a:t>…</a:t>
            </a:r>
          </a:p>
        </p:txBody>
      </p:sp>
      <p:sp>
        <p:nvSpPr>
          <p:cNvPr id="5133" name="Rectangle 16"/>
          <p:cNvSpPr>
            <a:spLocks noChangeArrowheads="1"/>
          </p:cNvSpPr>
          <p:nvPr/>
        </p:nvSpPr>
        <p:spPr bwMode="auto">
          <a:xfrm>
            <a:off x="2093913" y="3610788"/>
            <a:ext cx="628650" cy="339725"/>
          </a:xfrm>
          <a:prstGeom prst="rect">
            <a:avLst/>
          </a:prstGeom>
          <a:solidFill>
            <a:srgbClr val="92D050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1600" dirty="0"/>
              <a:t>NOX</a:t>
            </a:r>
          </a:p>
        </p:txBody>
      </p:sp>
      <p:sp>
        <p:nvSpPr>
          <p:cNvPr id="5134" name="Rectangle 17"/>
          <p:cNvSpPr>
            <a:spLocks noChangeArrowheads="1"/>
          </p:cNvSpPr>
          <p:nvPr/>
        </p:nvSpPr>
        <p:spPr bwMode="auto">
          <a:xfrm>
            <a:off x="3419475" y="2494775"/>
            <a:ext cx="2189163" cy="2178050"/>
          </a:xfrm>
          <a:prstGeom prst="rect">
            <a:avLst/>
          </a:prstGeom>
          <a:solidFill>
            <a:srgbClr val="92D050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b="1" dirty="0" smtClean="0"/>
              <a:t>SCALE/</a:t>
            </a:r>
            <a:r>
              <a:rPr lang="en-US" altLang="en-US" b="1" dirty="0" err="1" smtClean="0"/>
              <a:t>Exnihilo</a:t>
            </a:r>
            <a:endParaRPr lang="en-US" altLang="en-US" b="1" dirty="0"/>
          </a:p>
        </p:txBody>
      </p:sp>
      <p:sp>
        <p:nvSpPr>
          <p:cNvPr id="5135" name="Rectangle 18"/>
          <p:cNvSpPr>
            <a:spLocks noChangeArrowheads="1"/>
          </p:cNvSpPr>
          <p:nvPr/>
        </p:nvSpPr>
        <p:spPr bwMode="auto">
          <a:xfrm>
            <a:off x="3516313" y="3015475"/>
            <a:ext cx="981075" cy="338138"/>
          </a:xfrm>
          <a:prstGeom prst="rect">
            <a:avLst/>
          </a:prstGeom>
          <a:solidFill>
            <a:srgbClr val="92D050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1600" dirty="0"/>
              <a:t>Nemesis</a:t>
            </a:r>
          </a:p>
        </p:txBody>
      </p:sp>
      <p:sp>
        <p:nvSpPr>
          <p:cNvPr id="5136" name="Rectangle 19"/>
          <p:cNvSpPr>
            <a:spLocks noChangeArrowheads="1"/>
          </p:cNvSpPr>
          <p:nvPr/>
        </p:nvSpPr>
        <p:spPr bwMode="auto">
          <a:xfrm>
            <a:off x="5224464" y="1902728"/>
            <a:ext cx="743744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1600" b="1" dirty="0"/>
              <a:t>…</a:t>
            </a:r>
          </a:p>
        </p:txBody>
      </p:sp>
      <p:sp>
        <p:nvSpPr>
          <p:cNvPr id="5137" name="Rectangle 20"/>
          <p:cNvSpPr>
            <a:spLocks noChangeArrowheads="1"/>
          </p:cNvSpPr>
          <p:nvPr/>
        </p:nvSpPr>
        <p:spPr bwMode="auto">
          <a:xfrm>
            <a:off x="3552825" y="3448863"/>
            <a:ext cx="1557338" cy="1084262"/>
          </a:xfrm>
          <a:prstGeom prst="rect">
            <a:avLst/>
          </a:prstGeom>
          <a:solidFill>
            <a:srgbClr val="92D050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dirty="0"/>
              <a:t>Insilico</a:t>
            </a:r>
          </a:p>
        </p:txBody>
      </p:sp>
      <p:sp>
        <p:nvSpPr>
          <p:cNvPr id="5138" name="Rectangle 21"/>
          <p:cNvSpPr>
            <a:spLocks noChangeArrowheads="1"/>
          </p:cNvSpPr>
          <p:nvPr/>
        </p:nvSpPr>
        <p:spPr bwMode="auto">
          <a:xfrm>
            <a:off x="3648075" y="3837800"/>
            <a:ext cx="1163638" cy="338138"/>
          </a:xfrm>
          <a:prstGeom prst="rect">
            <a:avLst/>
          </a:prstGeom>
          <a:solidFill>
            <a:srgbClr val="FFFF00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1600" dirty="0"/>
              <a:t>Neutronics</a:t>
            </a:r>
          </a:p>
        </p:txBody>
      </p:sp>
      <p:sp>
        <p:nvSpPr>
          <p:cNvPr id="5139" name="Rectangle 24"/>
          <p:cNvSpPr>
            <a:spLocks noChangeArrowheads="1"/>
          </p:cNvSpPr>
          <p:nvPr/>
        </p:nvSpPr>
        <p:spPr bwMode="auto">
          <a:xfrm>
            <a:off x="3689350" y="4169588"/>
            <a:ext cx="1114425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1600" dirty="0"/>
              <a:t>…</a:t>
            </a:r>
          </a:p>
        </p:txBody>
      </p:sp>
      <p:sp>
        <p:nvSpPr>
          <p:cNvPr id="5140" name="Rectangle 25"/>
          <p:cNvSpPr>
            <a:spLocks noChangeArrowheads="1"/>
          </p:cNvSpPr>
          <p:nvPr/>
        </p:nvSpPr>
        <p:spPr bwMode="auto">
          <a:xfrm>
            <a:off x="4572000" y="3015475"/>
            <a:ext cx="595313" cy="338138"/>
          </a:xfrm>
          <a:prstGeom prst="rect">
            <a:avLst/>
          </a:prstGeom>
          <a:solidFill>
            <a:srgbClr val="92D050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1600" dirty="0"/>
              <a:t>Shift</a:t>
            </a:r>
          </a:p>
        </p:txBody>
      </p:sp>
      <p:sp>
        <p:nvSpPr>
          <p:cNvPr id="5141" name="Rectangle 28"/>
          <p:cNvSpPr>
            <a:spLocks noChangeArrowheads="1"/>
          </p:cNvSpPr>
          <p:nvPr/>
        </p:nvSpPr>
        <p:spPr bwMode="auto">
          <a:xfrm>
            <a:off x="6002986" y="1185440"/>
            <a:ext cx="1948654" cy="1590675"/>
          </a:xfrm>
          <a:prstGeom prst="rect">
            <a:avLst/>
          </a:prstGeom>
          <a:solidFill>
            <a:srgbClr val="92D050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b="1" dirty="0" smtClean="0"/>
              <a:t>MPACT</a:t>
            </a:r>
            <a:endParaRPr lang="en-US" altLang="en-US" b="1" dirty="0"/>
          </a:p>
        </p:txBody>
      </p:sp>
      <p:sp>
        <p:nvSpPr>
          <p:cNvPr id="5146" name="Rectangle 35"/>
          <p:cNvSpPr>
            <a:spLocks noChangeArrowheads="1"/>
          </p:cNvSpPr>
          <p:nvPr/>
        </p:nvSpPr>
        <p:spPr bwMode="auto">
          <a:xfrm>
            <a:off x="3582988" y="1202550"/>
            <a:ext cx="1487487" cy="882650"/>
          </a:xfrm>
          <a:prstGeom prst="rect">
            <a:avLst/>
          </a:prstGeom>
          <a:solidFill>
            <a:srgbClr val="92D050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b="1"/>
              <a:t>VERAInExt</a:t>
            </a:r>
          </a:p>
        </p:txBody>
      </p:sp>
      <p:sp>
        <p:nvSpPr>
          <p:cNvPr id="5147" name="Rectangle 36"/>
          <p:cNvSpPr>
            <a:spLocks noChangeArrowheads="1"/>
          </p:cNvSpPr>
          <p:nvPr/>
        </p:nvSpPr>
        <p:spPr bwMode="auto">
          <a:xfrm>
            <a:off x="3678238" y="1658163"/>
            <a:ext cx="912812" cy="338137"/>
          </a:xfrm>
          <a:prstGeom prst="rect">
            <a:avLst/>
          </a:prstGeom>
          <a:solidFill>
            <a:srgbClr val="92D050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1600" dirty="0" err="1"/>
              <a:t>VERAIn</a:t>
            </a:r>
            <a:endParaRPr lang="en-US" altLang="en-US" sz="1600" dirty="0"/>
          </a:p>
        </p:txBody>
      </p:sp>
      <p:sp>
        <p:nvSpPr>
          <p:cNvPr id="5148" name="Rectangle 41"/>
          <p:cNvSpPr>
            <a:spLocks noChangeArrowheads="1"/>
          </p:cNvSpPr>
          <p:nvPr/>
        </p:nvSpPr>
        <p:spPr bwMode="auto">
          <a:xfrm>
            <a:off x="3721101" y="2085200"/>
            <a:ext cx="525462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1600" b="1" dirty="0"/>
              <a:t>…</a:t>
            </a:r>
          </a:p>
        </p:txBody>
      </p:sp>
      <p:sp>
        <p:nvSpPr>
          <p:cNvPr id="5149" name="Rectangle 3"/>
          <p:cNvSpPr>
            <a:spLocks noChangeArrowheads="1"/>
          </p:cNvSpPr>
          <p:nvPr/>
        </p:nvSpPr>
        <p:spPr bwMode="auto">
          <a:xfrm>
            <a:off x="232235" y="4852903"/>
            <a:ext cx="8794745" cy="15178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487" tIns="44450" rIns="90487" bIns="44450">
            <a:spAutoFit/>
          </a:bodyPr>
          <a:lstStyle>
            <a:lvl1pPr marL="457200" indent="-28575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Aft>
                <a:spcPct val="20000"/>
              </a:spcAft>
              <a:buSzPct val="100000"/>
              <a:buFont typeface="Arial" charset="0"/>
              <a:buChar char="•"/>
            </a:pPr>
            <a:r>
              <a:rPr lang="en-US" alt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VERA meta-project:</a:t>
            </a:r>
            <a:r>
              <a:rPr lang="en-US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Git</a:t>
            </a:r>
            <a:r>
              <a:rPr lang="en-US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repository and TriBITS meta-project (contains no packages)</a:t>
            </a:r>
          </a:p>
          <a:p>
            <a:pPr>
              <a:spcAft>
                <a:spcPct val="20000"/>
              </a:spcAft>
              <a:buSzPct val="100000"/>
              <a:buFont typeface="Arial" charset="0"/>
              <a:buChar char="•"/>
            </a:pPr>
            <a:r>
              <a:rPr lang="en-US" alt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TriBITS repos:</a:t>
            </a:r>
            <a:r>
              <a:rPr lang="en-US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Trilinos, </a:t>
            </a:r>
            <a:r>
              <a:rPr lang="en-US" alt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VERAInExt</a:t>
            </a:r>
            <a:r>
              <a:rPr lang="en-US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COBRA-TF, MPACT, SCALE </a:t>
            </a:r>
            <a:r>
              <a:rPr lang="en-US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</a:p>
          <a:p>
            <a:pPr>
              <a:spcAft>
                <a:spcPct val="20000"/>
              </a:spcAft>
              <a:buSzPct val="100000"/>
              <a:buFont typeface="Arial" charset="0"/>
              <a:buChar char="•"/>
            </a:pPr>
            <a:r>
              <a:rPr lang="en-US" alt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TriBITS packages</a:t>
            </a:r>
            <a:r>
              <a:rPr lang="en-US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: Teuchos, </a:t>
            </a:r>
            <a:r>
              <a:rPr lang="en-US" alt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Epetra</a:t>
            </a:r>
            <a:r>
              <a:rPr lang="en-US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alt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VERAIn</a:t>
            </a:r>
            <a:r>
              <a:rPr lang="en-US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alt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Insilico</a:t>
            </a:r>
            <a:r>
              <a:rPr lang="en-US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COBRA_TF, </a:t>
            </a:r>
            <a:r>
              <a:rPr lang="en-US" alt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MPACT_Drivers</a:t>
            </a:r>
            <a:r>
              <a:rPr lang="en-US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</a:p>
          <a:p>
            <a:pPr>
              <a:spcAft>
                <a:spcPct val="20000"/>
              </a:spcAft>
              <a:buSzPct val="100000"/>
              <a:buFont typeface="Arial" charset="0"/>
              <a:buChar char="•"/>
            </a:pPr>
            <a:r>
              <a:rPr lang="en-US" alt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TriBITS subpackages</a:t>
            </a:r>
            <a:r>
              <a:rPr lang="en-US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alt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TeuchosCore</a:t>
            </a:r>
            <a:r>
              <a:rPr lang="en-US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alt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InsilicoNeutronics</a:t>
            </a:r>
            <a:r>
              <a:rPr lang="en-US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…</a:t>
            </a:r>
          </a:p>
          <a:p>
            <a:pPr>
              <a:spcAft>
                <a:spcPct val="20000"/>
              </a:spcAft>
              <a:buSzPct val="100000"/>
              <a:buFont typeface="Arial" charset="0"/>
              <a:buChar char="•"/>
            </a:pPr>
            <a:r>
              <a:rPr lang="en-US" alt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TriBITS </a:t>
            </a:r>
            <a:r>
              <a:rPr lang="en-US" alt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SE </a:t>
            </a:r>
            <a:r>
              <a:rPr lang="en-US" alt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packages</a:t>
            </a:r>
            <a:r>
              <a:rPr lang="en-US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alt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TeuchosCore</a:t>
            </a:r>
            <a:r>
              <a:rPr lang="en-US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, Teuchos</a:t>
            </a:r>
            <a:r>
              <a:rPr lang="en-US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alt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VERAIn</a:t>
            </a:r>
            <a:r>
              <a:rPr lang="en-US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alt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Insilico</a:t>
            </a:r>
            <a:r>
              <a:rPr lang="en-US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alt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InsilicNeutronics</a:t>
            </a:r>
            <a:r>
              <a:rPr lang="en-US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, … </a:t>
            </a:r>
          </a:p>
        </p:txBody>
      </p:sp>
      <p:sp>
        <p:nvSpPr>
          <p:cNvPr id="5150" name="Rectangle 43"/>
          <p:cNvSpPr>
            <a:spLocks noChangeArrowheads="1"/>
          </p:cNvSpPr>
          <p:nvPr/>
        </p:nvSpPr>
        <p:spPr bwMode="auto">
          <a:xfrm>
            <a:off x="6500970" y="3555015"/>
            <a:ext cx="1489075" cy="949325"/>
          </a:xfrm>
          <a:prstGeom prst="rect">
            <a:avLst/>
          </a:prstGeom>
          <a:solidFill>
            <a:srgbClr val="92D050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b="1" dirty="0" smtClean="0"/>
              <a:t>COBRA-TF</a:t>
            </a:r>
            <a:endParaRPr lang="en-US" altLang="en-US" b="1" dirty="0"/>
          </a:p>
        </p:txBody>
      </p:sp>
      <p:sp>
        <p:nvSpPr>
          <p:cNvPr id="5151" name="Rectangle 44"/>
          <p:cNvSpPr>
            <a:spLocks noChangeArrowheads="1"/>
          </p:cNvSpPr>
          <p:nvPr/>
        </p:nvSpPr>
        <p:spPr bwMode="auto">
          <a:xfrm>
            <a:off x="6597808" y="3997927"/>
            <a:ext cx="1276311" cy="338554"/>
          </a:xfrm>
          <a:prstGeom prst="rect">
            <a:avLst/>
          </a:prstGeom>
          <a:solidFill>
            <a:srgbClr val="92D050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1600" dirty="0" smtClean="0"/>
              <a:t>COBRA_TF</a:t>
            </a:r>
            <a:endParaRPr lang="en-US" altLang="en-US" sz="1600" dirty="0"/>
          </a:p>
        </p:txBody>
      </p:sp>
      <p:sp>
        <p:nvSpPr>
          <p:cNvPr id="33" name="Rectangle 36"/>
          <p:cNvSpPr>
            <a:spLocks noChangeArrowheads="1"/>
          </p:cNvSpPr>
          <p:nvPr/>
        </p:nvSpPr>
        <p:spPr bwMode="auto">
          <a:xfrm>
            <a:off x="6122084" y="1673689"/>
            <a:ext cx="1305935" cy="338554"/>
          </a:xfrm>
          <a:prstGeom prst="rect">
            <a:avLst/>
          </a:prstGeom>
          <a:solidFill>
            <a:srgbClr val="92D050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1600" dirty="0" err="1" smtClean="0"/>
              <a:t>MPACT_libs</a:t>
            </a:r>
            <a:endParaRPr lang="en-US" altLang="en-US" sz="1600" dirty="0"/>
          </a:p>
        </p:txBody>
      </p:sp>
      <p:sp>
        <p:nvSpPr>
          <p:cNvPr id="34" name="Rectangle 36"/>
          <p:cNvSpPr>
            <a:spLocks noChangeArrowheads="1"/>
          </p:cNvSpPr>
          <p:nvPr/>
        </p:nvSpPr>
        <p:spPr bwMode="auto">
          <a:xfrm>
            <a:off x="6147315" y="2168726"/>
            <a:ext cx="1648978" cy="338554"/>
          </a:xfrm>
          <a:prstGeom prst="rect">
            <a:avLst/>
          </a:prstGeom>
          <a:solidFill>
            <a:srgbClr val="92D050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1600" dirty="0" err="1" smtClean="0"/>
              <a:t>MPACT_Drivers</a:t>
            </a:r>
            <a:endParaRPr lang="en-US" altLang="en-US" sz="1600" dirty="0"/>
          </a:p>
        </p:txBody>
      </p:sp>
      <p:sp>
        <p:nvSpPr>
          <p:cNvPr id="35" name="Rectangle 19"/>
          <p:cNvSpPr>
            <a:spLocks noChangeArrowheads="1"/>
          </p:cNvSpPr>
          <p:nvPr/>
        </p:nvSpPr>
        <p:spPr bwMode="auto">
          <a:xfrm>
            <a:off x="5689601" y="3837800"/>
            <a:ext cx="557212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1600" b="1" dirty="0"/>
              <a:t>…</a:t>
            </a:r>
          </a:p>
        </p:txBody>
      </p:sp>
      <p:sp>
        <p:nvSpPr>
          <p:cNvPr id="30" name="Rectangle 15"/>
          <p:cNvSpPr>
            <a:spLocks noChangeArrowheads="1"/>
          </p:cNvSpPr>
          <p:nvPr/>
        </p:nvSpPr>
        <p:spPr bwMode="auto">
          <a:xfrm>
            <a:off x="6132670" y="2430470"/>
            <a:ext cx="1114425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1600" dirty="0"/>
              <a:t>…</a:t>
            </a:r>
          </a:p>
        </p:txBody>
      </p:sp>
    </p:spTree>
  </p:cSld>
  <p:clrMapOvr>
    <a:masterClrMapping/>
  </p:clrMapOvr>
  <p:transition advTm="52675"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>
          <a:xfrm>
            <a:off x="232235" y="244435"/>
            <a:ext cx="8679529" cy="381000"/>
          </a:xfrm>
        </p:spPr>
        <p:txBody>
          <a:bodyPr/>
          <a:lstStyle/>
          <a:p>
            <a:pPr>
              <a:defRPr/>
            </a:pPr>
            <a:r>
              <a:rPr lang="en-US" altLang="en-US" sz="2400" dirty="0" smtClean="0"/>
              <a:t>Flexibility in TriBITS Projects and Repositories</a:t>
            </a:r>
          </a:p>
        </p:txBody>
      </p:sp>
      <p:sp>
        <p:nvSpPr>
          <p:cNvPr id="16388" name="Rectangle 1"/>
          <p:cNvSpPr>
            <a:spLocks noChangeArrowheads="1"/>
          </p:cNvSpPr>
          <p:nvPr/>
        </p:nvSpPr>
        <p:spPr bwMode="auto">
          <a:xfrm>
            <a:off x="539475" y="1007735"/>
            <a:ext cx="5376862" cy="1620837"/>
          </a:xfrm>
          <a:prstGeom prst="rect">
            <a:avLst/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altLang="en-US" b="1"/>
              <a:t>MPACT</a:t>
            </a:r>
            <a:endParaRPr lang="en-US" altLang="en-US"/>
          </a:p>
        </p:txBody>
      </p:sp>
      <p:sp>
        <p:nvSpPr>
          <p:cNvPr id="16389" name="Rectangle 6"/>
          <p:cNvSpPr>
            <a:spLocks noChangeArrowheads="1"/>
          </p:cNvSpPr>
          <p:nvPr/>
        </p:nvSpPr>
        <p:spPr bwMode="auto">
          <a:xfrm>
            <a:off x="687112" y="1360160"/>
            <a:ext cx="1728788" cy="525462"/>
          </a:xfrm>
          <a:prstGeom prst="rect">
            <a:avLst/>
          </a:prstGeom>
          <a:solidFill>
            <a:srgbClr val="92D050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altLang="en-US" b="1"/>
              <a:t>Trilinos</a:t>
            </a:r>
          </a:p>
        </p:txBody>
      </p:sp>
      <p:sp>
        <p:nvSpPr>
          <p:cNvPr id="16390" name="Rectangle 17"/>
          <p:cNvSpPr>
            <a:spLocks noChangeArrowheads="1"/>
          </p:cNvSpPr>
          <p:nvPr/>
        </p:nvSpPr>
        <p:spPr bwMode="auto">
          <a:xfrm>
            <a:off x="2417487" y="1999922"/>
            <a:ext cx="1095375" cy="396875"/>
          </a:xfrm>
          <a:prstGeom prst="rect">
            <a:avLst/>
          </a:prstGeom>
          <a:solidFill>
            <a:srgbClr val="92D050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altLang="en-US" b="1"/>
              <a:t>SCALE</a:t>
            </a:r>
          </a:p>
        </p:txBody>
      </p:sp>
      <p:sp>
        <p:nvSpPr>
          <p:cNvPr id="16391" name="Rectangle 35"/>
          <p:cNvSpPr>
            <a:spLocks noChangeArrowheads="1"/>
          </p:cNvSpPr>
          <p:nvPr/>
        </p:nvSpPr>
        <p:spPr bwMode="auto">
          <a:xfrm>
            <a:off x="2536550" y="1360160"/>
            <a:ext cx="1487487" cy="525462"/>
          </a:xfrm>
          <a:prstGeom prst="rect">
            <a:avLst/>
          </a:prstGeom>
          <a:solidFill>
            <a:srgbClr val="92D050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altLang="en-US" b="1"/>
              <a:t>VERAInExt</a:t>
            </a:r>
          </a:p>
        </p:txBody>
      </p:sp>
      <p:sp>
        <p:nvSpPr>
          <p:cNvPr id="16392" name="Rectangle 35"/>
          <p:cNvSpPr>
            <a:spLocks noChangeArrowheads="1"/>
          </p:cNvSpPr>
          <p:nvPr/>
        </p:nvSpPr>
        <p:spPr bwMode="auto">
          <a:xfrm>
            <a:off x="687112" y="1963410"/>
            <a:ext cx="1487488" cy="433387"/>
          </a:xfrm>
          <a:prstGeom prst="rect">
            <a:avLst/>
          </a:prstGeom>
          <a:solidFill>
            <a:srgbClr val="92D050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altLang="en-US" b="1"/>
              <a:t>COBRA-TF</a:t>
            </a:r>
          </a:p>
        </p:txBody>
      </p:sp>
      <p:sp>
        <p:nvSpPr>
          <p:cNvPr id="16393" name="Rectangle 35"/>
          <p:cNvSpPr>
            <a:spLocks noChangeArrowheads="1"/>
          </p:cNvSpPr>
          <p:nvPr/>
        </p:nvSpPr>
        <p:spPr bwMode="auto">
          <a:xfrm>
            <a:off x="4182787" y="1360160"/>
            <a:ext cx="1487488" cy="525462"/>
          </a:xfrm>
          <a:prstGeom prst="rect">
            <a:avLst/>
          </a:prstGeom>
          <a:solidFill>
            <a:srgbClr val="92D050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altLang="en-US" b="1"/>
              <a:t>MPACT</a:t>
            </a:r>
          </a:p>
        </p:txBody>
      </p:sp>
      <p:sp>
        <p:nvSpPr>
          <p:cNvPr id="35" name="TextBox 25"/>
          <p:cNvSpPr txBox="1">
            <a:spLocks noChangeArrowheads="1"/>
          </p:cNvSpPr>
          <p:nvPr/>
        </p:nvSpPr>
        <p:spPr bwMode="auto">
          <a:xfrm>
            <a:off x="885120" y="5195630"/>
            <a:ext cx="7296949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defRPr/>
            </a:pPr>
            <a:r>
              <a:rPr lang="en-US" altLang="en-US" sz="2400" dirty="0" smtClean="0">
                <a:solidFill>
                  <a:srgbClr val="000099"/>
                </a:solidFill>
              </a:rPr>
              <a:t>The same TriBITS repositories can be arranged into multiple TriBITS CMake projects!</a:t>
            </a:r>
            <a:endParaRPr lang="en-US" altLang="en-US" sz="2400" dirty="0">
              <a:solidFill>
                <a:srgbClr val="000099"/>
              </a:solidFill>
            </a:endParaRPr>
          </a:p>
        </p:txBody>
      </p:sp>
      <p:sp>
        <p:nvSpPr>
          <p:cNvPr id="16395" name="Rectangle 1"/>
          <p:cNvSpPr>
            <a:spLocks noChangeArrowheads="1"/>
          </p:cNvSpPr>
          <p:nvPr/>
        </p:nvSpPr>
        <p:spPr bwMode="auto">
          <a:xfrm>
            <a:off x="539475" y="3096885"/>
            <a:ext cx="4032250" cy="1735137"/>
          </a:xfrm>
          <a:prstGeom prst="rect">
            <a:avLst/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altLang="en-US" b="1"/>
              <a:t>SCALE (Exnihilo)</a:t>
            </a:r>
            <a:endParaRPr lang="en-US" altLang="en-US"/>
          </a:p>
        </p:txBody>
      </p:sp>
      <p:sp>
        <p:nvSpPr>
          <p:cNvPr id="16396" name="Rectangle 36"/>
          <p:cNvSpPr>
            <a:spLocks noChangeArrowheads="1"/>
          </p:cNvSpPr>
          <p:nvPr/>
        </p:nvSpPr>
        <p:spPr bwMode="auto">
          <a:xfrm>
            <a:off x="687112" y="3496935"/>
            <a:ext cx="1728788" cy="525462"/>
          </a:xfrm>
          <a:prstGeom prst="rect">
            <a:avLst/>
          </a:prstGeom>
          <a:solidFill>
            <a:srgbClr val="92D050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altLang="en-US" b="1"/>
              <a:t>Trilinos</a:t>
            </a:r>
          </a:p>
        </p:txBody>
      </p:sp>
      <p:sp>
        <p:nvSpPr>
          <p:cNvPr id="16397" name="Rectangle 17"/>
          <p:cNvSpPr>
            <a:spLocks noChangeArrowheads="1"/>
          </p:cNvSpPr>
          <p:nvPr/>
        </p:nvSpPr>
        <p:spPr bwMode="auto">
          <a:xfrm>
            <a:off x="2706412" y="3493760"/>
            <a:ext cx="1612900" cy="1046162"/>
          </a:xfrm>
          <a:prstGeom prst="rect">
            <a:avLst/>
          </a:prstGeom>
          <a:solidFill>
            <a:srgbClr val="92D050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altLang="en-US" b="1"/>
              <a:t>SCALE</a:t>
            </a:r>
          </a:p>
        </p:txBody>
      </p:sp>
      <p:sp>
        <p:nvSpPr>
          <p:cNvPr id="16398" name="Rectangle 35"/>
          <p:cNvSpPr>
            <a:spLocks noChangeArrowheads="1"/>
          </p:cNvSpPr>
          <p:nvPr/>
        </p:nvSpPr>
        <p:spPr bwMode="auto">
          <a:xfrm>
            <a:off x="692757" y="4152572"/>
            <a:ext cx="1487488" cy="525463"/>
          </a:xfrm>
          <a:prstGeom prst="rect">
            <a:avLst/>
          </a:prstGeom>
          <a:solidFill>
            <a:srgbClr val="92D050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altLang="en-US" b="1"/>
              <a:t>VERAInExt</a:t>
            </a:r>
          </a:p>
        </p:txBody>
      </p:sp>
      <p:sp>
        <p:nvSpPr>
          <p:cNvPr id="16399" name="Rectangle 17"/>
          <p:cNvSpPr>
            <a:spLocks noChangeArrowheads="1"/>
          </p:cNvSpPr>
          <p:nvPr/>
        </p:nvSpPr>
        <p:spPr bwMode="auto">
          <a:xfrm>
            <a:off x="2769912" y="3931910"/>
            <a:ext cx="1093788" cy="396875"/>
          </a:xfrm>
          <a:prstGeom prst="rect">
            <a:avLst/>
          </a:prstGeom>
          <a:solidFill>
            <a:srgbClr val="92D050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altLang="en-US" b="1"/>
              <a:t>Exnihilo</a:t>
            </a:r>
          </a:p>
        </p:txBody>
      </p:sp>
      <p:sp>
        <p:nvSpPr>
          <p:cNvPr id="16400" name="Rectangle 1"/>
          <p:cNvSpPr>
            <a:spLocks noChangeArrowheads="1"/>
          </p:cNvSpPr>
          <p:nvPr/>
        </p:nvSpPr>
        <p:spPr bwMode="auto">
          <a:xfrm>
            <a:off x="5724525" y="3577897"/>
            <a:ext cx="2016125" cy="1087438"/>
          </a:xfrm>
          <a:prstGeom prst="rect">
            <a:avLst/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altLang="en-US" b="1"/>
              <a:t>COBRA-TF</a:t>
            </a:r>
            <a:endParaRPr lang="en-US" altLang="en-US"/>
          </a:p>
        </p:txBody>
      </p:sp>
      <p:sp>
        <p:nvSpPr>
          <p:cNvPr id="16401" name="Rectangle 43"/>
          <p:cNvSpPr>
            <a:spLocks noChangeArrowheads="1"/>
          </p:cNvSpPr>
          <p:nvPr/>
        </p:nvSpPr>
        <p:spPr bwMode="auto">
          <a:xfrm>
            <a:off x="5872163" y="3979535"/>
            <a:ext cx="1728787" cy="525462"/>
          </a:xfrm>
          <a:prstGeom prst="rect">
            <a:avLst/>
          </a:prstGeom>
          <a:solidFill>
            <a:srgbClr val="92D050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altLang="en-US" b="1"/>
              <a:t>COBRA-TF</a:t>
            </a:r>
          </a:p>
        </p:txBody>
      </p:sp>
      <p:sp>
        <p:nvSpPr>
          <p:cNvPr id="16402" name="Rectangle 1"/>
          <p:cNvSpPr>
            <a:spLocks noChangeArrowheads="1"/>
          </p:cNvSpPr>
          <p:nvPr/>
        </p:nvSpPr>
        <p:spPr bwMode="auto">
          <a:xfrm>
            <a:off x="6511590" y="988685"/>
            <a:ext cx="2016125" cy="1085850"/>
          </a:xfrm>
          <a:prstGeom prst="rect">
            <a:avLst/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altLang="en-US" b="1"/>
              <a:t>Trilinos</a:t>
            </a:r>
            <a:endParaRPr lang="en-US" altLang="en-US"/>
          </a:p>
        </p:txBody>
      </p:sp>
      <p:sp>
        <p:nvSpPr>
          <p:cNvPr id="16403" name="Rectangle 48"/>
          <p:cNvSpPr>
            <a:spLocks noChangeArrowheads="1"/>
          </p:cNvSpPr>
          <p:nvPr/>
        </p:nvSpPr>
        <p:spPr bwMode="auto">
          <a:xfrm>
            <a:off x="6659227" y="1388735"/>
            <a:ext cx="1728788" cy="525462"/>
          </a:xfrm>
          <a:prstGeom prst="rect">
            <a:avLst/>
          </a:prstGeom>
          <a:solidFill>
            <a:srgbClr val="92D050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altLang="en-US" b="1"/>
              <a:t>Trilinos</a:t>
            </a:r>
          </a:p>
        </p:txBody>
      </p:sp>
    </p:spTree>
    <p:extLst>
      <p:ext uri="{BB962C8B-B14F-4D97-AF65-F5344CB8AC3E}">
        <p14:creationId xmlns:p14="http://schemas.microsoft.com/office/powerpoint/2010/main" val="108534230"/>
      </p:ext>
    </p:extLst>
  </p:cSld>
  <p:clrMapOvr>
    <a:masterClrMapping/>
  </p:clrMapOvr>
  <p:transition advTm="41155">
    <p:dissolve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IRSTRABARTL@YDZDBOKFUVWXY5MJ" val="3062"/>
</p:tagLst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36181</TotalTime>
  <Words>2773</Words>
  <Application>Microsoft Office PowerPoint</Application>
  <PresentationFormat>On-screen Show (4:3)</PresentationFormat>
  <Paragraphs>527</Paragraphs>
  <Slides>36</Slides>
  <Notes>36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37" baseType="lpstr">
      <vt:lpstr>Default Design</vt:lpstr>
      <vt:lpstr>TriBITS Foundations and Updates</vt:lpstr>
      <vt:lpstr>What is TriBITS?</vt:lpstr>
      <vt:lpstr>PowerPoint Presentation</vt:lpstr>
      <vt:lpstr>Raw CMakeLists.txt File</vt:lpstr>
      <vt:lpstr>TriBITS Package CMakeList.txt File</vt:lpstr>
      <vt:lpstr>PowerPoint Presentation</vt:lpstr>
      <vt:lpstr>TriBITS Structural Units</vt:lpstr>
      <vt:lpstr>VERA Meta-Project, Repositories, Packages &amp; Subpackages</vt:lpstr>
      <vt:lpstr>Flexibility in TriBITS Projects and Repositories</vt:lpstr>
      <vt:lpstr>TriBITS and VC Repos for CASL VERA</vt:lpstr>
      <vt:lpstr>VERA/cmake/ExtraRepositoriesList.cmake</vt:lpstr>
      <vt:lpstr>PowerPoint Presentation</vt:lpstr>
      <vt:lpstr>Package Dependency Structure (e.g. Old Trilinos)</vt:lpstr>
      <vt:lpstr>Package Dependencies.cmake Files</vt:lpstr>
      <vt:lpstr>CI Testing: Change Epetra</vt:lpstr>
      <vt:lpstr>CI Testing: Change RTOp</vt:lpstr>
      <vt:lpstr>PowerPoint Presentation</vt:lpstr>
      <vt:lpstr>Software Engineering Theory about Packaging</vt:lpstr>
      <vt:lpstr>TriBITS Packages and Subpackages: Overview</vt:lpstr>
      <vt:lpstr>TriBITS Packages and Subpackages: Dependencies</vt:lpstr>
      <vt:lpstr>Depending only on subpackages: Example RTOp</vt:lpstr>
      <vt:lpstr>Depending only on subpackages: Example Thyra</vt:lpstr>
      <vt:lpstr>TriBITS Package and Subpackages : Details</vt:lpstr>
      <vt:lpstr>Consequences of move to GitHub on Dependencies</vt:lpstr>
      <vt:lpstr>PowerPoint Presentation</vt:lpstr>
      <vt:lpstr>Allow an upstream TriBITS Package to Build Independently</vt:lpstr>
      <vt:lpstr>teuchos/cmake/Dependencies.cmake</vt:lpstr>
      <vt:lpstr>teuchos/CMakeLists.txt</vt:lpstr>
      <vt:lpstr>teuchos/PackagesList.cmake</vt:lpstr>
      <vt:lpstr>teuchos/TPLsLists.cmake, Trilinos/TPLsList.cmake</vt:lpstr>
      <vt:lpstr>Configure of stand-alone Teuchos</vt:lpstr>
      <vt:lpstr>PowerPoint Presentation</vt:lpstr>
      <vt:lpstr>TriBITS Snapshots into Trilinos and local changes</vt:lpstr>
      <vt:lpstr>PowerPoint Presentation</vt:lpstr>
      <vt:lpstr>TriBITS Partitioning and Dependencies</vt:lpstr>
      <vt:lpstr>TriBITS Summary &amp; Future work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Main Title 32pt</dc:title>
  <dc:creator>Bartlett, Roscoe A</dc:creator>
  <cp:lastModifiedBy>Bartlett, Roscoe A.</cp:lastModifiedBy>
  <cp:revision>4275</cp:revision>
  <dcterms:modified xsi:type="dcterms:W3CDTF">2015-10-30T12:57:31Z</dcterms:modified>
</cp:coreProperties>
</file>