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7432000" cy="36576000"/>
  <p:notesSz cx="6858000" cy="9144000"/>
  <p:custDataLst>
    <p:tags r:id="rId4"/>
  </p:custDataLst>
  <p:defaultTextStyle>
    <a:defPPr>
      <a:defRPr lang="en-US"/>
    </a:defPPr>
    <a:lvl1pPr algn="l" defTabSz="18288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828800" indent="-1371600" algn="l" defTabSz="18288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3657600" indent="-2743200" algn="l" defTabSz="18288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5486400" indent="-4114800" algn="l" defTabSz="18288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7315200" indent="-5486400" algn="l" defTabSz="1828800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7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A5"/>
    <a:srgbClr val="222D59"/>
    <a:srgbClr val="9E8C78"/>
    <a:srgbClr val="19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49" autoAdjust="0"/>
  </p:normalViewPr>
  <p:slideViewPr>
    <p:cSldViewPr snapToObjects="1">
      <p:cViewPr>
        <p:scale>
          <a:sx n="40" d="100"/>
          <a:sy n="40" d="100"/>
        </p:scale>
        <p:origin x="974" y="-221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56C4EE-D1ED-B943-AE22-60820AEFF44C}" type="datetimeFigureOut">
              <a:rPr lang="en-US"/>
              <a:pPr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3A6E57-3521-F04B-956E-B2DBA1C3D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6BB404-E65E-EE42-A9D9-D66DC788DEB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1E5EE-DCD6-CA4B-AD76-8BDA77AE2CF8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9010-DF40-5444-860B-423EF39B7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87F92-C9CD-6A4E-819F-E9C181F14182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C2982-1861-0F43-852E-8D9D199CB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7814739"/>
            <a:ext cx="18516600" cy="1664377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7814739"/>
            <a:ext cx="55092600" cy="166437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035C9-1431-754B-89A4-B2431EB39A68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57222-EC4A-664C-BBA4-0789BDAA1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CB600B-3F49-A44E-BA6E-ADEC33E63B2C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328AA-4688-6343-ABBF-5A96D1181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2"/>
            <a:ext cx="23317200" cy="8000997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7EB5A-20B3-4243-B880-D3165F77BAE2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7B881-98D2-E140-89C7-9765196E8E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45516800"/>
            <a:ext cx="36804600" cy="12873566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5952-637B-0441-9609-24F111340D65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AEF63-F8DE-C44B-9B40-08E4B94E0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46888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4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2120564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69"/>
            <a:ext cx="12125325" cy="3412064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3"/>
            <a:ext cx="12125325" cy="21073536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7AF77-5BF6-DD4F-AAB5-69A40950E7A0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AA7E3-38A1-204D-8B05-2C01E938B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91635-E9E3-9B4A-BE83-F44EF408B6C4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4D2C7-4713-204B-A848-1A6F48419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00"/>
            <a:ext cx="27432000" cy="28309888"/>
          </a:xfrm>
          <a:prstGeom prst="rect">
            <a:avLst/>
          </a:prstGeom>
          <a:gradFill flip="none" rotWithShape="1">
            <a:gsLst>
              <a:gs pos="0">
                <a:srgbClr val="9E8C78"/>
              </a:gs>
              <a:gs pos="68000">
                <a:srgbClr val="9E8C78">
                  <a:alpha val="9000"/>
                </a:srgbClr>
              </a:gs>
              <a:gs pos="100000">
                <a:srgbClr val="9E8C7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 descr="iStock_Binary Code.png"/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0"/>
            <a:ext cx="27425650" cy="213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27432000" cy="59055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733800"/>
            <a:ext cx="18167350" cy="21717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76400" y="6845300"/>
            <a:ext cx="23958550" cy="2727960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4183638"/>
            <a:ext cx="27432000" cy="239712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3639800" y="7469188"/>
            <a:ext cx="15875" cy="265017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7962900" y="34671000"/>
            <a:ext cx="1135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>
              <a:solidFill>
                <a:schemeClr val="bg1"/>
              </a:solidFill>
              <a:latin typeface="Calibri" charset="0"/>
            </a:endParaRPr>
          </a:p>
          <a:p>
            <a:pPr algn="ctr" eaLnBrk="1" hangingPunct="1"/>
            <a:r>
              <a:rPr lang="en-US" sz="1800">
                <a:solidFill>
                  <a:schemeClr val="bg1"/>
                </a:solidFill>
                <a:latin typeface="Calibri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</a:t>
            </a:r>
            <a:endParaRPr lang="en-US" sz="2000">
              <a:solidFill>
                <a:schemeClr val="bg1"/>
              </a:solidFill>
              <a:latin typeface="Calibri" charset="0"/>
            </a:endParaRPr>
          </a:p>
          <a:p>
            <a:pPr algn="ctr" eaLnBrk="1" hangingPunct="1"/>
            <a:endParaRPr lang="en-US" sz="20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687513" y="6629400"/>
            <a:ext cx="23947437" cy="20955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676400" y="33970913"/>
            <a:ext cx="23958550" cy="211137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6" descr="SNL_Stacked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0" y="34594800"/>
            <a:ext cx="4311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NNSA 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5052000"/>
            <a:ext cx="25749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85338"/>
            <a:ext cx="2574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/>
          <p:cNvSpPr>
            <a:spLocks noChangeArrowheads="1"/>
          </p:cNvSpPr>
          <p:nvPr userDrawn="1"/>
        </p:nvSpPr>
        <p:spPr bwMode="auto">
          <a:xfrm rot="5400000">
            <a:off x="-440531" y="1007269"/>
            <a:ext cx="1871662" cy="1295400"/>
          </a:xfrm>
          <a:prstGeom prst="triangle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53CA-1FAB-EF4F-90D7-C85B91D05E9F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A71A8-7AFE-C042-A145-DA1438465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456267"/>
            <a:ext cx="9024939" cy="61976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69"/>
            <a:ext cx="15335250" cy="3121660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7653869"/>
            <a:ext cx="9024939" cy="25019003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21F1B-C66B-0D46-A002-4CA95DDE7B76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A48E-6A4D-E043-9F17-68084F9E4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3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 rtlCol="0">
            <a:normAutofit/>
          </a:bodyPr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3"/>
            <a:ext cx="16459200" cy="4292597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B727D-CCA7-C744-8980-787ACC4FC7C6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0DD43-17DA-AC44-8BC6-C333EE2EE2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465263"/>
            <a:ext cx="246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8534400"/>
            <a:ext cx="24688800" cy="241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5760" tIns="182880" rIns="365760" bIns="182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1063"/>
            <a:ext cx="6400800" cy="1946275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>
              <a:defRPr sz="48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4548C70-A28A-1F45-AAD7-CD9199F7AEBC}" type="datetime1">
              <a:rPr lang="en-US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1063"/>
            <a:ext cx="8686800" cy="1946275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ctr">
              <a:defRPr sz="48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  <a:cs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1063"/>
            <a:ext cx="6400800" cy="1946275"/>
          </a:xfrm>
          <a:prstGeom prst="rect">
            <a:avLst/>
          </a:prstGeom>
        </p:spPr>
        <p:txBody>
          <a:bodyPr vert="horz" wrap="square" lIns="365760" tIns="182880" rIns="365760" bIns="182880" numCol="1" anchor="ctr" anchorCtr="0" compatLnSpc="1">
            <a:prstTxWarp prst="textNoShape">
              <a:avLst/>
            </a:prstTxWarp>
          </a:bodyPr>
          <a:lstStyle>
            <a:lvl1pPr algn="r">
              <a:defRPr sz="48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7DD66FA-8C33-6448-A53F-3DCE7B1337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23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defTabSz="1828800" rtl="0" eaLnBrk="0" fontAlgn="base" hangingPunct="0">
        <a:spcBef>
          <a:spcPct val="0"/>
        </a:spcBef>
        <a:spcAft>
          <a:spcPct val="0"/>
        </a:spcAft>
        <a:defRPr sz="17600" kern="1200">
          <a:solidFill>
            <a:schemeClr val="tx1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2pPr>
      <a:lvl3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3pPr>
      <a:lvl4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4pPr>
      <a:lvl5pPr algn="ctr" defTabSz="1828800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5pPr>
      <a:lvl6pPr marL="4572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6pPr>
      <a:lvl7pPr marL="9144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7pPr>
      <a:lvl8pPr marL="13716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8pPr>
      <a:lvl9pPr marL="1828800" algn="ctr" defTabSz="1828800" rtl="0" fontAlgn="base">
        <a:spcBef>
          <a:spcPct val="0"/>
        </a:spcBef>
        <a:spcAft>
          <a:spcPct val="0"/>
        </a:spcAft>
        <a:defRPr sz="17600">
          <a:solidFill>
            <a:schemeClr val="tx1"/>
          </a:solidFill>
          <a:latin typeface="Calibri" pitchFamily="32" charset="0"/>
          <a:ea typeface="ＭＳ Ｐゴシック" pitchFamily="32" charset="-128"/>
          <a:cs typeface="ＭＳ Ｐゴシック" pitchFamily="32" charset="-128"/>
        </a:defRPr>
      </a:lvl9pPr>
    </p:titleStyle>
    <p:bodyStyle>
      <a:lvl1pPr marL="1371600" indent="-1371600" algn="l" defTabSz="1828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800" kern="12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2971800" indent="-1143000" algn="l" defTabSz="1828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2pPr>
      <a:lvl3pPr marL="45720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6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3pPr>
      <a:lvl4pPr marL="64008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4pPr>
      <a:lvl5pPr marL="8229600" indent="-914400" algn="l" defTabSz="1828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0" kern="1200">
          <a:solidFill>
            <a:schemeClr val="tx1"/>
          </a:solidFill>
          <a:latin typeface="+mn-lt"/>
          <a:ea typeface="ＭＳ Ｐゴシック" pitchFamily="32" charset="-128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tribits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github.com/tribitspub/trib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3"/>
          <p:cNvGrpSpPr>
            <a:grpSpLocks/>
          </p:cNvGrpSpPr>
          <p:nvPr/>
        </p:nvGrpSpPr>
        <p:grpSpPr bwMode="auto">
          <a:xfrm>
            <a:off x="2438400" y="11125200"/>
            <a:ext cx="9220200" cy="914400"/>
            <a:chOff x="2438400" y="7467600"/>
            <a:chExt cx="10515600" cy="1295400"/>
          </a:xfrm>
        </p:grpSpPr>
        <p:sp>
          <p:nvSpPr>
            <p:cNvPr id="5" name="Subtitle 2"/>
            <p:cNvSpPr txBox="1">
              <a:spLocks/>
            </p:cNvSpPr>
            <p:nvPr/>
          </p:nvSpPr>
          <p:spPr bwMode="auto">
            <a:xfrm>
              <a:off x="2438400" y="7467600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Approach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 bwMode="auto">
            <a:xfrm>
              <a:off x="2438400" y="8645525"/>
              <a:ext cx="10515600" cy="117475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3079" name="Title 1"/>
          <p:cNvSpPr txBox="1">
            <a:spLocks/>
          </p:cNvSpPr>
          <p:nvPr/>
        </p:nvSpPr>
        <p:spPr bwMode="auto">
          <a:xfrm>
            <a:off x="1638300" y="3886200"/>
            <a:ext cx="1752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FFFF"/>
                </a:solidFill>
                <a:latin typeface="Calibri" charset="0"/>
              </a:rPr>
              <a:t>Sandia National Laboratories</a:t>
            </a:r>
          </a:p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Calibri" charset="0"/>
              </a:rPr>
              <a:t>Roscoe A. Bartlett</a:t>
            </a:r>
          </a:p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Calibri" charset="0"/>
              </a:rPr>
              <a:t>Sandia National Laboratories, New Mexico, 87185</a:t>
            </a:r>
          </a:p>
        </p:txBody>
      </p:sp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14173200" y="29718000"/>
            <a:ext cx="10515600" cy="1177925"/>
            <a:chOff x="14478000" y="26330275"/>
            <a:chExt cx="10515600" cy="1177925"/>
          </a:xfrm>
        </p:grpSpPr>
        <p:sp>
          <p:nvSpPr>
            <p:cNvPr id="15" name="Subtitle 2"/>
            <p:cNvSpPr txBox="1">
              <a:spLocks/>
            </p:cNvSpPr>
            <p:nvPr/>
          </p:nvSpPr>
          <p:spPr bwMode="auto">
            <a:xfrm>
              <a:off x="14478000" y="26330275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Usage and Availability</a:t>
              </a: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 bwMode="auto">
            <a:xfrm>
              <a:off x="14478000" y="27390725"/>
              <a:ext cx="10515600" cy="117475"/>
            </a:xfrm>
            <a:prstGeom prst="rect">
              <a:avLst/>
            </a:prstGeom>
            <a:gradFill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3081" name="Title 1"/>
          <p:cNvSpPr txBox="1">
            <a:spLocks/>
          </p:cNvSpPr>
          <p:nvPr/>
        </p:nvSpPr>
        <p:spPr bwMode="auto">
          <a:xfrm>
            <a:off x="1295400" y="457200"/>
            <a:ext cx="26136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800" dirty="0">
                <a:solidFill>
                  <a:schemeClr val="bg1"/>
                </a:solidFill>
              </a:rPr>
              <a:t>Application of </a:t>
            </a:r>
            <a:r>
              <a:rPr lang="en-US" sz="8800" dirty="0" err="1">
                <a:solidFill>
                  <a:schemeClr val="bg1"/>
                </a:solidFill>
              </a:rPr>
              <a:t>TriBITS</a:t>
            </a:r>
            <a:r>
              <a:rPr lang="en-US" sz="8800" dirty="0">
                <a:solidFill>
                  <a:schemeClr val="bg1"/>
                </a:solidFill>
              </a:rPr>
              <a:t> to Larger Componentized Scientific and Engineering Software Projects </a:t>
            </a:r>
            <a:endParaRPr lang="en-US" sz="88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082" name="Title 1"/>
          <p:cNvSpPr txBox="1">
            <a:spLocks/>
          </p:cNvSpPr>
          <p:nvPr/>
        </p:nvSpPr>
        <p:spPr bwMode="auto">
          <a:xfrm>
            <a:off x="10744200" y="35661600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bg1"/>
                </a:solidFill>
                <a:latin typeface="Calibri" charset="0"/>
              </a:rPr>
              <a:t>SAND2017-2405 C</a:t>
            </a:r>
          </a:p>
        </p:txBody>
      </p:sp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2438400" y="15022513"/>
            <a:ext cx="10210800" cy="903287"/>
            <a:chOff x="2438400" y="7583004"/>
            <a:chExt cx="10515600" cy="1179996"/>
          </a:xfrm>
        </p:grpSpPr>
        <p:sp>
          <p:nvSpPr>
            <p:cNvPr id="18" name="Subtitle 2"/>
            <p:cNvSpPr txBox="1">
              <a:spLocks/>
            </p:cNvSpPr>
            <p:nvPr/>
          </p:nvSpPr>
          <p:spPr bwMode="auto">
            <a:xfrm>
              <a:off x="2438400" y="7583004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Package-based Architecture</a:t>
              </a: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 bwMode="auto">
            <a:xfrm>
              <a:off x="2438400" y="8645525"/>
              <a:ext cx="10515600" cy="117475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grpSp>
        <p:nvGrpSpPr>
          <p:cNvPr id="3086" name="Group 3"/>
          <p:cNvGrpSpPr>
            <a:grpSpLocks/>
          </p:cNvGrpSpPr>
          <p:nvPr/>
        </p:nvGrpSpPr>
        <p:grpSpPr bwMode="auto">
          <a:xfrm>
            <a:off x="14020800" y="7239000"/>
            <a:ext cx="10134601" cy="914400"/>
            <a:chOff x="2438400" y="7467600"/>
            <a:chExt cx="10515600" cy="1295400"/>
          </a:xfrm>
        </p:grpSpPr>
        <p:sp>
          <p:nvSpPr>
            <p:cNvPr id="190" name="Subtitle 2"/>
            <p:cNvSpPr txBox="1">
              <a:spLocks/>
            </p:cNvSpPr>
            <p:nvPr/>
          </p:nvSpPr>
          <p:spPr bwMode="auto">
            <a:xfrm>
              <a:off x="2438400" y="7467600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Raw CMake vs. </a:t>
              </a:r>
              <a:r>
                <a:rPr lang="en-US" sz="6100" b="1" dirty="0" err="1">
                  <a:solidFill>
                    <a:srgbClr val="193C59"/>
                  </a:solidFill>
                  <a:latin typeface="Calibri" charset="0"/>
                </a:rPr>
                <a:t>TriBITS</a:t>
              </a:r>
              <a:endParaRPr lang="en-US" sz="6100" b="1" dirty="0">
                <a:solidFill>
                  <a:srgbClr val="193C59"/>
                </a:solidFill>
                <a:latin typeface="Calibri" charset="0"/>
              </a:endParaRPr>
            </a:p>
          </p:txBody>
        </p:sp>
        <p:sp>
          <p:nvSpPr>
            <p:cNvPr id="191" name="Subtitle 2"/>
            <p:cNvSpPr txBox="1">
              <a:spLocks/>
            </p:cNvSpPr>
            <p:nvPr/>
          </p:nvSpPr>
          <p:spPr bwMode="auto">
            <a:xfrm>
              <a:off x="2438400" y="8645525"/>
              <a:ext cx="10515600" cy="117475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grpSp>
        <p:nvGrpSpPr>
          <p:cNvPr id="3104" name="Group 3"/>
          <p:cNvGrpSpPr>
            <a:grpSpLocks/>
          </p:cNvGrpSpPr>
          <p:nvPr/>
        </p:nvGrpSpPr>
        <p:grpSpPr bwMode="auto">
          <a:xfrm>
            <a:off x="2438400" y="27127200"/>
            <a:ext cx="10134600" cy="914400"/>
            <a:chOff x="2438400" y="7467600"/>
            <a:chExt cx="10515600" cy="1295400"/>
          </a:xfrm>
        </p:grpSpPr>
        <p:sp>
          <p:nvSpPr>
            <p:cNvPr id="222" name="Subtitle 2"/>
            <p:cNvSpPr txBox="1">
              <a:spLocks/>
            </p:cNvSpPr>
            <p:nvPr/>
          </p:nvSpPr>
          <p:spPr bwMode="auto">
            <a:xfrm>
              <a:off x="2438400" y="7467600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Package Dependencies</a:t>
              </a:r>
            </a:p>
          </p:txBody>
        </p:sp>
        <p:sp>
          <p:nvSpPr>
            <p:cNvPr id="223" name="Subtitle 2"/>
            <p:cNvSpPr txBox="1">
              <a:spLocks/>
            </p:cNvSpPr>
            <p:nvPr/>
          </p:nvSpPr>
          <p:spPr bwMode="auto">
            <a:xfrm>
              <a:off x="2438400" y="8645525"/>
              <a:ext cx="10515600" cy="117475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227" name="Title 1"/>
          <p:cNvSpPr txBox="1">
            <a:spLocks/>
          </p:cNvSpPr>
          <p:nvPr/>
        </p:nvSpPr>
        <p:spPr bwMode="auto">
          <a:xfrm>
            <a:off x="2133600" y="12085499"/>
            <a:ext cx="115839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t" anchorCtr="0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charset="0"/>
              </a:rPr>
              <a:t>Tribal Build, Integration, and Test System (</a:t>
            </a:r>
            <a:r>
              <a:rPr lang="en-US" sz="2800" b="1" dirty="0" err="1">
                <a:latin typeface="Calibri" charset="0"/>
              </a:rPr>
              <a:t>TriBITS</a:t>
            </a:r>
            <a:r>
              <a:rPr lang="en-US" sz="2800" b="1" dirty="0">
                <a:latin typeface="Calibri" charset="0"/>
              </a:rPr>
              <a:t>) using CMake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Framework for large, distributed multi-repository CMake projects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Flexible package-based dependency and </a:t>
            </a:r>
            <a:r>
              <a:rPr lang="en-US" sz="2800" dirty="0" err="1">
                <a:latin typeface="Calibri" charset="0"/>
              </a:rPr>
              <a:t>namespacing</a:t>
            </a:r>
            <a:r>
              <a:rPr lang="en-US" sz="2800" dirty="0">
                <a:latin typeface="Calibri" charset="0"/>
              </a:rPr>
              <a:t> architecture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Automatic package dependency handling using dependency DAG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Reduced boiler-plate CMake code and enforce consistency across large distributed projects</a:t>
            </a:r>
          </a:p>
          <a:p>
            <a:pPr marL="285750" lvl="1" indent="0" eaLnBrk="1" hangingPunct="1"/>
            <a:endParaRPr lang="en-US" sz="1400" dirty="0">
              <a:latin typeface="Calibri" charset="0"/>
            </a:endParaRPr>
          </a:p>
        </p:txBody>
      </p:sp>
      <p:sp>
        <p:nvSpPr>
          <p:cNvPr id="3108" name="Title 1"/>
          <p:cNvSpPr txBox="1">
            <a:spLocks/>
          </p:cNvSpPr>
          <p:nvPr/>
        </p:nvSpPr>
        <p:spPr bwMode="auto">
          <a:xfrm>
            <a:off x="13885863" y="30861000"/>
            <a:ext cx="1126736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ctr">
            <a:spAutoFit/>
          </a:bodyPr>
          <a:lstStyle>
            <a:lvl1pPr marL="34290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800" b="1" dirty="0">
                <a:latin typeface="Calibri" charset="0"/>
              </a:rPr>
              <a:t>Used By:</a:t>
            </a:r>
            <a:r>
              <a:rPr lang="en-US" sz="2800" dirty="0">
                <a:latin typeface="Calibri" charset="0"/>
              </a:rPr>
              <a:t> Trilinos (SNL), </a:t>
            </a:r>
            <a:r>
              <a:rPr lang="en-US" sz="2800" dirty="0" err="1">
                <a:latin typeface="Calibri" charset="0"/>
              </a:rPr>
              <a:t>Drekar</a:t>
            </a:r>
            <a:r>
              <a:rPr lang="en-US" sz="2800" dirty="0">
                <a:latin typeface="Calibri" charset="0"/>
              </a:rPr>
              <a:t> (SNL), MPACT (</a:t>
            </a:r>
            <a:r>
              <a:rPr lang="en-US" sz="2800" dirty="0" err="1">
                <a:latin typeface="Calibri" charset="0"/>
              </a:rPr>
              <a:t>U.Mich</a:t>
            </a:r>
            <a:r>
              <a:rPr lang="en-US" sz="2800" dirty="0">
                <a:latin typeface="Calibri" charset="0"/>
              </a:rPr>
              <a:t>./ORNL), COBRA-TF (</a:t>
            </a:r>
            <a:r>
              <a:rPr lang="en-US" sz="2800" dirty="0" err="1">
                <a:latin typeface="Calibri" charset="0"/>
              </a:rPr>
              <a:t>PennState</a:t>
            </a:r>
            <a:r>
              <a:rPr lang="en-US" sz="2800" dirty="0">
                <a:latin typeface="Calibri" charset="0"/>
              </a:rPr>
              <a:t>/ORNL), SCALE/</a:t>
            </a:r>
            <a:r>
              <a:rPr lang="en-US" sz="2800" dirty="0" err="1">
                <a:latin typeface="Calibri" charset="0"/>
              </a:rPr>
              <a:t>Exnihilo</a:t>
            </a:r>
            <a:r>
              <a:rPr lang="en-US" sz="2800" dirty="0">
                <a:latin typeface="Calibri" charset="0"/>
              </a:rPr>
              <a:t> (ORNL), </a:t>
            </a:r>
            <a:r>
              <a:rPr lang="en-US" sz="2800" dirty="0" err="1">
                <a:latin typeface="Calibri" charset="0"/>
              </a:rPr>
              <a:t>DataTransferKit</a:t>
            </a:r>
            <a:r>
              <a:rPr lang="en-US" sz="2800" dirty="0">
                <a:latin typeface="Calibri" charset="0"/>
              </a:rPr>
              <a:t> (ORNL), …</a:t>
            </a:r>
          </a:p>
          <a:p>
            <a:pPr marL="0" indent="0" eaLnBrk="1" hangingPunct="1"/>
            <a:r>
              <a:rPr lang="en-US" sz="2800" b="1" dirty="0">
                <a:latin typeface="Calibri" charset="0"/>
              </a:rPr>
              <a:t>Availability:</a:t>
            </a:r>
            <a:r>
              <a:rPr lang="en-US" sz="2800" dirty="0">
                <a:latin typeface="Calibri" charset="0"/>
              </a:rPr>
              <a:t> GitHub, 3-clause BSD license</a:t>
            </a:r>
          </a:p>
          <a:p>
            <a:pPr marL="0" indent="0" eaLnBrk="1" hangingPunct="1"/>
            <a:r>
              <a:rPr lang="en-US" sz="2800" b="1" dirty="0">
                <a:latin typeface="Calibri" charset="0"/>
              </a:rPr>
              <a:t>See: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>
                <a:latin typeface="Calibri" charset="0"/>
                <a:hlinkClick r:id="rId3"/>
              </a:rPr>
              <a:t>https://tribits.org</a:t>
            </a:r>
            <a:r>
              <a:rPr lang="en-US" sz="2800" dirty="0">
                <a:latin typeface="Calibri" charset="0"/>
              </a:rPr>
              <a:t>, </a:t>
            </a:r>
            <a:r>
              <a:rPr lang="en-US" sz="2800" dirty="0">
                <a:latin typeface="Calibri" charset="0"/>
                <a:hlinkClick r:id="rId4"/>
              </a:rPr>
              <a:t>https://github.com/tribitspub/tribits</a:t>
            </a:r>
            <a:r>
              <a:rPr lang="en-US" sz="2800" dirty="0">
                <a:latin typeface="Calibri" charset="0"/>
              </a:rPr>
              <a:t> </a:t>
            </a:r>
          </a:p>
          <a:p>
            <a:pPr marL="0" indent="0" eaLnBrk="1" hangingPunct="1"/>
            <a:endParaRPr lang="en-US" sz="1100" dirty="0">
              <a:latin typeface="Calibri" charset="0"/>
            </a:endParaRPr>
          </a:p>
          <a:p>
            <a:pPr marL="0" indent="0" eaLnBrk="1" hangingPunct="1"/>
            <a:r>
              <a:rPr lang="en-US" sz="2400" i="1" dirty="0">
                <a:latin typeface="Calibri" charset="0"/>
              </a:rPr>
              <a:t>We acknowledge the contributions of Brent </a:t>
            </a:r>
            <a:r>
              <a:rPr lang="en-US" sz="2400" i="1" dirty="0" err="1">
                <a:latin typeface="Calibri" charset="0"/>
              </a:rPr>
              <a:t>Pershbacker</a:t>
            </a:r>
            <a:r>
              <a:rPr lang="en-US" sz="2400" i="1" dirty="0">
                <a:latin typeface="Calibri" charset="0"/>
              </a:rPr>
              <a:t> (SNL), Nico </a:t>
            </a:r>
            <a:r>
              <a:rPr lang="en-US" sz="2400" i="1" dirty="0" err="1">
                <a:latin typeface="Calibri" charset="0"/>
              </a:rPr>
              <a:t>Schlomer</a:t>
            </a:r>
            <a:r>
              <a:rPr lang="en-US" sz="2400" i="1" dirty="0">
                <a:latin typeface="Calibri" charset="0"/>
              </a:rPr>
              <a:t> (T.U. Berlin) and others who have helped to develop and extend </a:t>
            </a:r>
            <a:r>
              <a:rPr lang="en-US" sz="2400" i="1" dirty="0" err="1">
                <a:latin typeface="Calibri" charset="0"/>
              </a:rPr>
              <a:t>TriBITS</a:t>
            </a:r>
            <a:r>
              <a:rPr lang="en-US" sz="2400" i="1" dirty="0">
                <a:latin typeface="Calibri" charset="0"/>
              </a:rPr>
              <a:t>.</a:t>
            </a:r>
          </a:p>
        </p:txBody>
      </p:sp>
      <p:grpSp>
        <p:nvGrpSpPr>
          <p:cNvPr id="180" name="Group 3"/>
          <p:cNvGrpSpPr>
            <a:grpSpLocks/>
          </p:cNvGrpSpPr>
          <p:nvPr/>
        </p:nvGrpSpPr>
        <p:grpSpPr bwMode="auto">
          <a:xfrm>
            <a:off x="2439988" y="7193101"/>
            <a:ext cx="9220200" cy="914400"/>
            <a:chOff x="2438400" y="7467600"/>
            <a:chExt cx="10515600" cy="1295400"/>
          </a:xfrm>
        </p:grpSpPr>
        <p:sp>
          <p:nvSpPr>
            <p:cNvPr id="185" name="Subtitle 2"/>
            <p:cNvSpPr txBox="1">
              <a:spLocks/>
            </p:cNvSpPr>
            <p:nvPr/>
          </p:nvSpPr>
          <p:spPr bwMode="auto">
            <a:xfrm>
              <a:off x="2438400" y="7467600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Challenges</a:t>
              </a:r>
            </a:p>
          </p:txBody>
        </p:sp>
        <p:sp>
          <p:nvSpPr>
            <p:cNvPr id="188" name="Subtitle 2"/>
            <p:cNvSpPr txBox="1">
              <a:spLocks/>
            </p:cNvSpPr>
            <p:nvPr/>
          </p:nvSpPr>
          <p:spPr bwMode="auto">
            <a:xfrm>
              <a:off x="2438400" y="8645525"/>
              <a:ext cx="10515600" cy="117475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189" name="Title 1"/>
          <p:cNvSpPr txBox="1">
            <a:spLocks/>
          </p:cNvSpPr>
          <p:nvPr/>
        </p:nvSpPr>
        <p:spPr bwMode="auto">
          <a:xfrm>
            <a:off x="1930400" y="8068032"/>
            <a:ext cx="11328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t" anchorCtr="0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Multiple software repositories and distributed development teams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Multiple programming languages (C, C++, Fortran)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Multiple development and deployment platforms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Development, builds, testing, and/or deployments of different subsets of the software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Co-development of multiple software packages</a:t>
            </a:r>
          </a:p>
        </p:txBody>
      </p:sp>
      <p:grpSp>
        <p:nvGrpSpPr>
          <p:cNvPr id="193" name="Group 3"/>
          <p:cNvGrpSpPr>
            <a:grpSpLocks/>
          </p:cNvGrpSpPr>
          <p:nvPr/>
        </p:nvGrpSpPr>
        <p:grpSpPr bwMode="auto">
          <a:xfrm>
            <a:off x="14192250" y="24351237"/>
            <a:ext cx="10134601" cy="914400"/>
            <a:chOff x="2438400" y="7467600"/>
            <a:chExt cx="10515600" cy="1295400"/>
          </a:xfrm>
        </p:grpSpPr>
        <p:sp>
          <p:nvSpPr>
            <p:cNvPr id="195" name="Subtitle 2"/>
            <p:cNvSpPr txBox="1">
              <a:spLocks/>
            </p:cNvSpPr>
            <p:nvPr/>
          </p:nvSpPr>
          <p:spPr bwMode="auto">
            <a:xfrm>
              <a:off x="2438400" y="7467600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Package-based </a:t>
              </a:r>
              <a:r>
                <a:rPr lang="en-US" sz="6100" b="1" dirty="0" err="1">
                  <a:solidFill>
                    <a:srgbClr val="193C59"/>
                  </a:solidFill>
                  <a:latin typeface="Calibri" charset="0"/>
                </a:rPr>
                <a:t>CDash</a:t>
              </a: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 board</a:t>
              </a:r>
            </a:p>
          </p:txBody>
        </p:sp>
        <p:sp>
          <p:nvSpPr>
            <p:cNvPr id="199" name="Subtitle 2"/>
            <p:cNvSpPr txBox="1">
              <a:spLocks/>
            </p:cNvSpPr>
            <p:nvPr/>
          </p:nvSpPr>
          <p:spPr bwMode="auto">
            <a:xfrm>
              <a:off x="2438400" y="8645524"/>
              <a:ext cx="10515600" cy="117476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2457450" y="16078200"/>
            <a:ext cx="10801350" cy="10892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&lt;project&gt;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ProjectName.cmake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|- CMakeList.txt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PackagesList.cmake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|- packages/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|-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package_a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|- […]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|-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package_b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  \-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Dependencies.cmake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|- CMakeLists.txt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|-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  \- CMakeLists.txt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|- test/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|  \- CMakeLists.txt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|  |- […]  </a:t>
            </a:r>
          </a:p>
        </p:txBody>
      </p:sp>
      <p:sp>
        <p:nvSpPr>
          <p:cNvPr id="266" name="Rectangle 265"/>
          <p:cNvSpPr>
            <a:spLocks noChangeArrowheads="1"/>
          </p:cNvSpPr>
          <p:nvPr/>
        </p:nvSpPr>
        <p:spPr bwMode="auto">
          <a:xfrm>
            <a:off x="19583400" y="8915400"/>
            <a:ext cx="5336222" cy="24596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tribits_add_library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hello_world_lib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HEADERS hello_world_lib.hpp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SOURCES hello_world_lib.cpp)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tribits_add_executable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NOEXEPREFIX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SOURCES hello_world_main.cpp  INSTALLABLE)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NOEXEPREFIX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PASS_REGULAR_EXPRESSION "Hello World")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tribits_add_executable_and_test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unit_tests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SOURCES hello_world_unit_tests.cpp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PASS_REGULAR_EXPRESSION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"All unit tests passed")</a:t>
            </a:r>
          </a:p>
        </p:txBody>
      </p:sp>
      <p:sp>
        <p:nvSpPr>
          <p:cNvPr id="268" name="Title 1"/>
          <p:cNvSpPr txBox="1">
            <a:spLocks/>
          </p:cNvSpPr>
          <p:nvPr/>
        </p:nvSpPr>
        <p:spPr bwMode="auto">
          <a:xfrm>
            <a:off x="19583400" y="11550134"/>
            <a:ext cx="5569828" cy="4062651"/>
          </a:xfrm>
          <a:prstGeom prst="rect">
            <a:avLst/>
          </a:prstGeom>
          <a:solidFill>
            <a:srgbClr val="FEFFA5"/>
          </a:solidFill>
          <a:ln>
            <a:solidFill>
              <a:schemeClr val="tx1"/>
            </a:solidFill>
          </a:ln>
          <a:extLst/>
        </p:spPr>
        <p:txBody>
          <a:bodyPr wrap="square" lIns="182880" tIns="182880" rIns="18288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Less duplication and boiler-plate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Fewer commands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Fewer lines of CMake code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Installs by default (most common)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+mn-cs"/>
              </a:rPr>
              <a:t>Library linking automatically handled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+mn-cs"/>
              </a:rPr>
              <a:t>Automatic </a:t>
            </a:r>
            <a:r>
              <a:rPr lang="en-US" sz="2400" dirty="0" err="1">
                <a:latin typeface="Calibri" panose="020F0502020204030204" pitchFamily="34" charset="0"/>
                <a:cs typeface="+mn-cs"/>
              </a:rPr>
              <a:t>namespacing</a:t>
            </a:r>
            <a:r>
              <a:rPr lang="en-US" sz="2400" dirty="0">
                <a:latin typeface="Calibri" panose="020F0502020204030204" pitchFamily="34" charset="0"/>
                <a:cs typeface="+mn-cs"/>
              </a:rPr>
              <a:t> of test &amp; test executable names. 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All target and test  names must be globally unique!</a:t>
            </a:r>
            <a:r>
              <a:rPr lang="en-US" sz="2400" dirty="0">
                <a:latin typeface="Calibri" panose="020F0502020204030204" pitchFamily="34" charset="0"/>
                <a:cs typeface="+mn-cs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+mn-cs"/>
              </a:rPr>
              <a:t>Enforced uniform behavior across all CMakeListst.txt  files</a:t>
            </a:r>
          </a:p>
        </p:txBody>
      </p:sp>
      <p:sp>
        <p:nvSpPr>
          <p:cNvPr id="269" name="Title 1"/>
          <p:cNvSpPr txBox="1">
            <a:spLocks/>
          </p:cNvSpPr>
          <p:nvPr/>
        </p:nvSpPr>
        <p:spPr bwMode="auto">
          <a:xfrm>
            <a:off x="13868400" y="8236803"/>
            <a:ext cx="570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 dirty="0">
                <a:latin typeface="+mn-lt"/>
                <a:cs typeface="+mn-cs"/>
              </a:rPr>
              <a:t>Raw CMakeLists.txt</a:t>
            </a:r>
          </a:p>
        </p:txBody>
      </p:sp>
      <p:sp>
        <p:nvSpPr>
          <p:cNvPr id="270" name="Title 1"/>
          <p:cNvSpPr txBox="1">
            <a:spLocks/>
          </p:cNvSpPr>
          <p:nvPr/>
        </p:nvSpPr>
        <p:spPr bwMode="auto">
          <a:xfrm>
            <a:off x="19202400" y="8229600"/>
            <a:ext cx="570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182880" rIns="36576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 dirty="0" err="1">
                <a:latin typeface="+mn-lt"/>
                <a:cs typeface="+mn-cs"/>
              </a:rPr>
              <a:t>TriBITS</a:t>
            </a:r>
            <a:r>
              <a:rPr lang="en-US" sz="3000" b="1" dirty="0">
                <a:latin typeface="+mn-lt"/>
                <a:cs typeface="+mn-cs"/>
              </a:rPr>
              <a:t> CMakeLists.txt</a:t>
            </a: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14170978" y="8935648"/>
            <a:ext cx="5145722" cy="676852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2A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Build and install library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set(HEADERS hello_world_lib.hpp)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set(SOURCES hello_world_lib.cpp)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add_library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hello_world_lib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${SOURCES})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install(TARGETS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hello_world_lib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DESTINATION lib)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install(FILES ${HEADERS} DESTINATION include)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2A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Build and install user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add_executable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hello_world_main.cpp)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hello_world_lib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install(TARGETS hello_world DESTINATION bin)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2A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Test the executable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${CMAKE_CURRENT_BINARY_DIR}/hello_world)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set_test_properites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(test PROPERTIES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PASS_REGULAR_EXPRESSION "Hello World")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solidFill>
                  <a:srgbClr val="002A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Build and run some unit tests  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add_executable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unit_tests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hello_world_unit_tests.cpp)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target_link_libraries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unit_tests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hello_world_lib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unit_test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${CMAKE_CURRENT_BINARY_DIR}/unit_tests)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set_test_properites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unit_test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PROPERTIES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PASS_REGULAR_EXPRESSION</a:t>
            </a:r>
          </a:p>
          <a:p>
            <a:pPr marL="0" lvl="1">
              <a:spcAft>
                <a:spcPts val="0"/>
              </a:spcAft>
              <a:buSzPct val="100000"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"All unit tests passed")</a:t>
            </a:r>
          </a:p>
        </p:txBody>
      </p:sp>
      <p:sp>
        <p:nvSpPr>
          <p:cNvPr id="273" name="Title 1"/>
          <p:cNvSpPr txBox="1">
            <a:spLocks/>
          </p:cNvSpPr>
          <p:nvPr/>
        </p:nvSpPr>
        <p:spPr bwMode="auto">
          <a:xfrm>
            <a:off x="2971800" y="17221200"/>
            <a:ext cx="57912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tribits_repository_define_packages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PackageA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packages/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package_a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PT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PackageB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packages/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package_b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PT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[…] )</a:t>
            </a:r>
          </a:p>
        </p:txBody>
      </p:sp>
      <p:sp>
        <p:nvSpPr>
          <p:cNvPr id="274" name="Title 1"/>
          <p:cNvSpPr txBox="1">
            <a:spLocks/>
          </p:cNvSpPr>
          <p:nvPr/>
        </p:nvSpPr>
        <p:spPr bwMode="auto">
          <a:xfrm>
            <a:off x="3733800" y="21312664"/>
            <a:ext cx="53340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tribits_package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PackageB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add_subdirectory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tribits_add_test_directories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(test)</a:t>
            </a:r>
          </a:p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tribits_package_postprocess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76" name="Title 1"/>
          <p:cNvSpPr txBox="1">
            <a:spLocks/>
          </p:cNvSpPr>
          <p:nvPr/>
        </p:nvSpPr>
        <p:spPr bwMode="auto">
          <a:xfrm>
            <a:off x="4191000" y="20216336"/>
            <a:ext cx="533400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tribits_package_define_dependencies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LIB_REQUIRED_PACKAGES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PackageA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</p:txBody>
      </p:sp>
      <p:sp>
        <p:nvSpPr>
          <p:cNvPr id="277" name="Title 1"/>
          <p:cNvSpPr txBox="1">
            <a:spLocks/>
          </p:cNvSpPr>
          <p:nvPr/>
        </p:nvSpPr>
        <p:spPr bwMode="auto">
          <a:xfrm>
            <a:off x="4191000" y="23243738"/>
            <a:ext cx="68580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include_directories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(${CMAKE_CURRENT_SOURCE_DIR})</a:t>
            </a:r>
          </a:p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tribits_add_library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package_b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SORUCES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&lt;src0&gt;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&lt;src1&gt;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[…]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HEADERS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&lt;header0&gt;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&lt;header1&gt;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hpp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[…] )</a:t>
            </a:r>
          </a:p>
        </p:txBody>
      </p:sp>
      <p:sp>
        <p:nvSpPr>
          <p:cNvPr id="278" name="Title 1"/>
          <p:cNvSpPr txBox="1">
            <a:spLocks/>
          </p:cNvSpPr>
          <p:nvPr/>
        </p:nvSpPr>
        <p:spPr bwMode="auto">
          <a:xfrm>
            <a:off x="4191000" y="25146000"/>
            <a:ext cx="6858000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tribits_add_executable_and_test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unit_tests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SOURCES unit_tests.cpp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PASS_REGULAR_EXPRESSION</a:t>
            </a:r>
          </a:p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"All unit tests passed")</a:t>
            </a:r>
          </a:p>
        </p:txBody>
      </p:sp>
      <p:sp>
        <p:nvSpPr>
          <p:cNvPr id="279" name="Title 1"/>
          <p:cNvSpPr txBox="1">
            <a:spLocks/>
          </p:cNvSpPr>
          <p:nvPr/>
        </p:nvSpPr>
        <p:spPr bwMode="auto">
          <a:xfrm>
            <a:off x="5391150" y="16306800"/>
            <a:ext cx="459105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set(PROJECT_NAME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ProjectName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81" name="Title 1"/>
          <p:cNvSpPr txBox="1">
            <a:spLocks/>
          </p:cNvSpPr>
          <p:nvPr/>
        </p:nvSpPr>
        <p:spPr bwMode="auto">
          <a:xfrm rot="5400000">
            <a:off x="9144626" y="23621374"/>
            <a:ext cx="5249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 dirty="0" err="1">
                <a:latin typeface="+mn-lt"/>
                <a:cs typeface="+mn-cs"/>
              </a:rPr>
              <a:t>TriBITS</a:t>
            </a:r>
            <a:r>
              <a:rPr lang="en-US" sz="3000" b="1" dirty="0">
                <a:latin typeface="+mn-lt"/>
                <a:cs typeface="+mn-cs"/>
              </a:rPr>
              <a:t> Package</a:t>
            </a:r>
            <a:endParaRPr lang="en-US" sz="3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82" name="Left Brace 281"/>
          <p:cNvSpPr>
            <a:spLocks/>
          </p:cNvSpPr>
          <p:nvPr/>
        </p:nvSpPr>
        <p:spPr bwMode="auto">
          <a:xfrm flipH="1">
            <a:off x="10972800" y="19278600"/>
            <a:ext cx="538970" cy="7467600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2133600" y="28270200"/>
            <a:ext cx="8915400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$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cmkae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>
              <a:lnSpc>
                <a:spcPts val="2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-D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Trilinos_ENABLE_RTOp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-D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Trilinos_ENABLE_ALL_FORWARD_DEP_PACKAGES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-D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Trilinos_ENABLE_TESTS:BOOL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=ON \</a:t>
            </a:r>
          </a:p>
          <a:p>
            <a:pPr>
              <a:lnSpc>
                <a:spcPts val="2000"/>
              </a:lnSpc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../Trilinos</a:t>
            </a:r>
          </a:p>
        </p:txBody>
      </p: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2438400" y="31073517"/>
            <a:ext cx="1422400" cy="730251"/>
            <a:chOff x="920" y="1216"/>
            <a:chExt cx="896" cy="460"/>
          </a:xfrm>
        </p:grpSpPr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 b="1" dirty="0" err="1"/>
                <a:t>RTOp</a:t>
              </a:r>
              <a:endParaRPr lang="en-US" altLang="en-US" sz="1800" b="1" dirty="0"/>
            </a:p>
          </p:txBody>
        </p:sp>
        <p:sp>
          <p:nvSpPr>
            <p:cNvPr id="317" name="Rectangle 31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5" name="Group 284"/>
          <p:cNvGrpSpPr>
            <a:grpSpLocks/>
          </p:cNvGrpSpPr>
          <p:nvPr/>
        </p:nvGrpSpPr>
        <p:grpSpPr bwMode="auto">
          <a:xfrm>
            <a:off x="2438400" y="32457817"/>
            <a:ext cx="1422400" cy="730251"/>
            <a:chOff x="920" y="1216"/>
            <a:chExt cx="896" cy="460"/>
          </a:xfrm>
        </p:grpSpPr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Teuchos</a:t>
              </a:r>
            </a:p>
          </p:txBody>
        </p:sp>
        <p:sp>
          <p:nvSpPr>
            <p:cNvPr id="315" name="Rectangle 31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6" name="Group 285"/>
          <p:cNvGrpSpPr>
            <a:grpSpLocks/>
          </p:cNvGrpSpPr>
          <p:nvPr/>
        </p:nvGrpSpPr>
        <p:grpSpPr bwMode="auto">
          <a:xfrm>
            <a:off x="4894263" y="32495917"/>
            <a:ext cx="1422400" cy="730251"/>
            <a:chOff x="920" y="1216"/>
            <a:chExt cx="896" cy="460"/>
          </a:xfrm>
        </p:grpSpPr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Epetra</a:t>
              </a:r>
            </a:p>
          </p:txBody>
        </p:sp>
        <p:sp>
          <p:nvSpPr>
            <p:cNvPr id="313" name="Rectangle 31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87" name="Group 286"/>
          <p:cNvGrpSpPr>
            <a:grpSpLocks/>
          </p:cNvGrpSpPr>
          <p:nvPr/>
        </p:nvGrpSpPr>
        <p:grpSpPr bwMode="auto">
          <a:xfrm>
            <a:off x="4895850" y="31075104"/>
            <a:ext cx="1422400" cy="730251"/>
            <a:chOff x="920" y="1216"/>
            <a:chExt cx="896" cy="460"/>
          </a:xfrm>
        </p:grpSpPr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Triutils</a:t>
              </a:r>
            </a:p>
          </p:txBody>
        </p:sp>
        <p:sp>
          <p:nvSpPr>
            <p:cNvPr id="311" name="Rectangle 310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88" name="Rectangle 287"/>
          <p:cNvSpPr>
            <a:spLocks noChangeArrowheads="1"/>
          </p:cNvSpPr>
          <p:nvPr/>
        </p:nvSpPr>
        <p:spPr bwMode="auto">
          <a:xfrm>
            <a:off x="4243388" y="30382952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 sz="1800"/>
          </a:p>
        </p:txBody>
      </p:sp>
      <p:cxnSp>
        <p:nvCxnSpPr>
          <p:cNvPr id="289" name="AutoShape 17"/>
          <p:cNvCxnSpPr>
            <a:cxnSpLocks noChangeShapeType="1"/>
            <a:stCxn id="308" idx="1"/>
            <a:endCxn id="316" idx="0"/>
          </p:cNvCxnSpPr>
          <p:nvPr/>
        </p:nvCxnSpPr>
        <p:spPr bwMode="auto">
          <a:xfrm rot="10800000" flipV="1">
            <a:off x="3149600" y="30249602"/>
            <a:ext cx="10160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AutoShape 18"/>
          <p:cNvCxnSpPr>
            <a:cxnSpLocks noChangeShapeType="1"/>
            <a:stCxn id="316" idx="2"/>
            <a:endCxn id="314" idx="0"/>
          </p:cNvCxnSpPr>
          <p:nvPr/>
        </p:nvCxnSpPr>
        <p:spPr bwMode="auto">
          <a:xfrm rot="5400000">
            <a:off x="2745581" y="32207784"/>
            <a:ext cx="8080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AutoShape 19"/>
          <p:cNvCxnSpPr>
            <a:cxnSpLocks noChangeShapeType="1"/>
            <a:stCxn id="288" idx="2"/>
            <a:endCxn id="312" idx="1"/>
          </p:cNvCxnSpPr>
          <p:nvPr/>
        </p:nvCxnSpPr>
        <p:spPr bwMode="auto">
          <a:xfrm rot="16200000" flipH="1">
            <a:off x="3454400" y="31498965"/>
            <a:ext cx="2401887" cy="477838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AutoShape 20"/>
          <p:cNvCxnSpPr>
            <a:cxnSpLocks noChangeShapeType="1"/>
            <a:stCxn id="308" idx="3"/>
            <a:endCxn id="306" idx="0"/>
          </p:cNvCxnSpPr>
          <p:nvPr/>
        </p:nvCxnSpPr>
        <p:spPr bwMode="auto">
          <a:xfrm>
            <a:off x="5588000" y="30249602"/>
            <a:ext cx="2400300" cy="9779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" name="AutoShape 21"/>
          <p:cNvCxnSpPr>
            <a:cxnSpLocks noChangeShapeType="1"/>
            <a:stCxn id="306" idx="2"/>
            <a:endCxn id="312" idx="3"/>
          </p:cNvCxnSpPr>
          <p:nvPr/>
        </p:nvCxnSpPr>
        <p:spPr bwMode="auto">
          <a:xfrm rot="5400000">
            <a:off x="6584951" y="31535477"/>
            <a:ext cx="1135062" cy="1671637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" name="AutoShape 22"/>
          <p:cNvCxnSpPr>
            <a:cxnSpLocks noChangeShapeType="1"/>
            <a:stCxn id="306" idx="1"/>
            <a:endCxn id="310" idx="3"/>
          </p:cNvCxnSpPr>
          <p:nvPr/>
        </p:nvCxnSpPr>
        <p:spPr bwMode="auto">
          <a:xfrm rot="10800000" flipV="1">
            <a:off x="6318250" y="31516427"/>
            <a:ext cx="958850" cy="15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5" name="Group 294"/>
          <p:cNvGrpSpPr>
            <a:grpSpLocks/>
          </p:cNvGrpSpPr>
          <p:nvPr/>
        </p:nvGrpSpPr>
        <p:grpSpPr bwMode="auto">
          <a:xfrm>
            <a:off x="4165600" y="29806692"/>
            <a:ext cx="1422400" cy="730251"/>
            <a:chOff x="920" y="1216"/>
            <a:chExt cx="896" cy="460"/>
          </a:xfrm>
        </p:grpSpPr>
        <p:sp>
          <p:nvSpPr>
            <p:cNvPr id="308" name="Rectangle 307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 b="1" dirty="0" err="1"/>
                <a:t>Thyra</a:t>
              </a:r>
              <a:endParaRPr lang="en-US" altLang="en-US" sz="1800" b="1" dirty="0"/>
            </a:p>
          </p:txBody>
        </p:sp>
        <p:sp>
          <p:nvSpPr>
            <p:cNvPr id="309" name="Rectangle 308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cxnSp>
        <p:nvCxnSpPr>
          <p:cNvPr id="296" name="AutoShape 26"/>
          <p:cNvCxnSpPr>
            <a:cxnSpLocks noChangeShapeType="1"/>
            <a:stCxn id="310" idx="2"/>
            <a:endCxn id="312" idx="0"/>
          </p:cNvCxnSpPr>
          <p:nvPr/>
        </p:nvCxnSpPr>
        <p:spPr bwMode="auto">
          <a:xfrm rot="5400000">
            <a:off x="5183982" y="32226833"/>
            <a:ext cx="844550" cy="1587"/>
          </a:xfrm>
          <a:prstGeom prst="bentConnector3">
            <a:avLst>
              <a:gd name="adj1" fmla="val 4981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Rectangle 296"/>
          <p:cNvSpPr>
            <a:spLocks noChangeArrowheads="1"/>
          </p:cNvSpPr>
          <p:nvPr/>
        </p:nvSpPr>
        <p:spPr bwMode="auto">
          <a:xfrm>
            <a:off x="8351838" y="31649777"/>
            <a:ext cx="346075" cy="1539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 sz="1800"/>
          </a:p>
        </p:txBody>
      </p:sp>
      <p:cxnSp>
        <p:nvCxnSpPr>
          <p:cNvPr id="298" name="AutoShape 28"/>
          <p:cNvCxnSpPr>
            <a:cxnSpLocks noChangeShapeType="1"/>
            <a:stCxn id="297" idx="2"/>
            <a:endCxn id="314" idx="2"/>
          </p:cNvCxnSpPr>
          <p:nvPr/>
        </p:nvCxnSpPr>
        <p:spPr bwMode="auto">
          <a:xfrm rot="5400000">
            <a:off x="5145088" y="29808277"/>
            <a:ext cx="1384300" cy="5375275"/>
          </a:xfrm>
          <a:prstGeom prst="bentConnector3">
            <a:avLst>
              <a:gd name="adj1" fmla="val 116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Group 298"/>
          <p:cNvGrpSpPr>
            <a:grpSpLocks/>
          </p:cNvGrpSpPr>
          <p:nvPr/>
        </p:nvGrpSpPr>
        <p:grpSpPr bwMode="auto">
          <a:xfrm>
            <a:off x="7277100" y="31073517"/>
            <a:ext cx="1422400" cy="730251"/>
            <a:chOff x="920" y="1216"/>
            <a:chExt cx="896" cy="460"/>
          </a:xfrm>
        </p:grpSpPr>
        <p:sp>
          <p:nvSpPr>
            <p:cNvPr id="306" name="Rectangle 305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EpetraExt</a:t>
              </a:r>
            </a:p>
          </p:txBody>
        </p:sp>
        <p:sp>
          <p:nvSpPr>
            <p:cNvPr id="307" name="Rectangle 306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0" name="Group 299"/>
          <p:cNvGrpSpPr>
            <a:grpSpLocks/>
          </p:cNvGrpSpPr>
          <p:nvPr/>
        </p:nvGrpSpPr>
        <p:grpSpPr bwMode="auto">
          <a:xfrm>
            <a:off x="11734800" y="32569149"/>
            <a:ext cx="1422400" cy="730251"/>
            <a:chOff x="920" y="1216"/>
            <a:chExt cx="896" cy="460"/>
          </a:xfrm>
        </p:grpSpPr>
        <p:sp>
          <p:nvSpPr>
            <p:cNvPr id="304" name="Rectangle 303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 dirty="0"/>
                <a:t>Libs Only</a:t>
              </a:r>
            </a:p>
          </p:txBody>
        </p:sp>
        <p:sp>
          <p:nvSpPr>
            <p:cNvPr id="305" name="Rectangle 304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B3FFB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01" name="Group 300"/>
          <p:cNvGrpSpPr>
            <a:grpSpLocks/>
          </p:cNvGrpSpPr>
          <p:nvPr/>
        </p:nvGrpSpPr>
        <p:grpSpPr bwMode="auto">
          <a:xfrm>
            <a:off x="9952831" y="32533016"/>
            <a:ext cx="1422400" cy="730251"/>
            <a:chOff x="920" y="1216"/>
            <a:chExt cx="896" cy="460"/>
          </a:xfrm>
        </p:grpSpPr>
        <p:sp>
          <p:nvSpPr>
            <p:cNvPr id="302" name="Rectangle 301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1800"/>
                <a:t>Libs &amp; Tests</a:t>
              </a:r>
            </a:p>
          </p:txBody>
        </p:sp>
        <p:sp>
          <p:nvSpPr>
            <p:cNvPr id="303" name="Rectangle 302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18" name="Title 1"/>
          <p:cNvSpPr txBox="1">
            <a:spLocks/>
          </p:cNvSpPr>
          <p:nvPr/>
        </p:nvSpPr>
        <p:spPr bwMode="auto">
          <a:xfrm>
            <a:off x="8715486" y="32613600"/>
            <a:ext cx="16477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n-lt"/>
                <a:cs typeface="+mn-cs"/>
              </a:rPr>
              <a:t>Legend:</a:t>
            </a:r>
          </a:p>
        </p:txBody>
      </p:sp>
      <p:sp>
        <p:nvSpPr>
          <p:cNvPr id="319" name="Title 1"/>
          <p:cNvSpPr txBox="1">
            <a:spLocks/>
          </p:cNvSpPr>
          <p:nvPr/>
        </p:nvSpPr>
        <p:spPr bwMode="auto">
          <a:xfrm>
            <a:off x="9496368" y="28270200"/>
            <a:ext cx="3914832" cy="4062651"/>
          </a:xfrm>
          <a:prstGeom prst="rect">
            <a:avLst/>
          </a:prstGeom>
          <a:solidFill>
            <a:srgbClr val="FEFFA5"/>
          </a:solidFill>
          <a:ln>
            <a:solidFill>
              <a:schemeClr val="tx1"/>
            </a:solidFill>
          </a:ln>
          <a:extLst/>
        </p:spPr>
        <p:txBody>
          <a:bodyPr wrap="square" lIns="182880" tIns="182880" rIns="18288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latin typeface="+mn-lt"/>
                <a:cs typeface="+mn-cs"/>
              </a:rPr>
              <a:t>Example: CI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Tests built and run for affected downstream packages only.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Only libraries are enabled for upstream packages.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Huge cost savings for most intermediate packages in dependency graph!</a:t>
            </a:r>
          </a:p>
        </p:txBody>
      </p:sp>
      <p:sp>
        <p:nvSpPr>
          <p:cNvPr id="320" name="Left Brace 319"/>
          <p:cNvSpPr>
            <a:spLocks/>
          </p:cNvSpPr>
          <p:nvPr/>
        </p:nvSpPr>
        <p:spPr bwMode="auto">
          <a:xfrm flipH="1">
            <a:off x="11984829" y="16306800"/>
            <a:ext cx="519173" cy="10536634"/>
          </a:xfrm>
          <a:prstGeom prst="leftBrace">
            <a:avLst>
              <a:gd name="adj1" fmla="val 8375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22" name="Title 1"/>
          <p:cNvSpPr txBox="1">
            <a:spLocks/>
          </p:cNvSpPr>
          <p:nvPr/>
        </p:nvSpPr>
        <p:spPr bwMode="auto">
          <a:xfrm rot="5400000">
            <a:off x="8989367" y="21871633"/>
            <a:ext cx="7693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182880" rIns="36576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b="1" dirty="0" err="1">
                <a:latin typeface="+mn-lt"/>
                <a:cs typeface="+mn-cs"/>
              </a:rPr>
              <a:t>TriBITS</a:t>
            </a:r>
            <a:r>
              <a:rPr lang="en-US" sz="3000" b="1" dirty="0">
                <a:latin typeface="+mn-lt"/>
                <a:cs typeface="+mn-cs"/>
              </a:rPr>
              <a:t>  Project and </a:t>
            </a:r>
            <a:r>
              <a:rPr lang="en-US" sz="3000" b="1" dirty="0" err="1">
                <a:latin typeface="+mn-lt"/>
                <a:cs typeface="+mn-cs"/>
              </a:rPr>
              <a:t>TriBITS</a:t>
            </a:r>
            <a:r>
              <a:rPr lang="en-US" sz="3000" b="1" dirty="0">
                <a:latin typeface="+mn-lt"/>
                <a:cs typeface="+mn-cs"/>
              </a:rPr>
              <a:t> Repository</a:t>
            </a:r>
            <a:endParaRPr lang="en-US" sz="3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3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1" y="25498031"/>
            <a:ext cx="5202001" cy="38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51" y="25699362"/>
            <a:ext cx="4560177" cy="35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Left Brace 328"/>
          <p:cNvSpPr>
            <a:spLocks/>
          </p:cNvSpPr>
          <p:nvPr/>
        </p:nvSpPr>
        <p:spPr bwMode="auto">
          <a:xfrm>
            <a:off x="19831051" y="26185347"/>
            <a:ext cx="578613" cy="3151653"/>
          </a:xfrm>
          <a:prstGeom prst="leftBrace">
            <a:avLst>
              <a:gd name="adj1" fmla="val 8375"/>
              <a:gd name="adj2" fmla="val 5000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30" name="Rectangle 329"/>
          <p:cNvSpPr/>
          <p:nvPr/>
        </p:nvSpPr>
        <p:spPr bwMode="auto">
          <a:xfrm>
            <a:off x="14382752" y="27660601"/>
            <a:ext cx="5202000" cy="228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31" name="Group 3"/>
          <p:cNvGrpSpPr>
            <a:grpSpLocks/>
          </p:cNvGrpSpPr>
          <p:nvPr/>
        </p:nvGrpSpPr>
        <p:grpSpPr bwMode="auto">
          <a:xfrm>
            <a:off x="14097000" y="15925800"/>
            <a:ext cx="10134602" cy="907677"/>
            <a:chOff x="2438399" y="7477124"/>
            <a:chExt cx="10515601" cy="1285876"/>
          </a:xfrm>
        </p:grpSpPr>
        <p:sp>
          <p:nvSpPr>
            <p:cNvPr id="332" name="Subtitle 2"/>
            <p:cNvSpPr txBox="1">
              <a:spLocks/>
            </p:cNvSpPr>
            <p:nvPr/>
          </p:nvSpPr>
          <p:spPr bwMode="auto">
            <a:xfrm>
              <a:off x="2438399" y="7477124"/>
              <a:ext cx="10515600" cy="1177925"/>
            </a:xfrm>
            <a:prstGeom prst="rect">
              <a:avLst/>
            </a:prstGeom>
            <a:gradFill>
              <a:gsLst>
                <a:gs pos="80000">
                  <a:schemeClr val="tx2">
                    <a:lumMod val="60000"/>
                    <a:lumOff val="40000"/>
                    <a:alpha val="52000"/>
                  </a:schemeClr>
                </a:gs>
                <a:gs pos="100000">
                  <a:srgbClr val="FFFFFF">
                    <a:alpha val="59000"/>
                  </a:srgbClr>
                </a:gs>
              </a:gsLst>
            </a:gradFill>
            <a:ln>
              <a:noFill/>
            </a:ln>
          </p:spPr>
          <p:txBody>
            <a:bodyPr lIns="365760" tIns="182880" rIns="365760" bIns="182880"/>
            <a:lstStyle>
              <a:lvl1pPr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6100" b="1" dirty="0">
                  <a:solidFill>
                    <a:srgbClr val="193C59"/>
                  </a:solidFill>
                  <a:latin typeface="Calibri" charset="0"/>
                </a:rPr>
                <a:t>Example: Trilinos &amp; CASL </a:t>
              </a:r>
            </a:p>
          </p:txBody>
        </p:sp>
        <p:sp>
          <p:nvSpPr>
            <p:cNvPr id="333" name="Subtitle 2"/>
            <p:cNvSpPr txBox="1">
              <a:spLocks/>
            </p:cNvSpPr>
            <p:nvPr/>
          </p:nvSpPr>
          <p:spPr bwMode="auto">
            <a:xfrm>
              <a:off x="2438400" y="8645524"/>
              <a:ext cx="10515600" cy="117476"/>
            </a:xfrm>
            <a:prstGeom prst="rect">
              <a:avLst/>
            </a:prstGeom>
            <a:gradFill flip="none" rotWithShape="1">
              <a:gsLst>
                <a:gs pos="76000">
                  <a:srgbClr val="C0504D"/>
                </a:gs>
                <a:gs pos="100000">
                  <a:srgbClr val="FFFFFF">
                    <a:alpha val="59000"/>
                  </a:srgb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365760" tIns="182880" rIns="365760" bIns="182880">
              <a:normAutofit fontScale="25000" lnSpcReduction="20000"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pitchFamily="32" charset="0"/>
                <a:buNone/>
                <a:defRPr/>
              </a:pPr>
              <a:endParaRPr lang="en-US" sz="6100" dirty="0">
                <a:solidFill>
                  <a:srgbClr val="FFFFFF"/>
                </a:solidFill>
                <a:latin typeface="+mn-lt"/>
                <a:ea typeface="ＭＳ Ｐゴシック" pitchFamily="32" charset="-128"/>
                <a:cs typeface="ＭＳ Ｐゴシック" pitchFamily="32" charset="-128"/>
              </a:endParaRPr>
            </a:p>
          </p:txBody>
        </p:sp>
      </p:grpSp>
      <p:sp>
        <p:nvSpPr>
          <p:cNvPr id="334" name="Rectangle 1"/>
          <p:cNvSpPr>
            <a:spLocks noChangeArrowheads="1"/>
          </p:cNvSpPr>
          <p:nvPr/>
        </p:nvSpPr>
        <p:spPr bwMode="auto">
          <a:xfrm>
            <a:off x="14038263" y="17237075"/>
            <a:ext cx="7450137" cy="38703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VERA</a:t>
            </a:r>
            <a:endParaRPr lang="en-US" altLang="en-US" sz="1800"/>
          </a:p>
        </p:txBody>
      </p:sp>
      <p:sp>
        <p:nvSpPr>
          <p:cNvPr id="335" name="Rectangle 6"/>
          <p:cNvSpPr>
            <a:spLocks noChangeArrowheads="1"/>
          </p:cNvSpPr>
          <p:nvPr/>
        </p:nvSpPr>
        <p:spPr bwMode="auto">
          <a:xfrm>
            <a:off x="14306550" y="17775238"/>
            <a:ext cx="2189163" cy="29178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Trilinos</a:t>
            </a:r>
          </a:p>
        </p:txBody>
      </p:sp>
      <p:sp>
        <p:nvSpPr>
          <p:cNvPr id="336" name="Rectangle 8"/>
          <p:cNvSpPr>
            <a:spLocks noChangeArrowheads="1"/>
          </p:cNvSpPr>
          <p:nvPr/>
        </p:nvSpPr>
        <p:spPr bwMode="auto">
          <a:xfrm>
            <a:off x="14439900" y="19900900"/>
            <a:ext cx="864339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Epetra</a:t>
            </a:r>
          </a:p>
        </p:txBody>
      </p:sp>
      <p:sp>
        <p:nvSpPr>
          <p:cNvPr id="337" name="Rectangle 9"/>
          <p:cNvSpPr>
            <a:spLocks noChangeArrowheads="1"/>
          </p:cNvSpPr>
          <p:nvPr/>
        </p:nvSpPr>
        <p:spPr bwMode="auto">
          <a:xfrm>
            <a:off x="14439900" y="20245388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338" name="Rectangle 11"/>
          <p:cNvSpPr>
            <a:spLocks noChangeArrowheads="1"/>
          </p:cNvSpPr>
          <p:nvPr/>
        </p:nvSpPr>
        <p:spPr bwMode="auto">
          <a:xfrm>
            <a:off x="14439900" y="18197513"/>
            <a:ext cx="1881188" cy="1525587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 err="1"/>
              <a:t>Teuchos</a:t>
            </a:r>
            <a:endParaRPr lang="en-US" altLang="en-US" sz="1800" dirty="0"/>
          </a:p>
        </p:txBody>
      </p:sp>
      <p:sp>
        <p:nvSpPr>
          <p:cNvPr id="339" name="Rectangle 7"/>
          <p:cNvSpPr>
            <a:spLocks noChangeArrowheads="1"/>
          </p:cNvSpPr>
          <p:nvPr/>
        </p:nvSpPr>
        <p:spPr bwMode="auto">
          <a:xfrm>
            <a:off x="14593888" y="18586450"/>
            <a:ext cx="684803" cy="36933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Core</a:t>
            </a:r>
          </a:p>
        </p:txBody>
      </p:sp>
      <p:sp>
        <p:nvSpPr>
          <p:cNvPr id="340" name="Rectangle 12"/>
          <p:cNvSpPr>
            <a:spLocks noChangeArrowheads="1"/>
          </p:cNvSpPr>
          <p:nvPr/>
        </p:nvSpPr>
        <p:spPr bwMode="auto">
          <a:xfrm>
            <a:off x="15344775" y="18567400"/>
            <a:ext cx="864339" cy="36933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Comm</a:t>
            </a:r>
          </a:p>
        </p:txBody>
      </p:sp>
      <p:sp>
        <p:nvSpPr>
          <p:cNvPr id="341" name="Rectangle 14"/>
          <p:cNvSpPr>
            <a:spLocks noChangeArrowheads="1"/>
          </p:cNvSpPr>
          <p:nvPr/>
        </p:nvSpPr>
        <p:spPr bwMode="auto">
          <a:xfrm>
            <a:off x="14631988" y="19008725"/>
            <a:ext cx="1620957" cy="36933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ParameterList</a:t>
            </a:r>
          </a:p>
        </p:txBody>
      </p:sp>
      <p:sp>
        <p:nvSpPr>
          <p:cNvPr id="342" name="Rectangle 15"/>
          <p:cNvSpPr>
            <a:spLocks noChangeArrowheads="1"/>
          </p:cNvSpPr>
          <p:nvPr/>
        </p:nvSpPr>
        <p:spPr bwMode="auto">
          <a:xfrm>
            <a:off x="14592300" y="19384963"/>
            <a:ext cx="1114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343" name="Rectangle 16"/>
          <p:cNvSpPr>
            <a:spLocks noChangeArrowheads="1"/>
          </p:cNvSpPr>
          <p:nvPr/>
        </p:nvSpPr>
        <p:spPr bwMode="auto">
          <a:xfrm>
            <a:off x="15400338" y="19915188"/>
            <a:ext cx="684803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NOX</a:t>
            </a:r>
          </a:p>
        </p:txBody>
      </p:sp>
      <p:sp>
        <p:nvSpPr>
          <p:cNvPr id="344" name="Rectangle 17"/>
          <p:cNvSpPr>
            <a:spLocks noChangeArrowheads="1"/>
          </p:cNvSpPr>
          <p:nvPr/>
        </p:nvSpPr>
        <p:spPr bwMode="auto">
          <a:xfrm>
            <a:off x="16725900" y="18799175"/>
            <a:ext cx="2189163" cy="21780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SCALE/Exnihilo</a:t>
            </a:r>
          </a:p>
        </p:txBody>
      </p:sp>
      <p:sp>
        <p:nvSpPr>
          <p:cNvPr id="345" name="Rectangle 18"/>
          <p:cNvSpPr>
            <a:spLocks noChangeArrowheads="1"/>
          </p:cNvSpPr>
          <p:nvPr/>
        </p:nvSpPr>
        <p:spPr bwMode="auto">
          <a:xfrm>
            <a:off x="16822738" y="19319875"/>
            <a:ext cx="1082348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Nemesis</a:t>
            </a:r>
          </a:p>
        </p:txBody>
      </p:sp>
      <p:sp>
        <p:nvSpPr>
          <p:cNvPr id="346" name="Rectangle 19"/>
          <p:cNvSpPr>
            <a:spLocks noChangeArrowheads="1"/>
          </p:cNvSpPr>
          <p:nvPr/>
        </p:nvSpPr>
        <p:spPr bwMode="auto">
          <a:xfrm>
            <a:off x="18530888" y="18207038"/>
            <a:ext cx="744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…</a:t>
            </a:r>
          </a:p>
        </p:txBody>
      </p:sp>
      <p:sp>
        <p:nvSpPr>
          <p:cNvPr id="347" name="Rectangle 20"/>
          <p:cNvSpPr>
            <a:spLocks noChangeArrowheads="1"/>
          </p:cNvSpPr>
          <p:nvPr/>
        </p:nvSpPr>
        <p:spPr bwMode="auto">
          <a:xfrm>
            <a:off x="16859250" y="19753263"/>
            <a:ext cx="1557338" cy="108426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Insilico</a:t>
            </a:r>
          </a:p>
        </p:txBody>
      </p:sp>
      <p:sp>
        <p:nvSpPr>
          <p:cNvPr id="348" name="Rectangle 21"/>
          <p:cNvSpPr>
            <a:spLocks noChangeArrowheads="1"/>
          </p:cNvSpPr>
          <p:nvPr/>
        </p:nvSpPr>
        <p:spPr bwMode="auto">
          <a:xfrm>
            <a:off x="16954500" y="20142200"/>
            <a:ext cx="1287532" cy="369332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Neutronics</a:t>
            </a:r>
          </a:p>
        </p:txBody>
      </p:sp>
      <p:sp>
        <p:nvSpPr>
          <p:cNvPr id="349" name="Rectangle 24"/>
          <p:cNvSpPr>
            <a:spLocks noChangeArrowheads="1"/>
          </p:cNvSpPr>
          <p:nvPr/>
        </p:nvSpPr>
        <p:spPr bwMode="auto">
          <a:xfrm>
            <a:off x="16995775" y="20473988"/>
            <a:ext cx="1114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350" name="Rectangle 25"/>
          <p:cNvSpPr>
            <a:spLocks noChangeArrowheads="1"/>
          </p:cNvSpPr>
          <p:nvPr/>
        </p:nvSpPr>
        <p:spPr bwMode="auto">
          <a:xfrm>
            <a:off x="18116332" y="19319875"/>
            <a:ext cx="646331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Shift</a:t>
            </a:r>
          </a:p>
        </p:txBody>
      </p:sp>
      <p:sp>
        <p:nvSpPr>
          <p:cNvPr id="351" name="Rectangle 28"/>
          <p:cNvSpPr>
            <a:spLocks noChangeArrowheads="1"/>
          </p:cNvSpPr>
          <p:nvPr/>
        </p:nvSpPr>
        <p:spPr bwMode="auto">
          <a:xfrm>
            <a:off x="19308763" y="17489488"/>
            <a:ext cx="1949450" cy="15906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MPACT</a:t>
            </a:r>
          </a:p>
        </p:txBody>
      </p:sp>
      <p:sp>
        <p:nvSpPr>
          <p:cNvPr id="352" name="Rectangle 35"/>
          <p:cNvSpPr>
            <a:spLocks noChangeArrowheads="1"/>
          </p:cNvSpPr>
          <p:nvPr/>
        </p:nvSpPr>
        <p:spPr bwMode="auto">
          <a:xfrm>
            <a:off x="16889413" y="17506950"/>
            <a:ext cx="1487487" cy="8826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VERAInExt</a:t>
            </a:r>
          </a:p>
        </p:txBody>
      </p:sp>
      <p:sp>
        <p:nvSpPr>
          <p:cNvPr id="353" name="Rectangle 36"/>
          <p:cNvSpPr>
            <a:spLocks noChangeArrowheads="1"/>
          </p:cNvSpPr>
          <p:nvPr/>
        </p:nvSpPr>
        <p:spPr bwMode="auto">
          <a:xfrm>
            <a:off x="16984663" y="17962563"/>
            <a:ext cx="1005403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VERAIn</a:t>
            </a:r>
          </a:p>
        </p:txBody>
      </p:sp>
      <p:sp>
        <p:nvSpPr>
          <p:cNvPr id="354" name="Rectangle 41"/>
          <p:cNvSpPr>
            <a:spLocks noChangeArrowheads="1"/>
          </p:cNvSpPr>
          <p:nvPr/>
        </p:nvSpPr>
        <p:spPr bwMode="auto">
          <a:xfrm>
            <a:off x="17027525" y="18389600"/>
            <a:ext cx="525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…</a:t>
            </a:r>
          </a:p>
        </p:txBody>
      </p:sp>
      <p:sp>
        <p:nvSpPr>
          <p:cNvPr id="355" name="Rectangle 43"/>
          <p:cNvSpPr>
            <a:spLocks noChangeArrowheads="1"/>
          </p:cNvSpPr>
          <p:nvPr/>
        </p:nvSpPr>
        <p:spPr bwMode="auto">
          <a:xfrm>
            <a:off x="19619914" y="19858038"/>
            <a:ext cx="1676399" cy="9493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COBRA-TF</a:t>
            </a:r>
          </a:p>
        </p:txBody>
      </p:sp>
      <p:sp>
        <p:nvSpPr>
          <p:cNvPr id="356" name="Rectangle 44"/>
          <p:cNvSpPr>
            <a:spLocks noChangeArrowheads="1"/>
          </p:cNvSpPr>
          <p:nvPr/>
        </p:nvSpPr>
        <p:spPr bwMode="auto">
          <a:xfrm>
            <a:off x="19753263" y="20300950"/>
            <a:ext cx="1415772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/>
              <a:t>COBRA_TF</a:t>
            </a:r>
          </a:p>
        </p:txBody>
      </p:sp>
      <p:sp>
        <p:nvSpPr>
          <p:cNvPr id="357" name="Rectangle 36"/>
          <p:cNvSpPr>
            <a:spLocks noChangeArrowheads="1"/>
          </p:cNvSpPr>
          <p:nvPr/>
        </p:nvSpPr>
        <p:spPr bwMode="auto">
          <a:xfrm>
            <a:off x="19427825" y="17976850"/>
            <a:ext cx="1449949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MPACT_libs</a:t>
            </a:r>
          </a:p>
        </p:txBody>
      </p:sp>
      <p:sp>
        <p:nvSpPr>
          <p:cNvPr id="358" name="Rectangle 36"/>
          <p:cNvSpPr>
            <a:spLocks noChangeArrowheads="1"/>
          </p:cNvSpPr>
          <p:nvPr/>
        </p:nvSpPr>
        <p:spPr bwMode="auto">
          <a:xfrm>
            <a:off x="19453225" y="18472150"/>
            <a:ext cx="1475597" cy="369332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dirty="0" err="1"/>
              <a:t>MPACT_exe</a:t>
            </a:r>
            <a:endParaRPr lang="en-US" altLang="en-US" sz="1800" dirty="0"/>
          </a:p>
        </p:txBody>
      </p:sp>
      <p:sp>
        <p:nvSpPr>
          <p:cNvPr id="359" name="Rectangle 19"/>
          <p:cNvSpPr>
            <a:spLocks noChangeArrowheads="1"/>
          </p:cNvSpPr>
          <p:nvPr/>
        </p:nvSpPr>
        <p:spPr bwMode="auto">
          <a:xfrm>
            <a:off x="18996025" y="20142200"/>
            <a:ext cx="557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…</a:t>
            </a:r>
          </a:p>
        </p:txBody>
      </p:sp>
      <p:sp>
        <p:nvSpPr>
          <p:cNvPr id="360" name="Rectangle 15"/>
          <p:cNvSpPr>
            <a:spLocks noChangeArrowheads="1"/>
          </p:cNvSpPr>
          <p:nvPr/>
        </p:nvSpPr>
        <p:spPr bwMode="auto">
          <a:xfrm>
            <a:off x="19438938" y="18734088"/>
            <a:ext cx="1114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/>
              <a:t>…</a:t>
            </a:r>
          </a:p>
        </p:txBody>
      </p:sp>
      <p:sp>
        <p:nvSpPr>
          <p:cNvPr id="361" name="Rectangle 3"/>
          <p:cNvSpPr>
            <a:spLocks noChangeArrowheads="1"/>
          </p:cNvSpPr>
          <p:nvPr/>
        </p:nvSpPr>
        <p:spPr bwMode="auto">
          <a:xfrm>
            <a:off x="13868399" y="21183600"/>
            <a:ext cx="9004739" cy="29705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487" tIns="44450" rIns="90487" bIns="44450">
            <a:spAutoFit/>
          </a:bodyPr>
          <a:lstStyle>
            <a:lvl1pPr marL="45720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0">
              <a:spcAft>
                <a:spcPct val="20000"/>
              </a:spcAft>
              <a:buSzPct val="100000"/>
            </a:pPr>
            <a:r>
              <a:rPr lang="en-US" altLang="en-US" sz="2400" b="1" dirty="0">
                <a:latin typeface="Calibri" panose="020F0502020204030204" pitchFamily="34" charset="0"/>
                <a:cs typeface="Arial" charset="0"/>
              </a:rPr>
              <a:t>VERA meta-project (1):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Git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 repository and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TriBITS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 meta-project</a:t>
            </a:r>
          </a:p>
          <a:p>
            <a:pPr marL="171450" indent="0">
              <a:spcAft>
                <a:spcPct val="20000"/>
              </a:spcAft>
              <a:buSzPct val="100000"/>
            </a:pPr>
            <a:r>
              <a:rPr lang="en-US" altLang="en-US" sz="2400" b="1" dirty="0" err="1">
                <a:latin typeface="Calibri" panose="020F0502020204030204" pitchFamily="34" charset="0"/>
                <a:cs typeface="Arial" charset="0"/>
              </a:rPr>
              <a:t>TriBITS</a:t>
            </a:r>
            <a:r>
              <a:rPr lang="en-US" altLang="en-US" sz="2400" b="1" dirty="0">
                <a:latin typeface="Calibri" panose="020F0502020204030204" pitchFamily="34" charset="0"/>
                <a:cs typeface="Arial" charset="0"/>
              </a:rPr>
              <a:t> repos (17):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: Trilinos,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VERAInExt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COBRA-TF, MPACT, SCALE …</a:t>
            </a:r>
          </a:p>
          <a:p>
            <a:pPr marL="171450" indent="0">
              <a:spcAft>
                <a:spcPct val="20000"/>
              </a:spcAft>
              <a:buSzPct val="100000"/>
            </a:pPr>
            <a:r>
              <a:rPr lang="en-US" altLang="en-US" sz="2400" b="1" dirty="0" err="1">
                <a:latin typeface="Calibri" panose="020F0502020204030204" pitchFamily="34" charset="0"/>
                <a:cs typeface="Arial" charset="0"/>
              </a:rPr>
              <a:t>TriBITS</a:t>
            </a:r>
            <a:r>
              <a:rPr lang="en-US" altLang="en-US" sz="2400" b="1" dirty="0">
                <a:latin typeface="Calibri" panose="020F0502020204030204" pitchFamily="34" charset="0"/>
                <a:cs typeface="Arial" charset="0"/>
              </a:rPr>
              <a:t> packages (93 enabled out of 213 total)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: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Teuchos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Epetra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VERAIn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Insilico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COBRA_TF,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MPACT_exe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…</a:t>
            </a:r>
          </a:p>
          <a:p>
            <a:pPr marL="171450" indent="0">
              <a:spcAft>
                <a:spcPct val="20000"/>
              </a:spcAft>
              <a:buSzPct val="100000"/>
            </a:pPr>
            <a:r>
              <a:rPr lang="en-US" altLang="en-US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TriBITS</a:t>
            </a:r>
            <a:r>
              <a:rPr lang="en-US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cs typeface="Arial" panose="020B0604020202020204" pitchFamily="34" charset="0"/>
              </a:rPr>
              <a:t>subpackages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TeuchosCore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panose="020B0604020202020204" pitchFamily="34" charset="0"/>
              </a:rPr>
              <a:t>InsilicoNeutronics</a:t>
            </a:r>
            <a:r>
              <a:rPr lang="en-US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, …</a:t>
            </a:r>
            <a:endParaRPr lang="en-US" altLang="en-US" sz="2400" dirty="0">
              <a:latin typeface="Calibri" panose="020F0502020204030204" pitchFamily="34" charset="0"/>
              <a:cs typeface="Arial" charset="0"/>
            </a:endParaRPr>
          </a:p>
          <a:p>
            <a:pPr marL="171450" indent="0">
              <a:spcAft>
                <a:spcPct val="20000"/>
              </a:spcAft>
              <a:buSzPct val="100000"/>
            </a:pPr>
            <a:r>
              <a:rPr lang="en-US" altLang="en-US" sz="2400" b="1" dirty="0" err="1">
                <a:latin typeface="Calibri" panose="020F0502020204030204" pitchFamily="34" charset="0"/>
                <a:cs typeface="Arial" charset="0"/>
              </a:rPr>
              <a:t>TriBITS</a:t>
            </a:r>
            <a:r>
              <a:rPr lang="en-US" altLang="en-US" sz="2400" b="1" dirty="0">
                <a:latin typeface="Calibri" panose="020F0502020204030204" pitchFamily="34" charset="0"/>
                <a:cs typeface="Arial" charset="0"/>
              </a:rPr>
              <a:t> SE packages (229 enabled out of 496 total)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: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TeuchosCore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 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Teuchos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VERAIn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Insilico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cs typeface="Arial" charset="0"/>
              </a:rPr>
              <a:t>InsilicNeutronics</a:t>
            </a:r>
            <a:r>
              <a:rPr lang="en-US" altLang="en-US" sz="2400" dirty="0">
                <a:latin typeface="Calibri" panose="020F0502020204030204" pitchFamily="34" charset="0"/>
                <a:cs typeface="Arial" charset="0"/>
              </a:rPr>
              <a:t>, … </a:t>
            </a:r>
          </a:p>
        </p:txBody>
      </p:sp>
      <p:sp>
        <p:nvSpPr>
          <p:cNvPr id="8" name="AutoShape 2" descr="CASL VRI Kanban Trac project"/>
          <p:cNvSpPr>
            <a:spLocks noChangeAspect="1" noChangeArrowheads="1"/>
          </p:cNvSpPr>
          <p:nvPr/>
        </p:nvSpPr>
        <p:spPr bwMode="auto">
          <a:xfrm>
            <a:off x="155575" y="-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ASL VRI Kanban Trac project"/>
          <p:cNvSpPr>
            <a:spLocks noChangeAspect="1" noChangeArrowheads="1"/>
          </p:cNvSpPr>
          <p:nvPr/>
        </p:nvSpPr>
        <p:spPr bwMode="auto">
          <a:xfrm>
            <a:off x="307975" y="-762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https://vminfo.casl.gov/trac/casl_phi_kanban/chrome/site/casl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2" y="3832981"/>
            <a:ext cx="6503438" cy="1653419"/>
          </a:xfrm>
          <a:prstGeom prst="rect">
            <a:avLst/>
          </a:prstGeom>
        </p:spPr>
      </p:pic>
      <p:sp>
        <p:nvSpPr>
          <p:cNvPr id="362" name="Title 1"/>
          <p:cNvSpPr txBox="1">
            <a:spLocks/>
          </p:cNvSpPr>
          <p:nvPr/>
        </p:nvSpPr>
        <p:spPr bwMode="auto">
          <a:xfrm>
            <a:off x="21793200" y="18150007"/>
            <a:ext cx="3505200" cy="1477328"/>
          </a:xfrm>
          <a:prstGeom prst="rect">
            <a:avLst/>
          </a:prstGeom>
          <a:solidFill>
            <a:srgbClr val="FEFFA5"/>
          </a:solidFill>
          <a:ln>
            <a:solidFill>
              <a:schemeClr val="tx1"/>
            </a:solidFill>
          </a:ln>
          <a:extLst/>
        </p:spPr>
        <p:txBody>
          <a:bodyPr wrap="square" lIns="182880" tIns="182880" rIns="182880" bIns="182880"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Calibri" panose="020F0502020204030204" pitchFamily="34" charset="0"/>
              </a:rPr>
              <a:t>Same </a:t>
            </a:r>
            <a:r>
              <a:rPr lang="en-US" sz="2400" dirty="0" err="1">
                <a:latin typeface="Calibri" panose="020F0502020204030204" pitchFamily="34" charset="0"/>
              </a:rPr>
              <a:t>TriBITS</a:t>
            </a:r>
            <a:r>
              <a:rPr lang="en-US" sz="2400" dirty="0">
                <a:latin typeface="Calibri" panose="020F0502020204030204" pitchFamily="34" charset="0"/>
              </a:rPr>
              <a:t> repos can be rearranged into multiple CMake projects!</a:t>
            </a:r>
          </a:p>
        </p:txBody>
      </p:sp>
      <p:sp>
        <p:nvSpPr>
          <p:cNvPr id="363" name="Rectangle 1"/>
          <p:cNvSpPr>
            <a:spLocks noChangeArrowheads="1"/>
          </p:cNvSpPr>
          <p:nvPr/>
        </p:nvSpPr>
        <p:spPr bwMode="auto">
          <a:xfrm>
            <a:off x="21800429" y="19964400"/>
            <a:ext cx="1364371" cy="962521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Trilinos</a:t>
            </a:r>
            <a:endParaRPr lang="en-US" altLang="en-US" sz="1800"/>
          </a:p>
        </p:txBody>
      </p:sp>
      <p:sp>
        <p:nvSpPr>
          <p:cNvPr id="364" name="Rectangle 48"/>
          <p:cNvSpPr>
            <a:spLocks noChangeArrowheads="1"/>
          </p:cNvSpPr>
          <p:nvPr/>
        </p:nvSpPr>
        <p:spPr bwMode="auto">
          <a:xfrm>
            <a:off x="21948068" y="20330080"/>
            <a:ext cx="1053364" cy="42283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Trilinos</a:t>
            </a:r>
          </a:p>
        </p:txBody>
      </p:sp>
      <p:sp>
        <p:nvSpPr>
          <p:cNvPr id="365" name="Rectangle 1"/>
          <p:cNvSpPr>
            <a:spLocks noChangeArrowheads="1"/>
          </p:cNvSpPr>
          <p:nvPr/>
        </p:nvSpPr>
        <p:spPr bwMode="auto">
          <a:xfrm>
            <a:off x="23030600" y="21259800"/>
            <a:ext cx="2267800" cy="2630269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SCALE</a:t>
            </a:r>
            <a:endParaRPr lang="en-US" altLang="en-US" sz="1800" dirty="0"/>
          </a:p>
        </p:txBody>
      </p:sp>
      <p:sp>
        <p:nvSpPr>
          <p:cNvPr id="366" name="Rectangle 36"/>
          <p:cNvSpPr>
            <a:spLocks noChangeArrowheads="1"/>
          </p:cNvSpPr>
          <p:nvPr/>
        </p:nvSpPr>
        <p:spPr bwMode="auto">
          <a:xfrm>
            <a:off x="23178238" y="21659849"/>
            <a:ext cx="1216733" cy="43815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Trilinos</a:t>
            </a:r>
          </a:p>
        </p:txBody>
      </p:sp>
      <p:sp>
        <p:nvSpPr>
          <p:cNvPr id="367" name="Rectangle 17"/>
          <p:cNvSpPr>
            <a:spLocks noChangeArrowheads="1"/>
          </p:cNvSpPr>
          <p:nvPr/>
        </p:nvSpPr>
        <p:spPr bwMode="auto">
          <a:xfrm>
            <a:off x="23237684" y="22860000"/>
            <a:ext cx="1612900" cy="8350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SCALE</a:t>
            </a:r>
          </a:p>
        </p:txBody>
      </p:sp>
      <p:sp>
        <p:nvSpPr>
          <p:cNvPr id="368" name="Rectangle 35"/>
          <p:cNvSpPr>
            <a:spLocks noChangeArrowheads="1"/>
          </p:cNvSpPr>
          <p:nvPr/>
        </p:nvSpPr>
        <p:spPr bwMode="auto">
          <a:xfrm>
            <a:off x="23183000" y="22250400"/>
            <a:ext cx="1487488" cy="45792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/>
              <a:t>VERAInExt</a:t>
            </a:r>
          </a:p>
        </p:txBody>
      </p:sp>
      <p:sp>
        <p:nvSpPr>
          <p:cNvPr id="369" name="Rectangle 17"/>
          <p:cNvSpPr>
            <a:spLocks noChangeArrowheads="1"/>
          </p:cNvSpPr>
          <p:nvPr/>
        </p:nvSpPr>
        <p:spPr bwMode="auto">
          <a:xfrm>
            <a:off x="23301184" y="23245900"/>
            <a:ext cx="1093787" cy="396875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 err="1"/>
              <a:t>Exnihilo</a:t>
            </a:r>
            <a:endParaRPr lang="en-US" altLang="en-US" sz="1800" b="1" dirty="0"/>
          </a:p>
        </p:txBody>
      </p:sp>
      <p:sp>
        <p:nvSpPr>
          <p:cNvPr id="370" name="Rectangle 1"/>
          <p:cNvSpPr>
            <a:spLocks noChangeArrowheads="1"/>
          </p:cNvSpPr>
          <p:nvPr/>
        </p:nvSpPr>
        <p:spPr bwMode="auto">
          <a:xfrm>
            <a:off x="23469599" y="19964400"/>
            <a:ext cx="1752601" cy="962521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COBRA-TF</a:t>
            </a:r>
            <a:endParaRPr lang="en-US" altLang="en-US" sz="1800" dirty="0"/>
          </a:p>
        </p:txBody>
      </p:sp>
      <p:sp>
        <p:nvSpPr>
          <p:cNvPr id="371" name="Rectangle 48"/>
          <p:cNvSpPr>
            <a:spLocks noChangeArrowheads="1"/>
          </p:cNvSpPr>
          <p:nvPr/>
        </p:nvSpPr>
        <p:spPr bwMode="auto">
          <a:xfrm>
            <a:off x="23622000" y="20330080"/>
            <a:ext cx="1436831" cy="42283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1" dirty="0"/>
              <a:t>COBRA_TF</a:t>
            </a:r>
          </a:p>
        </p:txBody>
      </p:sp>
      <p:pic>
        <p:nvPicPr>
          <p:cNvPr id="372" name="Picture 20" descr="trilinos_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148" y="3693255"/>
            <a:ext cx="3344852" cy="18693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GSALIN@C02HG17GDV7T3PP7" val="483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1169</Words>
  <Application>Microsoft Office PowerPoint</Application>
  <PresentationFormat>Custom</PresentationFormat>
  <Paragraphs>200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Courier New</vt:lpstr>
      <vt:lpstr>Office Theme</vt:lpstr>
      <vt:lpstr>PowerPoint Presentation</vt:lpstr>
    </vt:vector>
  </TitlesOfParts>
  <Company>Sandia National Labs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Area</dc:title>
  <dc:creator>Michael Vittitow</dc:creator>
  <cp:lastModifiedBy>Bartlett, Roscoe A</cp:lastModifiedBy>
  <cp:revision>308</cp:revision>
  <dcterms:created xsi:type="dcterms:W3CDTF">2010-06-28T22:57:25Z</dcterms:created>
  <dcterms:modified xsi:type="dcterms:W3CDTF">2018-09-19T00:45:43Z</dcterms:modified>
</cp:coreProperties>
</file>