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74" r:id="rId2"/>
    <p:sldId id="477" r:id="rId3"/>
    <p:sldId id="484" r:id="rId4"/>
    <p:sldId id="496" r:id="rId5"/>
    <p:sldId id="485" r:id="rId6"/>
    <p:sldId id="486" r:id="rId7"/>
    <p:sldId id="479" r:id="rId8"/>
    <p:sldId id="463" r:id="rId9"/>
    <p:sldId id="464" r:id="rId10"/>
    <p:sldId id="480" r:id="rId11"/>
    <p:sldId id="465" r:id="rId12"/>
    <p:sldId id="466" r:id="rId13"/>
    <p:sldId id="481" r:id="rId14"/>
    <p:sldId id="470" r:id="rId15"/>
    <p:sldId id="445" r:id="rId16"/>
    <p:sldId id="487" r:id="rId17"/>
    <p:sldId id="482" r:id="rId18"/>
    <p:sldId id="455" r:id="rId19"/>
    <p:sldId id="472" r:id="rId20"/>
    <p:sldId id="457" r:id="rId21"/>
    <p:sldId id="458" r:id="rId22"/>
    <p:sldId id="489" r:id="rId23"/>
    <p:sldId id="488" r:id="rId24"/>
    <p:sldId id="490" r:id="rId25"/>
    <p:sldId id="495" r:id="rId26"/>
    <p:sldId id="494" r:id="rId27"/>
    <p:sldId id="483" r:id="rId28"/>
    <p:sldId id="438" r:id="rId29"/>
    <p:sldId id="473" r:id="rId30"/>
    <p:sldId id="468" r:id="rId31"/>
    <p:sldId id="469" r:id="rId32"/>
    <p:sldId id="478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657"/>
    <a:srgbClr val="000099"/>
    <a:srgbClr val="002A7E"/>
    <a:srgbClr val="003192"/>
    <a:srgbClr val="FFE5E5"/>
    <a:srgbClr val="D30AA5"/>
    <a:srgbClr val="002776"/>
    <a:srgbClr val="0033CC"/>
    <a:srgbClr val="A2AB00"/>
    <a:srgbClr val="B0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26" autoAdjust="0"/>
    <p:restoredTop sz="94563" autoAdjust="0"/>
  </p:normalViewPr>
  <p:slideViewPr>
    <p:cSldViewPr>
      <p:cViewPr varScale="1">
        <p:scale>
          <a:sx n="96" d="100"/>
          <a:sy n="96" d="100"/>
        </p:scale>
        <p:origin x="1670" y="6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6" y="-114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4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4589463"/>
            <a:ext cx="5322887" cy="434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5" tIns="48662" rIns="95645" bIns="48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88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6201688"/>
            <a:ext cx="9144000" cy="6563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RNL_managed b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3" name="Picture 12" descr="template graphic_090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856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33750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2288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341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22213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54503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53609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04102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506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7772400" cy="381000"/>
          </a:xfrm>
        </p:spPr>
        <p:txBody>
          <a:bodyPr/>
          <a:lstStyle>
            <a:lvl1pPr algn="l">
              <a:defRPr sz="3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46698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89713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48600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06780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3829" y="76200"/>
            <a:ext cx="871793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TriBITS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657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tlettra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b.ornl.gov/~8v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ibits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TriBITSPub/TriBIT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12" y="1536191"/>
            <a:ext cx="4750460" cy="828432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it-IT" sz="2400" kern="1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Tribal Build, Integrate, and Test System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627" y="2468875"/>
            <a:ext cx="4839030" cy="3469155"/>
          </a:xfrm>
        </p:spPr>
        <p:txBody>
          <a:bodyPr wrap="square">
            <a:spAutoFit/>
          </a:bodyPr>
          <a:lstStyle/>
          <a:p>
            <a:pPr marL="171450" indent="0" algn="ctr">
              <a:buNone/>
            </a:pP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Roscoe A. Bartlett, Ph.D.</a:t>
            </a:r>
          </a:p>
          <a:p>
            <a:pPr marL="171450" indent="0" algn="ctr">
              <a:buNone/>
            </a:pP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  <a:hlinkClick r:id="rId3"/>
              </a:rPr>
              <a:t>bartlettra@ornl.gov</a:t>
            </a:r>
            <a:endParaRPr lang="en-US" b="0" kern="12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171450" indent="0" algn="ctr">
              <a:buNone/>
            </a:pP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  <a:hlinkClick r:id="rId4"/>
              </a:rPr>
              <a:t>http://web.ornl.gov/~8vt/</a:t>
            </a:r>
            <a:b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Computational Engineering and Energy Sciences Group,</a:t>
            </a:r>
            <a:b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Oak Ridge National Laboratory</a:t>
            </a:r>
          </a:p>
          <a:p>
            <a:pPr marL="171450" indent="0" algn="ctr">
              <a:buNone/>
            </a:pPr>
            <a:endParaRPr lang="en-US" b="0" kern="12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171450" indent="0" algn="ctr">
              <a:buNone/>
            </a:pPr>
            <a:r>
              <a:rPr lang="en-US" b="0" dirty="0"/>
              <a:t>SIAM Computational Science &amp; Engineering Conference</a:t>
            </a:r>
          </a:p>
          <a:p>
            <a:pPr marL="171450" indent="0" algn="ctr">
              <a:buNone/>
            </a:pPr>
            <a:r>
              <a:rPr lang="en-US" b="0" dirty="0"/>
              <a:t>Salt Lake City, Utah</a:t>
            </a:r>
          </a:p>
          <a:p>
            <a:pPr marL="171450" indent="0" algn="ctr">
              <a:buNone/>
            </a:pPr>
            <a:r>
              <a:rPr lang="en-US" b="0" dirty="0"/>
              <a:t>March 14,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616" y="87765"/>
            <a:ext cx="43750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dirty="0">
                <a:ln w="11430"/>
                <a:solidFill>
                  <a:srgbClr val="0027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TriBITS</a:t>
            </a:r>
          </a:p>
        </p:txBody>
      </p:sp>
    </p:spTree>
    <p:extLst>
      <p:ext uri="{BB962C8B-B14F-4D97-AF65-F5344CB8AC3E}">
        <p14:creationId xmlns:p14="http://schemas.microsoft.com/office/powerpoint/2010/main" val="14415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955657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Raw CMake vs. TriBITS</a:t>
            </a:r>
          </a:p>
        </p:txBody>
      </p:sp>
    </p:spTree>
    <p:extLst>
      <p:ext uri="{BB962C8B-B14F-4D97-AF65-F5344CB8AC3E}">
        <p14:creationId xmlns:p14="http://schemas.microsoft.com/office/powerpoint/2010/main" val="3133893353"/>
      </p:ext>
    </p:extLst>
  </p:cSld>
  <p:clrMapOvr>
    <a:masterClrMapping/>
  </p:clrMapOvr>
  <p:transition advTm="75766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Example Raw CMakeLists.txt File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155" y="741721"/>
            <a:ext cx="7565940" cy="52604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install library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set(HEADERS hello_world_lib.hpp)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set(SOURCES hello_world_lib.cpp)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add_library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hello_world_lib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${SOURCES})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install(TARGETS hello_world_lib DESTINATION 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install(FILES ${HEADERS} DESTINATION include)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install user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add_executable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hello_world_main.cpp)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target_link_libraries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install(TARGETS hello_world DESTINATION bin)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Test the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${CMAKE_CURRENT_BINARY_DIR}/hello_world)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set_tests_properties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PROPERTIES PASS_REGULAR_EXPRESSION "Hello World")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run some unit tests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add_executable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hello_world_unit_tests.cpp)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target_link_libraries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${CMAKE_CURRENT_BINARY_DIR}/unit_tests)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set_tests_properties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PROPERTIES PASS_REGULAR_EXPRESSION "All unit tests passed")</a:t>
            </a: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5992985" y="1815990"/>
            <a:ext cx="2031594" cy="12003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Executable and test names must be globally unique!</a:t>
            </a:r>
          </a:p>
        </p:txBody>
      </p:sp>
    </p:spTree>
    <p:extLst>
      <p:ext uri="{BB962C8B-B14F-4D97-AF65-F5344CB8AC3E}">
        <p14:creationId xmlns:p14="http://schemas.microsoft.com/office/powerpoint/2010/main" val="2632381414"/>
      </p:ext>
    </p:extLst>
  </p:cSld>
  <p:clrMapOvr>
    <a:masterClrMapping/>
  </p:clrMapOvr>
  <p:transition advTm="75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126170"/>
            <a:ext cx="8526065" cy="381000"/>
          </a:xfrm>
        </p:spPr>
        <p:txBody>
          <a:bodyPr/>
          <a:lstStyle/>
          <a:p>
            <a:pPr algn="ctr"/>
            <a:r>
              <a:rPr lang="en-US" altLang="en-US" sz="2400" dirty="0"/>
              <a:t>Example TriBITS Package CMakeList.txt File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6285" y="2553967"/>
            <a:ext cx="7988550" cy="3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Less duplication and boiler-plate code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Fewer commands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 command wrappers: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Install by default (most common)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Optionally Install libraries and headers or just executables?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Optional global prefixing of libraries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And more …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CTest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command wrappers: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Automatic namespacing of tests and test executables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Classification of tests (BASIC, CONTINUOUS, NIGHTLY, …)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Uniform handling of timeouts (and scaling of timeouts)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And more …</a:t>
            </a:r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002A7E"/>
                </a:solidFill>
              </a:rPr>
              <a:t>Maintain consistency and add/change behavior across different independent repositories and packages and 1Ks of CMakeLists.txt files!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310" y="625435"/>
            <a:ext cx="6912900" cy="1813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(HelloWorld)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TRIBITS_add_library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hello_world_lib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HEADERS  hello_world_lib.hpp SOURCES hello_world_lib.cpp)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TRIBITS_add_executable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NOEXEPREFIX  SOURCES  hello_world_main.cpp  INSTALLABLE)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TRIBITS_add_test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NOEXEPREFIX  PASS_REGULAR_EXPRESSION  "Hello World")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tribits_add_executable_and_test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SOURCES  hello_world_unit_tests.cpp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  PASS_REGULAR_EXPRESSION  "All unit tests passed")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tribits_package_postprocess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83910939"/>
      </p:ext>
    </p:extLst>
  </p:cSld>
  <p:clrMapOvr>
    <a:masterClrMapping/>
  </p:clrMapOvr>
  <p:transition advTm="75766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 Structural Units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Meta-Projects</a:t>
            </a:r>
          </a:p>
        </p:txBody>
      </p:sp>
    </p:spTree>
    <p:extLst>
      <p:ext uri="{BB962C8B-B14F-4D97-AF65-F5344CB8AC3E}">
        <p14:creationId xmlns:p14="http://schemas.microsoft.com/office/powerpoint/2010/main" val="997390504"/>
      </p:ext>
    </p:extLst>
  </p:cSld>
  <p:clrMapOvr>
    <a:masterClrMapping/>
  </p:clrMapOvr>
  <p:transition advTm="75766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7072196" y="2852925"/>
            <a:ext cx="20315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Packages</a:t>
            </a:r>
          </a:p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+ Subpackages</a:t>
            </a:r>
          </a:p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=</a:t>
            </a:r>
          </a:p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Software Engineering (SE) Packages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526065" cy="381000"/>
          </a:xfrm>
        </p:spPr>
        <p:txBody>
          <a:bodyPr/>
          <a:lstStyle/>
          <a:p>
            <a:pPr algn="ctr"/>
            <a:r>
              <a:rPr lang="en-US" altLang="en-US" sz="2400" b="0" dirty="0"/>
              <a:t>TriBITS Structural Units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5" y="548625"/>
            <a:ext cx="7024372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Project: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Complete CMake “Project”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Overall projects settings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Repository: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Collection of </a:t>
            </a:r>
            <a:r>
              <a:rPr lang="en-US" dirty="0">
                <a:solidFill>
                  <a:srgbClr val="000099"/>
                </a:solidFill>
              </a:rPr>
              <a:t>Packages</a:t>
            </a:r>
            <a:r>
              <a:rPr lang="en-US" dirty="0"/>
              <a:t> and </a:t>
            </a:r>
            <a:r>
              <a:rPr lang="en-US" dirty="0">
                <a:solidFill>
                  <a:srgbClr val="000099"/>
                </a:solidFill>
              </a:rPr>
              <a:t>TPLs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Unit of distribution and integration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Typically a version control (</a:t>
            </a:r>
            <a:r>
              <a:rPr lang="en-US" dirty="0" err="1"/>
              <a:t>git</a:t>
            </a:r>
            <a:r>
              <a:rPr lang="en-US" dirty="0"/>
              <a:t>) repository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Encapsulated collection of related software &amp; tests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Unit of testing, namespacing, documentation, and reuse 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Lists dependencies on </a:t>
            </a:r>
            <a:r>
              <a:rPr lang="en-US" dirty="0">
                <a:solidFill>
                  <a:srgbClr val="000099"/>
                </a:solidFill>
              </a:rPr>
              <a:t>SE Packages </a:t>
            </a:r>
            <a:r>
              <a:rPr lang="en-US" dirty="0"/>
              <a:t>&amp; </a:t>
            </a:r>
            <a:r>
              <a:rPr lang="en-US" dirty="0">
                <a:solidFill>
                  <a:srgbClr val="000099"/>
                </a:solidFill>
              </a:rPr>
              <a:t>TPLs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Subpackage: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Optional partitioning of package software &amp; tests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Primarily for dependency management (SE principles)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TPLs (Third Party Libraries):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Specification of external dependencies (libs)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Required or optional dependency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Single definition across all packages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Can use native CMake Find&lt;Package&gt;.</a:t>
            </a:r>
            <a:r>
              <a:rPr lang="en-US" dirty="0" err="1"/>
              <a:t>cmake</a:t>
            </a:r>
            <a:r>
              <a:rPr lang="en-US" dirty="0"/>
              <a:t> modules</a:t>
            </a:r>
          </a:p>
        </p:txBody>
      </p:sp>
      <p:sp>
        <p:nvSpPr>
          <p:cNvPr id="4" name="Left Brace 24"/>
          <p:cNvSpPr>
            <a:spLocks/>
          </p:cNvSpPr>
          <p:nvPr/>
        </p:nvSpPr>
        <p:spPr bwMode="auto">
          <a:xfrm flipH="1">
            <a:off x="6834284" y="2545685"/>
            <a:ext cx="468341" cy="2150680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482898"/>
      </p:ext>
    </p:extLst>
  </p:cSld>
  <p:clrMapOvr>
    <a:masterClrMapping/>
  </p:clrMapOvr>
  <p:transition advTm="75766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1"/>
            <a:ext cx="8602721" cy="902834"/>
          </a:xfrm>
        </p:spPr>
        <p:txBody>
          <a:bodyPr/>
          <a:lstStyle/>
          <a:p>
            <a:r>
              <a:rPr lang="en-US" altLang="en-US" sz="2400" dirty="0"/>
              <a:t>Example: VERA Meta-Project, Repositories, Packages &amp; Subpackages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731838" y="932675"/>
            <a:ext cx="7450137" cy="387034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VERA</a:t>
            </a:r>
            <a:endParaRPr lang="en-US" altLang="en-US" sz="16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000125" y="1470838"/>
            <a:ext cx="2189163" cy="29178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Trilinos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133475" y="3596500"/>
            <a:ext cx="788988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Epetra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133475" y="3940988"/>
            <a:ext cx="388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133475" y="1893113"/>
            <a:ext cx="1881188" cy="15255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Teuchos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287463" y="2282050"/>
            <a:ext cx="628650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Core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2038350" y="2263000"/>
            <a:ext cx="78898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Comm</a:t>
            </a: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1325563" y="2704325"/>
            <a:ext cx="1462087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ParameterList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1285875" y="30805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2093913" y="3610788"/>
            <a:ext cx="628650" cy="3397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NOX</a:t>
            </a: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3419475" y="2494775"/>
            <a:ext cx="2189163" cy="21780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SCALE/</a:t>
            </a:r>
            <a:r>
              <a:rPr lang="en-US" altLang="en-US" b="1" dirty="0" err="1"/>
              <a:t>Exnihilo</a:t>
            </a:r>
            <a:endParaRPr lang="en-US" altLang="en-US" b="1" dirty="0"/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3516313" y="3015475"/>
            <a:ext cx="981075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Nemesis</a:t>
            </a: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5224464" y="1902728"/>
            <a:ext cx="743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3552825" y="3448863"/>
            <a:ext cx="1557338" cy="10842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Insilico</a:t>
            </a:r>
          </a:p>
        </p:txBody>
      </p:sp>
      <p:sp>
        <p:nvSpPr>
          <p:cNvPr id="5138" name="Rectangle 21"/>
          <p:cNvSpPr>
            <a:spLocks noChangeArrowheads="1"/>
          </p:cNvSpPr>
          <p:nvPr/>
        </p:nvSpPr>
        <p:spPr bwMode="auto">
          <a:xfrm>
            <a:off x="3648075" y="3837800"/>
            <a:ext cx="116363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Neutronics</a:t>
            </a:r>
          </a:p>
        </p:txBody>
      </p:sp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3689350" y="4169588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40" name="Rectangle 25"/>
          <p:cNvSpPr>
            <a:spLocks noChangeArrowheads="1"/>
          </p:cNvSpPr>
          <p:nvPr/>
        </p:nvSpPr>
        <p:spPr bwMode="auto">
          <a:xfrm>
            <a:off x="4572000" y="3015475"/>
            <a:ext cx="595313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Shift</a:t>
            </a:r>
          </a:p>
        </p:txBody>
      </p:sp>
      <p:sp>
        <p:nvSpPr>
          <p:cNvPr id="5141" name="Rectangle 28"/>
          <p:cNvSpPr>
            <a:spLocks noChangeArrowheads="1"/>
          </p:cNvSpPr>
          <p:nvPr/>
        </p:nvSpPr>
        <p:spPr bwMode="auto">
          <a:xfrm>
            <a:off x="6002986" y="1223845"/>
            <a:ext cx="1948654" cy="15906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MPACT</a:t>
            </a:r>
          </a:p>
        </p:txBody>
      </p:sp>
      <p:sp>
        <p:nvSpPr>
          <p:cNvPr id="5146" name="Rectangle 35"/>
          <p:cNvSpPr>
            <a:spLocks noChangeArrowheads="1"/>
          </p:cNvSpPr>
          <p:nvPr/>
        </p:nvSpPr>
        <p:spPr bwMode="auto">
          <a:xfrm>
            <a:off x="3582988" y="1202550"/>
            <a:ext cx="1487487" cy="8826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5147" name="Rectangle 36"/>
          <p:cNvSpPr>
            <a:spLocks noChangeArrowheads="1"/>
          </p:cNvSpPr>
          <p:nvPr/>
        </p:nvSpPr>
        <p:spPr bwMode="auto">
          <a:xfrm>
            <a:off x="3678238" y="1658163"/>
            <a:ext cx="912812" cy="33813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/>
              <a:t>VERAIn</a:t>
            </a:r>
            <a:endParaRPr lang="en-US" altLang="en-US" sz="1600" dirty="0"/>
          </a:p>
        </p:txBody>
      </p:sp>
      <p:sp>
        <p:nvSpPr>
          <p:cNvPr id="5148" name="Rectangle 41"/>
          <p:cNvSpPr>
            <a:spLocks noChangeArrowheads="1"/>
          </p:cNvSpPr>
          <p:nvPr/>
        </p:nvSpPr>
        <p:spPr bwMode="auto">
          <a:xfrm>
            <a:off x="3721101" y="2085200"/>
            <a:ext cx="525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  <p:sp>
        <p:nvSpPr>
          <p:cNvPr id="5149" name="Rectangle 3"/>
          <p:cNvSpPr>
            <a:spLocks noChangeArrowheads="1"/>
          </p:cNvSpPr>
          <p:nvPr/>
        </p:nvSpPr>
        <p:spPr bwMode="auto">
          <a:xfrm>
            <a:off x="232235" y="4852903"/>
            <a:ext cx="8794745" cy="15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VERA: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repository and TriBITS meta-project (contains no packages)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and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repos: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Trilinos,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VERAInExt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COBRA-TF, MPACT, SCALE,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Exnihilo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Teuchos,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Epetra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COBRA_TF,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MPACT_Drivers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subpackages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TeuchosCore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InsilicoNeutronics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SE 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Teuchos,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TeuchosCore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InsilicNeutronics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5150" name="Rectangle 43"/>
          <p:cNvSpPr>
            <a:spLocks noChangeArrowheads="1"/>
          </p:cNvSpPr>
          <p:nvPr/>
        </p:nvSpPr>
        <p:spPr bwMode="auto">
          <a:xfrm>
            <a:off x="6500970" y="3555015"/>
            <a:ext cx="1489075" cy="9493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COBRA-TF</a:t>
            </a:r>
          </a:p>
        </p:txBody>
      </p:sp>
      <p:sp>
        <p:nvSpPr>
          <p:cNvPr id="5151" name="Rectangle 44"/>
          <p:cNvSpPr>
            <a:spLocks noChangeArrowheads="1"/>
          </p:cNvSpPr>
          <p:nvPr/>
        </p:nvSpPr>
        <p:spPr bwMode="auto">
          <a:xfrm>
            <a:off x="6597808" y="3997927"/>
            <a:ext cx="1276311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COBRA_TF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122084" y="1733451"/>
            <a:ext cx="1305935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/>
              <a:t>MPACT_libs</a:t>
            </a:r>
            <a:endParaRPr lang="en-US" altLang="en-US" sz="1600" dirty="0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147315" y="2228488"/>
            <a:ext cx="1648978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/>
              <a:t>MPACT_Drivers</a:t>
            </a:r>
            <a:endParaRPr lang="en-US" altLang="en-US" sz="1600" dirty="0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689601" y="3837800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</p:spTree>
  </p:cSld>
  <p:clrMapOvr>
    <a:masterClrMapping/>
  </p:clrMapOvr>
  <p:transition advTm="75766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5" y="244435"/>
            <a:ext cx="8679529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Flexibility in TriBITS Projects and Repositories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39475" y="1007735"/>
            <a:ext cx="5376862" cy="16208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MPACT</a:t>
            </a:r>
            <a:endParaRPr lang="en-US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7112" y="1360160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2417487" y="1999922"/>
            <a:ext cx="1095375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6391" name="Rectangle 35"/>
          <p:cNvSpPr>
            <a:spLocks noChangeArrowheads="1"/>
          </p:cNvSpPr>
          <p:nvPr/>
        </p:nvSpPr>
        <p:spPr bwMode="auto">
          <a:xfrm>
            <a:off x="2536550" y="1360160"/>
            <a:ext cx="14874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6392" name="Rectangle 35"/>
          <p:cNvSpPr>
            <a:spLocks noChangeArrowheads="1"/>
          </p:cNvSpPr>
          <p:nvPr/>
        </p:nvSpPr>
        <p:spPr bwMode="auto">
          <a:xfrm>
            <a:off x="687112" y="1963410"/>
            <a:ext cx="1487488" cy="4333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6393" name="Rectangle 35"/>
          <p:cNvSpPr>
            <a:spLocks noChangeArrowheads="1"/>
          </p:cNvSpPr>
          <p:nvPr/>
        </p:nvSpPr>
        <p:spPr bwMode="auto">
          <a:xfrm>
            <a:off x="4182787" y="1360160"/>
            <a:ext cx="14874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MPACT</a:t>
            </a: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1383597" y="5195630"/>
            <a:ext cx="6068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400" dirty="0"/>
              <a:t>The same TriBITS repositories can be arranged into multiple TriBITS projects.</a:t>
            </a:r>
          </a:p>
        </p:txBody>
      </p:sp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539475" y="3096885"/>
            <a:ext cx="4032250" cy="1735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 (Exnihilo)</a:t>
            </a:r>
            <a:endParaRPr lang="en-US" altLang="en-US"/>
          </a:p>
        </p:txBody>
      </p:sp>
      <p:sp>
        <p:nvSpPr>
          <p:cNvPr id="16396" name="Rectangle 36"/>
          <p:cNvSpPr>
            <a:spLocks noChangeArrowheads="1"/>
          </p:cNvSpPr>
          <p:nvPr/>
        </p:nvSpPr>
        <p:spPr bwMode="auto">
          <a:xfrm>
            <a:off x="687112" y="3496935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2706412" y="3493760"/>
            <a:ext cx="1612900" cy="10461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6398" name="Rectangle 35"/>
          <p:cNvSpPr>
            <a:spLocks noChangeArrowheads="1"/>
          </p:cNvSpPr>
          <p:nvPr/>
        </p:nvSpPr>
        <p:spPr bwMode="auto">
          <a:xfrm>
            <a:off x="692757" y="4152572"/>
            <a:ext cx="1487488" cy="52546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769912" y="3931910"/>
            <a:ext cx="1093788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Exnihilo</a:t>
            </a:r>
          </a:p>
        </p:txBody>
      </p:sp>
      <p:sp>
        <p:nvSpPr>
          <p:cNvPr id="16400" name="Rectangle 1"/>
          <p:cNvSpPr>
            <a:spLocks noChangeArrowheads="1"/>
          </p:cNvSpPr>
          <p:nvPr/>
        </p:nvSpPr>
        <p:spPr bwMode="auto">
          <a:xfrm>
            <a:off x="5724525" y="3577897"/>
            <a:ext cx="2016125" cy="10874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  <a:endParaRPr lang="en-US" altLang="en-US"/>
          </a:p>
        </p:txBody>
      </p:sp>
      <p:sp>
        <p:nvSpPr>
          <p:cNvPr id="16401" name="Rectangle 43"/>
          <p:cNvSpPr>
            <a:spLocks noChangeArrowheads="1"/>
          </p:cNvSpPr>
          <p:nvPr/>
        </p:nvSpPr>
        <p:spPr bwMode="auto">
          <a:xfrm>
            <a:off x="5872163" y="3979535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6402" name="Rectangle 1"/>
          <p:cNvSpPr>
            <a:spLocks noChangeArrowheads="1"/>
          </p:cNvSpPr>
          <p:nvPr/>
        </p:nvSpPr>
        <p:spPr bwMode="auto">
          <a:xfrm>
            <a:off x="6511590" y="988685"/>
            <a:ext cx="2016125" cy="10858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  <a:endParaRPr lang="en-US" altLang="en-US"/>
          </a:p>
        </p:txBody>
      </p:sp>
      <p:sp>
        <p:nvSpPr>
          <p:cNvPr id="16403" name="Rectangle 48"/>
          <p:cNvSpPr>
            <a:spLocks noChangeArrowheads="1"/>
          </p:cNvSpPr>
          <p:nvPr/>
        </p:nvSpPr>
        <p:spPr bwMode="auto">
          <a:xfrm>
            <a:off x="6659227" y="1388735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</p:spTree>
    <p:extLst>
      <p:ext uri="{BB962C8B-B14F-4D97-AF65-F5344CB8AC3E}">
        <p14:creationId xmlns:p14="http://schemas.microsoft.com/office/powerpoint/2010/main" val="108534230"/>
      </p:ext>
    </p:extLst>
  </p:cSld>
  <p:clrMapOvr>
    <a:masterClrMapping/>
  </p:clrMapOvr>
  <p:transition advTm="75766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Automated Package Dependency Handling</a:t>
            </a:r>
          </a:p>
        </p:txBody>
      </p:sp>
    </p:spTree>
    <p:extLst>
      <p:ext uri="{BB962C8B-B14F-4D97-AF65-F5344CB8AC3E}">
        <p14:creationId xmlns:p14="http://schemas.microsoft.com/office/powerpoint/2010/main" val="2134928215"/>
      </p:ext>
    </p:extLst>
  </p:cSld>
  <p:clrMapOvr>
    <a:masterClrMapping/>
  </p:clrMapOvr>
  <p:transition advTm="75766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360"/>
            <a:ext cx="9026979" cy="1113745"/>
          </a:xfrm>
        </p:spPr>
        <p:txBody>
          <a:bodyPr/>
          <a:lstStyle/>
          <a:p>
            <a:pPr algn="ctr"/>
            <a:r>
              <a:rPr lang="en-US" altLang="en-US" sz="2400" dirty="0"/>
              <a:t>Package Dependency Structure (Example: Trilinos)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308100" y="2792445"/>
            <a:ext cx="1422400" cy="730250"/>
            <a:chOff x="920" y="1216"/>
            <a:chExt cx="896" cy="460"/>
          </a:xfrm>
        </p:grpSpPr>
        <p:sp>
          <p:nvSpPr>
            <p:cNvPr id="13346" name="Rectangle 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3347" name="Rectangle 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1308100" y="4176745"/>
            <a:ext cx="1422400" cy="730250"/>
            <a:chOff x="920" y="1216"/>
            <a:chExt cx="896" cy="460"/>
          </a:xfrm>
        </p:grpSpPr>
        <p:sp>
          <p:nvSpPr>
            <p:cNvPr id="13344" name="Rectangle 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3345" name="Rectangle 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3763963" y="4214845"/>
            <a:ext cx="1422400" cy="730250"/>
            <a:chOff x="920" y="1216"/>
            <a:chExt cx="896" cy="460"/>
          </a:xfrm>
        </p:grpSpPr>
        <p:sp>
          <p:nvSpPr>
            <p:cNvPr id="13342" name="Rectangle 1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3343" name="Rectangle 1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3765550" y="2794033"/>
            <a:ext cx="1422400" cy="730250"/>
            <a:chOff x="920" y="1216"/>
            <a:chExt cx="896" cy="460"/>
          </a:xfrm>
        </p:grpSpPr>
        <p:sp>
          <p:nvSpPr>
            <p:cNvPr id="13340" name="Rectangle 1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3341" name="Rectangle 1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3113088" y="2101883"/>
            <a:ext cx="346075" cy="1539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3321" name="AutoShape 16"/>
          <p:cNvCxnSpPr>
            <a:cxnSpLocks noChangeShapeType="1"/>
            <a:stCxn id="13338" idx="1"/>
            <a:endCxn id="13346" idx="0"/>
          </p:cNvCxnSpPr>
          <p:nvPr/>
        </p:nvCxnSpPr>
        <p:spPr bwMode="auto">
          <a:xfrm rot="10800000" flipV="1">
            <a:off x="2019300" y="1968533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2" name="AutoShape 17"/>
          <p:cNvCxnSpPr>
            <a:cxnSpLocks noChangeShapeType="1"/>
            <a:stCxn id="13346" idx="2"/>
            <a:endCxn id="13344" idx="0"/>
          </p:cNvCxnSpPr>
          <p:nvPr/>
        </p:nvCxnSpPr>
        <p:spPr bwMode="auto">
          <a:xfrm rot="5400000">
            <a:off x="1615281" y="3926714"/>
            <a:ext cx="8080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8"/>
          <p:cNvCxnSpPr>
            <a:cxnSpLocks noChangeShapeType="1"/>
            <a:stCxn id="13320" idx="2"/>
            <a:endCxn id="13342" idx="1"/>
          </p:cNvCxnSpPr>
          <p:nvPr/>
        </p:nvCxnSpPr>
        <p:spPr bwMode="auto">
          <a:xfrm rot="16200000" flipH="1">
            <a:off x="2324100" y="3217895"/>
            <a:ext cx="2401888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9"/>
          <p:cNvCxnSpPr>
            <a:cxnSpLocks noChangeShapeType="1"/>
            <a:stCxn id="13338" idx="3"/>
            <a:endCxn id="13336" idx="0"/>
          </p:cNvCxnSpPr>
          <p:nvPr/>
        </p:nvCxnSpPr>
        <p:spPr bwMode="auto">
          <a:xfrm>
            <a:off x="4457700" y="1968533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20"/>
          <p:cNvCxnSpPr>
            <a:cxnSpLocks noChangeShapeType="1"/>
            <a:stCxn id="13336" idx="2"/>
            <a:endCxn id="13342" idx="3"/>
          </p:cNvCxnSpPr>
          <p:nvPr/>
        </p:nvCxnSpPr>
        <p:spPr bwMode="auto">
          <a:xfrm rot="5400000">
            <a:off x="5454650" y="3254408"/>
            <a:ext cx="1135063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21"/>
          <p:cNvCxnSpPr>
            <a:cxnSpLocks noChangeShapeType="1"/>
            <a:stCxn id="13336" idx="1"/>
            <a:endCxn id="13340" idx="3"/>
          </p:cNvCxnSpPr>
          <p:nvPr/>
        </p:nvCxnSpPr>
        <p:spPr bwMode="auto">
          <a:xfrm rot="10800000" flipV="1">
            <a:off x="5187950" y="3235358"/>
            <a:ext cx="958850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27" name="Group 22"/>
          <p:cNvGrpSpPr>
            <a:grpSpLocks/>
          </p:cNvGrpSpPr>
          <p:nvPr/>
        </p:nvGrpSpPr>
        <p:grpSpPr bwMode="auto">
          <a:xfrm>
            <a:off x="3035300" y="1525620"/>
            <a:ext cx="1422400" cy="730250"/>
            <a:chOff x="920" y="1216"/>
            <a:chExt cx="896" cy="460"/>
          </a:xfrm>
        </p:grpSpPr>
        <p:sp>
          <p:nvSpPr>
            <p:cNvPr id="13338" name="Rectangle 2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Thyra</a:t>
              </a:r>
            </a:p>
          </p:txBody>
        </p:sp>
        <p:sp>
          <p:nvSpPr>
            <p:cNvPr id="13339" name="Rectangle 2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3328" name="AutoShape 25"/>
          <p:cNvCxnSpPr>
            <a:cxnSpLocks noChangeShapeType="1"/>
            <a:stCxn id="13340" idx="2"/>
            <a:endCxn id="13342" idx="0"/>
          </p:cNvCxnSpPr>
          <p:nvPr/>
        </p:nvCxnSpPr>
        <p:spPr bwMode="auto">
          <a:xfrm rot="5400000">
            <a:off x="4053682" y="3945764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Rectangle 26"/>
          <p:cNvSpPr>
            <a:spLocks noChangeArrowheads="1"/>
          </p:cNvSpPr>
          <p:nvPr/>
        </p:nvSpPr>
        <p:spPr bwMode="auto">
          <a:xfrm>
            <a:off x="7221538" y="3368708"/>
            <a:ext cx="346075" cy="1539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3330" name="AutoShape 27"/>
          <p:cNvCxnSpPr>
            <a:cxnSpLocks noChangeShapeType="1"/>
            <a:stCxn id="13329" idx="2"/>
            <a:endCxn id="13344" idx="2"/>
          </p:cNvCxnSpPr>
          <p:nvPr/>
        </p:nvCxnSpPr>
        <p:spPr bwMode="auto">
          <a:xfrm rot="5400000">
            <a:off x="4014788" y="152720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31" name="Group 28"/>
          <p:cNvGrpSpPr>
            <a:grpSpLocks/>
          </p:cNvGrpSpPr>
          <p:nvPr/>
        </p:nvGrpSpPr>
        <p:grpSpPr bwMode="auto">
          <a:xfrm>
            <a:off x="6146800" y="2792445"/>
            <a:ext cx="1422400" cy="730250"/>
            <a:chOff x="920" y="1216"/>
            <a:chExt cx="896" cy="460"/>
          </a:xfrm>
        </p:grpSpPr>
        <p:sp>
          <p:nvSpPr>
            <p:cNvPr id="13336" name="Rectangle 29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3337" name="Rectangle 30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3332" name="AutoShape 31"/>
          <p:cNvCxnSpPr>
            <a:cxnSpLocks noChangeShapeType="1"/>
          </p:cNvCxnSpPr>
          <p:nvPr/>
        </p:nvCxnSpPr>
        <p:spPr bwMode="auto">
          <a:xfrm>
            <a:off x="5418138" y="5788058"/>
            <a:ext cx="882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3" name="AutoShape 32"/>
          <p:cNvCxnSpPr>
            <a:cxnSpLocks noChangeShapeType="1"/>
          </p:cNvCxnSpPr>
          <p:nvPr/>
        </p:nvCxnSpPr>
        <p:spPr bwMode="auto">
          <a:xfrm>
            <a:off x="5418138" y="6210333"/>
            <a:ext cx="882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4" name="Rectangle 33"/>
          <p:cNvSpPr>
            <a:spLocks noChangeArrowheads="1"/>
          </p:cNvSpPr>
          <p:nvPr/>
        </p:nvSpPr>
        <p:spPr bwMode="auto">
          <a:xfrm>
            <a:off x="2882900" y="559597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Required Dependence</a:t>
            </a:r>
          </a:p>
        </p:txBody>
      </p:sp>
      <p:sp>
        <p:nvSpPr>
          <p:cNvPr id="13335" name="Rectangle 34"/>
          <p:cNvSpPr>
            <a:spLocks noChangeArrowheads="1"/>
          </p:cNvSpPr>
          <p:nvPr/>
        </p:nvSpPr>
        <p:spPr bwMode="auto">
          <a:xfrm>
            <a:off x="2882900" y="6035708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Optional Dependence</a:t>
            </a:r>
          </a:p>
        </p:txBody>
      </p:sp>
    </p:spTree>
  </p:cSld>
  <p:clrMapOvr>
    <a:masterClrMapping/>
  </p:clrMapOvr>
  <p:transition spd="med" advTm="75766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526065" cy="381000"/>
          </a:xfrm>
        </p:spPr>
        <p:txBody>
          <a:bodyPr/>
          <a:lstStyle/>
          <a:p>
            <a:r>
              <a:rPr lang="en-US" altLang="en-US" dirty="0"/>
              <a:t>Package </a:t>
            </a:r>
            <a:r>
              <a:rPr lang="en-US" altLang="en-US" dirty="0" err="1"/>
              <a:t>Dependencies.cmake</a:t>
            </a:r>
            <a:r>
              <a:rPr lang="en-US" altLang="en-US" dirty="0"/>
              <a:t> Files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449" y="1430984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BLAS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LAPACK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Boost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</a:t>
            </a: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51320" y="100948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>
                <a:solidFill>
                  <a:srgbClr val="000099"/>
                </a:solidFill>
              </a:rPr>
              <a:t>Teuchos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2429" y="1430984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BLAS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LAPACK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)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802430" y="100948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Epetra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7448" y="3283543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51319" y="2862044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RTOp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2429" y="3282588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802430" y="2861089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Triutils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448" y="5020200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Triutils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51319" y="4581150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EpetraExt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2429" y="5028632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RTOp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EpetraExt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806300" y="461955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>
                <a:solidFill>
                  <a:srgbClr val="000099"/>
                </a:solidFill>
              </a:rPr>
              <a:t>Thyra</a:t>
            </a:r>
          </a:p>
        </p:txBody>
      </p:sp>
    </p:spTree>
    <p:extLst>
      <p:ext uri="{BB962C8B-B14F-4D97-AF65-F5344CB8AC3E}">
        <p14:creationId xmlns:p14="http://schemas.microsoft.com/office/powerpoint/2010/main" val="571829499"/>
      </p:ext>
    </p:extLst>
  </p:cSld>
  <p:clrMapOvr>
    <a:masterClrMapping/>
  </p:clrMapOvr>
  <p:transition advTm="75766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1"/>
          <p:cNvSpPr txBox="1">
            <a:spLocks noChangeArrowheads="1"/>
          </p:cNvSpPr>
          <p:nvPr/>
        </p:nvSpPr>
        <p:spPr bwMode="auto">
          <a:xfrm>
            <a:off x="267029" y="1142727"/>
            <a:ext cx="8803772" cy="8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Challenge =&gt; Develop and Deploy Complex Software</a:t>
            </a:r>
          </a:p>
          <a:p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3830" y="2238445"/>
            <a:ext cx="8876971" cy="21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8657"/>
              </a:buClr>
              <a:defRPr/>
            </a:pPr>
            <a:r>
              <a:rPr lang="en-US" sz="1800" noProof="0" dirty="0">
                <a:solidFill>
                  <a:sysClr val="windowText" lastClr="000000"/>
                </a:solidFill>
                <a:latin typeface="+mj-lt"/>
              </a:rPr>
              <a:t>Multiple software repositories and distributed development teams</a:t>
            </a:r>
          </a:p>
          <a:p>
            <a:pPr defTabSz="914400">
              <a:buClr>
                <a:srgbClr val="008657"/>
              </a:buClr>
              <a:defRPr/>
            </a:pPr>
            <a:r>
              <a:rPr lang="en-US" sz="1800" noProof="0" dirty="0">
                <a:solidFill>
                  <a:sysClr val="windowText" lastClr="000000"/>
                </a:solidFill>
                <a:latin typeface="+mj-lt"/>
              </a:rPr>
              <a:t>Multiple compiled programming languages (C, C++, Fortran) and mixed-language programs</a:t>
            </a:r>
          </a:p>
          <a:p>
            <a:pPr defTabSz="914400">
              <a:buClr>
                <a:srgbClr val="008657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+mj-lt"/>
              </a:rPr>
              <a:t>Multiple development and deployment platforms (Linux, Windows, Super-Computers, etc.)</a:t>
            </a:r>
          </a:p>
          <a:p>
            <a:pPr defTabSz="914400">
              <a:buClr>
                <a:srgbClr val="008657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+mj-lt"/>
              </a:rPr>
              <a:t>Stringent software quality requirements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Box 231"/>
          <p:cNvSpPr txBox="1">
            <a:spLocks noChangeArrowheads="1"/>
          </p:cNvSpPr>
          <p:nvPr/>
        </p:nvSpPr>
        <p:spPr bwMode="auto">
          <a:xfrm>
            <a:off x="193830" y="4906417"/>
            <a:ext cx="8525910" cy="8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Solution Approach </a:t>
            </a:r>
          </a:p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     =&gt;  TriBITS custom CMake build &amp; test framework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7772400" cy="381000"/>
          </a:xfrm>
        </p:spPr>
        <p:txBody>
          <a:bodyPr/>
          <a:lstStyle/>
          <a:p>
            <a:pPr algn="ctr"/>
            <a:r>
              <a:rPr lang="en-US" altLang="en-US" sz="2400" dirty="0"/>
              <a:t>Background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1957538216"/>
      </p:ext>
    </p:extLst>
  </p:cSld>
  <p:clrMapOvr>
    <a:masterClrMapping/>
  </p:clrMapOvr>
  <p:transition advTm="75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5" y="126169"/>
            <a:ext cx="8641889" cy="806505"/>
          </a:xfrm>
        </p:spPr>
        <p:txBody>
          <a:bodyPr/>
          <a:lstStyle/>
          <a:p>
            <a:pPr algn="ctr"/>
            <a:r>
              <a:rPr lang="en-US" altLang="en-US" sz="2400" dirty="0"/>
              <a:t>CI Testing: Change </a:t>
            </a:r>
            <a:r>
              <a:rPr lang="en-US" altLang="en-US" sz="2400" dirty="0" err="1"/>
              <a:t>Epetra</a:t>
            </a:r>
            <a:endParaRPr lang="en-US" altLang="en-US" sz="2400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86287" y="1094140"/>
            <a:ext cx="714216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$ ./do-configure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Trilinos_ENABLE_Epetra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Trilinos_ENABLE_ALL_FORWARD_DEP_PACKAGES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Trilinos_ENABLE_TESTS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</a:t>
            </a:r>
          </a:p>
          <a:p>
            <a:pPr>
              <a:lnSpc>
                <a:spcPts val="2000"/>
              </a:lnSpc>
            </a:pPr>
            <a:endParaRPr lang="en-US" alt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653605" y="3927615"/>
            <a:ext cx="1422400" cy="730250"/>
            <a:chOff x="920" y="1216"/>
            <a:chExt cx="896" cy="460"/>
          </a:xfrm>
        </p:grpSpPr>
        <p:sp>
          <p:nvSpPr>
            <p:cNvPr id="15397" name="Rectangle 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5398" name="Rectangle 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653605" y="5311915"/>
            <a:ext cx="1422400" cy="730250"/>
            <a:chOff x="920" y="1216"/>
            <a:chExt cx="896" cy="460"/>
          </a:xfrm>
        </p:grpSpPr>
        <p:sp>
          <p:nvSpPr>
            <p:cNvPr id="15395" name="Rectangle 8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5396" name="Rectangle 9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3109468" y="5350015"/>
            <a:ext cx="1422400" cy="730250"/>
            <a:chOff x="920" y="1216"/>
            <a:chExt cx="896" cy="460"/>
          </a:xfrm>
        </p:grpSpPr>
        <p:sp>
          <p:nvSpPr>
            <p:cNvPr id="15393" name="Rectangle 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5394" name="Rectangle 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111055" y="3929202"/>
            <a:ext cx="1422400" cy="730250"/>
            <a:chOff x="920" y="1216"/>
            <a:chExt cx="896" cy="460"/>
          </a:xfrm>
        </p:grpSpPr>
        <p:sp>
          <p:nvSpPr>
            <p:cNvPr id="15391" name="Rectangle 1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5392" name="Rectangle 1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458593" y="323705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0" name="AutoShape 17"/>
          <p:cNvCxnSpPr>
            <a:cxnSpLocks noChangeShapeType="1"/>
            <a:stCxn id="15389" idx="1"/>
            <a:endCxn id="15397" idx="0"/>
          </p:cNvCxnSpPr>
          <p:nvPr/>
        </p:nvCxnSpPr>
        <p:spPr bwMode="auto">
          <a:xfrm rot="10800000" flipV="1">
            <a:off x="1364805" y="310370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1" name="AutoShape 18"/>
          <p:cNvCxnSpPr>
            <a:cxnSpLocks noChangeShapeType="1"/>
            <a:stCxn id="15397" idx="2"/>
            <a:endCxn id="15395" idx="0"/>
          </p:cNvCxnSpPr>
          <p:nvPr/>
        </p:nvCxnSpPr>
        <p:spPr bwMode="auto">
          <a:xfrm rot="5400000">
            <a:off x="960786" y="506188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2" name="AutoShape 19"/>
          <p:cNvCxnSpPr>
            <a:cxnSpLocks noChangeShapeType="1"/>
            <a:stCxn id="15369" idx="2"/>
            <a:endCxn id="15393" idx="1"/>
          </p:cNvCxnSpPr>
          <p:nvPr/>
        </p:nvCxnSpPr>
        <p:spPr bwMode="auto">
          <a:xfrm rot="16200000" flipH="1">
            <a:off x="1669605" y="435306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AutoShape 20"/>
          <p:cNvCxnSpPr>
            <a:cxnSpLocks noChangeShapeType="1"/>
            <a:stCxn id="15389" idx="3"/>
            <a:endCxn id="15387" idx="0"/>
          </p:cNvCxnSpPr>
          <p:nvPr/>
        </p:nvCxnSpPr>
        <p:spPr bwMode="auto">
          <a:xfrm>
            <a:off x="3803205" y="310370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21"/>
          <p:cNvCxnSpPr>
            <a:cxnSpLocks noChangeShapeType="1"/>
            <a:stCxn id="15387" idx="2"/>
            <a:endCxn id="15393" idx="3"/>
          </p:cNvCxnSpPr>
          <p:nvPr/>
        </p:nvCxnSpPr>
        <p:spPr bwMode="auto">
          <a:xfrm rot="5400000">
            <a:off x="4800156" y="438957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22"/>
          <p:cNvCxnSpPr>
            <a:cxnSpLocks noChangeShapeType="1"/>
            <a:stCxn id="15387" idx="1"/>
            <a:endCxn id="15391" idx="3"/>
          </p:cNvCxnSpPr>
          <p:nvPr/>
        </p:nvCxnSpPr>
        <p:spPr bwMode="auto">
          <a:xfrm rot="10800000" flipV="1">
            <a:off x="4533455" y="437052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76" name="Group 23"/>
          <p:cNvGrpSpPr>
            <a:grpSpLocks/>
          </p:cNvGrpSpPr>
          <p:nvPr/>
        </p:nvGrpSpPr>
        <p:grpSpPr bwMode="auto">
          <a:xfrm>
            <a:off x="2380805" y="2660790"/>
            <a:ext cx="1422400" cy="730250"/>
            <a:chOff x="920" y="1216"/>
            <a:chExt cx="896" cy="460"/>
          </a:xfrm>
        </p:grpSpPr>
        <p:sp>
          <p:nvSpPr>
            <p:cNvPr id="15389" name="Rectangle 2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Thyra</a:t>
              </a:r>
            </a:p>
          </p:txBody>
        </p:sp>
        <p:sp>
          <p:nvSpPr>
            <p:cNvPr id="15390" name="Rectangle 2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5377" name="AutoShape 26"/>
          <p:cNvCxnSpPr>
            <a:cxnSpLocks noChangeShapeType="1"/>
            <a:stCxn id="15391" idx="2"/>
            <a:endCxn id="15393" idx="0"/>
          </p:cNvCxnSpPr>
          <p:nvPr/>
        </p:nvCxnSpPr>
        <p:spPr bwMode="auto">
          <a:xfrm rot="5400000">
            <a:off x="3399187" y="508093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8" name="Rectangle 27"/>
          <p:cNvSpPr>
            <a:spLocks noChangeArrowheads="1"/>
          </p:cNvSpPr>
          <p:nvPr/>
        </p:nvSpPr>
        <p:spPr bwMode="auto">
          <a:xfrm>
            <a:off x="6567043" y="450387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9" name="AutoShape 28"/>
          <p:cNvCxnSpPr>
            <a:cxnSpLocks noChangeShapeType="1"/>
            <a:stCxn id="15378" idx="2"/>
            <a:endCxn id="15395" idx="2"/>
          </p:cNvCxnSpPr>
          <p:nvPr/>
        </p:nvCxnSpPr>
        <p:spPr bwMode="auto">
          <a:xfrm rot="5400000">
            <a:off x="3360293" y="266237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80" name="Group 29"/>
          <p:cNvGrpSpPr>
            <a:grpSpLocks/>
          </p:cNvGrpSpPr>
          <p:nvPr/>
        </p:nvGrpSpPr>
        <p:grpSpPr bwMode="auto">
          <a:xfrm>
            <a:off x="5492305" y="3927615"/>
            <a:ext cx="1422400" cy="730250"/>
            <a:chOff x="920" y="1216"/>
            <a:chExt cx="896" cy="460"/>
          </a:xfrm>
        </p:grpSpPr>
        <p:sp>
          <p:nvSpPr>
            <p:cNvPr id="15387" name="Rectangle 3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5388" name="Rectangle 3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451725" y="4885145"/>
            <a:ext cx="1422400" cy="730250"/>
            <a:chOff x="920" y="1216"/>
            <a:chExt cx="896" cy="460"/>
          </a:xfrm>
        </p:grpSpPr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 Only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7451725" y="3426232"/>
            <a:ext cx="1422400" cy="730250"/>
            <a:chOff x="920" y="1216"/>
            <a:chExt cx="896" cy="460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Libs &amp; Tests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spd="med" advTm="75766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126170"/>
            <a:ext cx="8410695" cy="844910"/>
          </a:xfrm>
        </p:spPr>
        <p:txBody>
          <a:bodyPr/>
          <a:lstStyle/>
          <a:p>
            <a:pPr algn="ctr"/>
            <a:r>
              <a:rPr lang="en-US" altLang="en-US" sz="2400" dirty="0"/>
              <a:t>CI Testing: Change </a:t>
            </a:r>
            <a:r>
              <a:rPr lang="en-US" altLang="en-US" sz="2400" dirty="0" err="1"/>
              <a:t>RTOp</a:t>
            </a:r>
            <a:endParaRPr lang="en-US" altLang="en-US" sz="24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71525" y="1122980"/>
            <a:ext cx="714216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$ ./do-configure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Trilinos_ENABLE_RTOp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Trilinos_ENABLE_ALL_FORWARD_DEP_PACKAGES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Trilinos_ENABLE_TESTS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</a:t>
            </a:r>
          </a:p>
          <a:p>
            <a:pPr>
              <a:lnSpc>
                <a:spcPts val="2000"/>
              </a:lnSpc>
            </a:pPr>
            <a:endParaRPr lang="en-US" alt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576795" y="3926295"/>
            <a:ext cx="1422400" cy="730250"/>
            <a:chOff x="920" y="1216"/>
            <a:chExt cx="896" cy="460"/>
          </a:xfrm>
        </p:grpSpPr>
        <p:sp>
          <p:nvSpPr>
            <p:cNvPr id="16421" name="Rectangle 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6422" name="Rectangle 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576795" y="5310595"/>
            <a:ext cx="1422400" cy="730250"/>
            <a:chOff x="920" y="1216"/>
            <a:chExt cx="896" cy="460"/>
          </a:xfrm>
        </p:grpSpPr>
        <p:sp>
          <p:nvSpPr>
            <p:cNvPr id="16419" name="Rectangle 8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6420" name="Rectangle 9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1" name="Group 10"/>
          <p:cNvGrpSpPr>
            <a:grpSpLocks/>
          </p:cNvGrpSpPr>
          <p:nvPr/>
        </p:nvGrpSpPr>
        <p:grpSpPr bwMode="auto">
          <a:xfrm>
            <a:off x="3032658" y="5348695"/>
            <a:ext cx="1422400" cy="730250"/>
            <a:chOff x="920" y="1216"/>
            <a:chExt cx="896" cy="460"/>
          </a:xfrm>
        </p:grpSpPr>
        <p:sp>
          <p:nvSpPr>
            <p:cNvPr id="16417" name="Rectangle 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6418" name="Rectangle 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2" name="Group 13"/>
          <p:cNvGrpSpPr>
            <a:grpSpLocks/>
          </p:cNvGrpSpPr>
          <p:nvPr/>
        </p:nvGrpSpPr>
        <p:grpSpPr bwMode="auto">
          <a:xfrm>
            <a:off x="3034245" y="3927882"/>
            <a:ext cx="1422400" cy="730250"/>
            <a:chOff x="920" y="1216"/>
            <a:chExt cx="896" cy="460"/>
          </a:xfrm>
        </p:grpSpPr>
        <p:sp>
          <p:nvSpPr>
            <p:cNvPr id="16415" name="Rectangle 1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6416" name="Rectangle 1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2381783" y="323573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394" name="AutoShape 17"/>
          <p:cNvCxnSpPr>
            <a:cxnSpLocks noChangeShapeType="1"/>
            <a:stCxn id="16413" idx="1"/>
            <a:endCxn id="16421" idx="0"/>
          </p:cNvCxnSpPr>
          <p:nvPr/>
        </p:nvCxnSpPr>
        <p:spPr bwMode="auto">
          <a:xfrm rot="10800000" flipV="1">
            <a:off x="1287995" y="310238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18"/>
          <p:cNvCxnSpPr>
            <a:cxnSpLocks noChangeShapeType="1"/>
            <a:stCxn id="16421" idx="2"/>
            <a:endCxn id="16419" idx="0"/>
          </p:cNvCxnSpPr>
          <p:nvPr/>
        </p:nvCxnSpPr>
        <p:spPr bwMode="auto">
          <a:xfrm rot="5400000">
            <a:off x="883976" y="506056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AutoShape 19"/>
          <p:cNvCxnSpPr>
            <a:cxnSpLocks noChangeShapeType="1"/>
            <a:stCxn id="16393" idx="2"/>
            <a:endCxn id="16417" idx="1"/>
          </p:cNvCxnSpPr>
          <p:nvPr/>
        </p:nvCxnSpPr>
        <p:spPr bwMode="auto">
          <a:xfrm rot="16200000" flipH="1">
            <a:off x="1592795" y="435174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AutoShape 20"/>
          <p:cNvCxnSpPr>
            <a:cxnSpLocks noChangeShapeType="1"/>
            <a:stCxn id="16413" idx="3"/>
            <a:endCxn id="16411" idx="0"/>
          </p:cNvCxnSpPr>
          <p:nvPr/>
        </p:nvCxnSpPr>
        <p:spPr bwMode="auto">
          <a:xfrm>
            <a:off x="3726395" y="310238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21"/>
          <p:cNvCxnSpPr>
            <a:cxnSpLocks noChangeShapeType="1"/>
            <a:stCxn id="16411" idx="2"/>
            <a:endCxn id="16417" idx="3"/>
          </p:cNvCxnSpPr>
          <p:nvPr/>
        </p:nvCxnSpPr>
        <p:spPr bwMode="auto">
          <a:xfrm rot="5400000">
            <a:off x="4723346" y="438825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22"/>
          <p:cNvCxnSpPr>
            <a:cxnSpLocks noChangeShapeType="1"/>
            <a:stCxn id="16411" idx="1"/>
            <a:endCxn id="16415" idx="3"/>
          </p:cNvCxnSpPr>
          <p:nvPr/>
        </p:nvCxnSpPr>
        <p:spPr bwMode="auto">
          <a:xfrm rot="10800000" flipV="1">
            <a:off x="4456645" y="436920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00" name="Group 23"/>
          <p:cNvGrpSpPr>
            <a:grpSpLocks/>
          </p:cNvGrpSpPr>
          <p:nvPr/>
        </p:nvGrpSpPr>
        <p:grpSpPr bwMode="auto">
          <a:xfrm>
            <a:off x="2303995" y="2659470"/>
            <a:ext cx="1422400" cy="730250"/>
            <a:chOff x="920" y="1216"/>
            <a:chExt cx="896" cy="460"/>
          </a:xfrm>
        </p:grpSpPr>
        <p:sp>
          <p:nvSpPr>
            <p:cNvPr id="16413" name="Rectangle 2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Thyra</a:t>
              </a:r>
            </a:p>
          </p:txBody>
        </p:sp>
        <p:sp>
          <p:nvSpPr>
            <p:cNvPr id="16414" name="Rectangle 2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6401" name="AutoShape 26"/>
          <p:cNvCxnSpPr>
            <a:cxnSpLocks noChangeShapeType="1"/>
            <a:stCxn id="16415" idx="2"/>
            <a:endCxn id="16417" idx="0"/>
          </p:cNvCxnSpPr>
          <p:nvPr/>
        </p:nvCxnSpPr>
        <p:spPr bwMode="auto">
          <a:xfrm rot="5400000">
            <a:off x="3322377" y="507961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2" name="Rectangle 27"/>
          <p:cNvSpPr>
            <a:spLocks noChangeArrowheads="1"/>
          </p:cNvSpPr>
          <p:nvPr/>
        </p:nvSpPr>
        <p:spPr bwMode="auto">
          <a:xfrm>
            <a:off x="6490233" y="450255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3" name="AutoShape 28"/>
          <p:cNvCxnSpPr>
            <a:cxnSpLocks noChangeShapeType="1"/>
            <a:stCxn id="16402" idx="2"/>
            <a:endCxn id="16419" idx="2"/>
          </p:cNvCxnSpPr>
          <p:nvPr/>
        </p:nvCxnSpPr>
        <p:spPr bwMode="auto">
          <a:xfrm rot="5400000">
            <a:off x="3283483" y="266105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04" name="Group 29"/>
          <p:cNvGrpSpPr>
            <a:grpSpLocks/>
          </p:cNvGrpSpPr>
          <p:nvPr/>
        </p:nvGrpSpPr>
        <p:grpSpPr bwMode="auto">
          <a:xfrm>
            <a:off x="5415495" y="3926295"/>
            <a:ext cx="1422400" cy="730250"/>
            <a:chOff x="920" y="1216"/>
            <a:chExt cx="896" cy="460"/>
          </a:xfrm>
        </p:grpSpPr>
        <p:sp>
          <p:nvSpPr>
            <p:cNvPr id="16411" name="Rectangle 3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6412" name="Rectangle 3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7451725" y="4885145"/>
            <a:ext cx="1422400" cy="730250"/>
            <a:chOff x="920" y="1216"/>
            <a:chExt cx="896" cy="460"/>
          </a:xfrm>
        </p:grpSpPr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 Only</a:t>
              </a: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7451725" y="3426232"/>
            <a:ext cx="1422400" cy="730250"/>
            <a:chOff x="920" y="1216"/>
            <a:chExt cx="896" cy="460"/>
          </a:xfrm>
        </p:grpSpPr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Libs &amp; Tests</a:t>
              </a: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spd="med" advTm="75766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Multi-Repository Support</a:t>
            </a:r>
          </a:p>
        </p:txBody>
      </p:sp>
    </p:spTree>
    <p:extLst>
      <p:ext uri="{BB962C8B-B14F-4D97-AF65-F5344CB8AC3E}">
        <p14:creationId xmlns:p14="http://schemas.microsoft.com/office/powerpoint/2010/main" val="201616470"/>
      </p:ext>
    </p:extLst>
  </p:cSld>
  <p:clrMapOvr>
    <a:masterClrMapping/>
  </p:clrMapOvr>
  <p:transition advTm="75766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02698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/>
              <a:t>Managing Compatible Repos and Repo Versions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97108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233377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Native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53146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51718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2793765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2779477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4595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b="1" dirty="0"/>
              <a:t>Project Internal Repos</a:t>
            </a:r>
          </a:p>
        </p:txBody>
      </p:sp>
      <p:cxnSp>
        <p:nvCxnSpPr>
          <p:cNvPr id="24596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Rectangle 4"/>
          <p:cNvSpPr>
            <a:spLocks noChangeArrowheads="1"/>
          </p:cNvSpPr>
          <p:nvPr/>
        </p:nvSpPr>
        <p:spPr bwMode="auto">
          <a:xfrm>
            <a:off x="155575" y="303824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24599" name="AutoShape 17"/>
          <p:cNvCxnSpPr>
            <a:cxnSpLocks noChangeShapeType="1"/>
            <a:stCxn id="193" idx="3"/>
            <a:endCxn id="24601" idx="1"/>
          </p:cNvCxnSpPr>
          <p:nvPr/>
        </p:nvCxnSpPr>
        <p:spPr bwMode="auto">
          <a:xfrm flipV="1">
            <a:off x="5529263" y="4641850"/>
            <a:ext cx="868362" cy="841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Rectangle 4"/>
          <p:cNvSpPr>
            <a:spLocks noChangeArrowheads="1"/>
          </p:cNvSpPr>
          <p:nvPr/>
        </p:nvSpPr>
        <p:spPr bwMode="auto">
          <a:xfrm>
            <a:off x="4624388" y="1830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Repo1 Integrator</a:t>
            </a:r>
          </a:p>
        </p:txBody>
      </p:sp>
      <p:sp>
        <p:nvSpPr>
          <p:cNvPr id="24601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4602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2735821"/>
            <a:ext cx="1095375" cy="184386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AutoShape 17"/>
          <p:cNvCxnSpPr>
            <a:cxnSpLocks noChangeShapeType="1"/>
            <a:stCxn id="141" idx="1"/>
            <a:endCxn id="6" idx="3"/>
          </p:cNvCxnSpPr>
          <p:nvPr/>
        </p:nvCxnSpPr>
        <p:spPr bwMode="auto">
          <a:xfrm flipH="1">
            <a:off x="3636963" y="1456532"/>
            <a:ext cx="1371600" cy="270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AutoShape 17"/>
          <p:cNvCxnSpPr>
            <a:cxnSpLocks noChangeShapeType="1"/>
            <a:stCxn id="141" idx="3"/>
            <a:endCxn id="23" idx="1"/>
          </p:cNvCxnSpPr>
          <p:nvPr/>
        </p:nvCxnSpPr>
        <p:spPr bwMode="auto">
          <a:xfrm>
            <a:off x="5467350" y="1455738"/>
            <a:ext cx="1293813" cy="2333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5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191125" y="2919413"/>
            <a:ext cx="1608138" cy="161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41399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2662002"/>
            <a:ext cx="887413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8" name="Rectangle 4"/>
          <p:cNvSpPr>
            <a:spLocks noChangeArrowheads="1"/>
          </p:cNvSpPr>
          <p:nvPr/>
        </p:nvSpPr>
        <p:spPr bwMode="auto">
          <a:xfrm>
            <a:off x="4349750" y="33147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24609" name="Group 3095"/>
          <p:cNvGrpSpPr>
            <a:grpSpLocks/>
          </p:cNvGrpSpPr>
          <p:nvPr/>
        </p:nvGrpSpPr>
        <p:grpSpPr bwMode="auto">
          <a:xfrm>
            <a:off x="4732338" y="2622550"/>
            <a:ext cx="458787" cy="601663"/>
            <a:chOff x="4732422" y="2910152"/>
            <a:chExt cx="458857" cy="602063"/>
          </a:xfrm>
        </p:grpSpPr>
        <p:grpSp>
          <p:nvGrpSpPr>
            <p:cNvPr id="24662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64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5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610" name="Group 6"/>
          <p:cNvGrpSpPr>
            <a:grpSpLocks/>
          </p:cNvGrpSpPr>
          <p:nvPr/>
        </p:nvGrpSpPr>
        <p:grpSpPr bwMode="auto">
          <a:xfrm>
            <a:off x="5086350" y="1158875"/>
            <a:ext cx="271463" cy="601663"/>
            <a:chOff x="4211" y="781"/>
            <a:chExt cx="338" cy="774"/>
          </a:xfrm>
        </p:grpSpPr>
        <p:sp>
          <p:nvSpPr>
            <p:cNvPr id="24657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8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612" name="Group 3089"/>
          <p:cNvGrpSpPr>
            <a:grpSpLocks/>
          </p:cNvGrpSpPr>
          <p:nvPr/>
        </p:nvGrpSpPr>
        <p:grpSpPr bwMode="auto">
          <a:xfrm>
            <a:off x="155575" y="1115543"/>
            <a:ext cx="1225550" cy="969962"/>
            <a:chOff x="155425" y="1268456"/>
            <a:chExt cx="1225668" cy="969989"/>
          </a:xfrm>
        </p:grpSpPr>
        <p:sp>
          <p:nvSpPr>
            <p:cNvPr id="24648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/>
                <a:t>Repo1 Devs</a:t>
              </a:r>
            </a:p>
          </p:txBody>
        </p:sp>
        <p:grpSp>
          <p:nvGrpSpPr>
            <p:cNvPr id="24649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24650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4652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53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4613" name="Group 6"/>
          <p:cNvGrpSpPr>
            <a:grpSpLocks/>
          </p:cNvGrpSpPr>
          <p:nvPr/>
        </p:nvGrpSpPr>
        <p:grpSpPr bwMode="auto">
          <a:xfrm>
            <a:off x="615950" y="2365140"/>
            <a:ext cx="273050" cy="601662"/>
            <a:chOff x="4211" y="781"/>
            <a:chExt cx="338" cy="774"/>
          </a:xfrm>
        </p:grpSpPr>
        <p:sp>
          <p:nvSpPr>
            <p:cNvPr id="24643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4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612790"/>
            <a:ext cx="458787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15" name="Rectangle 4"/>
          <p:cNvSpPr>
            <a:spLocks noChangeArrowheads="1"/>
          </p:cNvSpPr>
          <p:nvPr/>
        </p:nvSpPr>
        <p:spPr bwMode="auto">
          <a:xfrm>
            <a:off x="4648200" y="504190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24616" name="Group 190"/>
          <p:cNvGrpSpPr>
            <a:grpSpLocks/>
          </p:cNvGrpSpPr>
          <p:nvPr/>
        </p:nvGrpSpPr>
        <p:grpSpPr bwMode="auto">
          <a:xfrm>
            <a:off x="5070475" y="4427538"/>
            <a:ext cx="458788" cy="603250"/>
            <a:chOff x="4732422" y="2910152"/>
            <a:chExt cx="458857" cy="602063"/>
          </a:xfrm>
        </p:grpSpPr>
        <p:grpSp>
          <p:nvGrpSpPr>
            <p:cNvPr id="2463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3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3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617" name="Rectangle 4"/>
          <p:cNvSpPr>
            <a:spLocks noChangeArrowheads="1"/>
          </p:cNvSpPr>
          <p:nvPr/>
        </p:nvSpPr>
        <p:spPr bwMode="auto">
          <a:xfrm>
            <a:off x="5493720" y="62330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Releaser</a:t>
            </a:r>
          </a:p>
        </p:txBody>
      </p:sp>
      <p:grpSp>
        <p:nvGrpSpPr>
          <p:cNvPr id="24618" name="Group 200"/>
          <p:cNvGrpSpPr>
            <a:grpSpLocks/>
          </p:cNvGrpSpPr>
          <p:nvPr/>
        </p:nvGrpSpPr>
        <p:grpSpPr bwMode="auto">
          <a:xfrm>
            <a:off x="5876308" y="5523438"/>
            <a:ext cx="458787" cy="601662"/>
            <a:chOff x="4732422" y="2910152"/>
            <a:chExt cx="458857" cy="602063"/>
          </a:xfrm>
        </p:grpSpPr>
        <p:grpSp>
          <p:nvGrpSpPr>
            <p:cNvPr id="2462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3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3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619" name="AutoShape 17"/>
          <p:cNvCxnSpPr>
            <a:cxnSpLocks noChangeShapeType="1"/>
            <a:stCxn id="203" idx="3"/>
            <a:endCxn id="24595" idx="2"/>
          </p:cNvCxnSpPr>
          <p:nvPr/>
        </p:nvCxnSpPr>
        <p:spPr bwMode="auto">
          <a:xfrm flipV="1">
            <a:off x="6335095" y="5346700"/>
            <a:ext cx="1213468" cy="47439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193675" y="3313785"/>
            <a:ext cx="47196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buSzPct val="100000"/>
              <a:defRPr/>
            </a:pPr>
            <a:r>
              <a:rPr lang="en-US" altLang="en-US" sz="1600" b="1" dirty="0"/>
              <a:t>Issues that need to be addressed: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Flexibility for development inside and outside of particular project.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Managing changes between different repos versions and projects.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Full tracking of changes and updates.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Reproducibility of prior versions.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Repos may be missing with optional package dependencies.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Making non-backward compatible changes across many repos.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How to manage compatible repos versions?</a:t>
            </a:r>
          </a:p>
        </p:txBody>
      </p:sp>
      <p:sp>
        <p:nvSpPr>
          <p:cNvPr id="24621" name="Rectangle 4"/>
          <p:cNvSpPr>
            <a:spLocks noChangeArrowheads="1"/>
          </p:cNvSpPr>
          <p:nvPr/>
        </p:nvSpPr>
        <p:spPr bwMode="auto">
          <a:xfrm>
            <a:off x="808038" y="97108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2" name="Rectangle 4"/>
          <p:cNvSpPr>
            <a:spLocks noChangeArrowheads="1"/>
          </p:cNvSpPr>
          <p:nvPr/>
        </p:nvSpPr>
        <p:spPr bwMode="auto">
          <a:xfrm>
            <a:off x="811213" y="2200040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3" name="Rectangle 4"/>
          <p:cNvSpPr>
            <a:spLocks noChangeArrowheads="1"/>
          </p:cNvSpPr>
          <p:nvPr/>
        </p:nvSpPr>
        <p:spPr bwMode="auto">
          <a:xfrm>
            <a:off x="3768725" y="779055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4" name="Rectangle 4"/>
          <p:cNvSpPr>
            <a:spLocks noChangeArrowheads="1"/>
          </p:cNvSpPr>
          <p:nvPr/>
        </p:nvSpPr>
        <p:spPr bwMode="auto">
          <a:xfrm>
            <a:off x="5378450" y="8556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5" name="Rectangle 4"/>
          <p:cNvSpPr>
            <a:spLocks noChangeArrowheads="1"/>
          </p:cNvSpPr>
          <p:nvPr/>
        </p:nvSpPr>
        <p:spPr bwMode="auto">
          <a:xfrm>
            <a:off x="3727450" y="220004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dirty="0"/>
              <a:t>pull </a:t>
            </a:r>
          </a:p>
          <a:p>
            <a:pPr algn="ctr"/>
            <a:r>
              <a:rPr lang="en-US" altLang="en-US" sz="1200" dirty="0"/>
              <a:t>and/or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5337175" y="2278063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7" name="Rectangle 4"/>
          <p:cNvSpPr>
            <a:spLocks noChangeArrowheads="1"/>
          </p:cNvSpPr>
          <p:nvPr/>
        </p:nvSpPr>
        <p:spPr bwMode="auto">
          <a:xfrm>
            <a:off x="5227638" y="40497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8" name="Rectangle 4"/>
          <p:cNvSpPr>
            <a:spLocks noChangeArrowheads="1"/>
          </p:cNvSpPr>
          <p:nvPr/>
        </p:nvSpPr>
        <p:spPr bwMode="auto">
          <a:xfrm>
            <a:off x="6493828" y="5686156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653380985"/>
      </p:ext>
    </p:extLst>
  </p:cSld>
  <p:clrMapOvr>
    <a:masterClrMapping/>
  </p:clrMapOvr>
  <p:transition advTm="75766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VERA/</a:t>
            </a:r>
            <a:r>
              <a:rPr lang="en-US" altLang="en-US" sz="2400" dirty="0" err="1"/>
              <a:t>cmake</a:t>
            </a:r>
            <a:r>
              <a:rPr lang="en-US" altLang="en-US" sz="2400" dirty="0"/>
              <a:t>/</a:t>
            </a:r>
            <a:r>
              <a:rPr lang="en-US" altLang="en-US" sz="2400" dirty="0" err="1"/>
              <a:t>ExtraRepositoriesList.cmake</a:t>
            </a:r>
            <a:endParaRPr lang="en-US" alt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625475"/>
            <a:ext cx="87566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tribits_project_define_extra_repositories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TriBITS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Trilinos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MAMBA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COBRA-TF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 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MOOSE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SCALE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SCALE/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MPACT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git@casl-dev:hydrath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Dakota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Official version of VERA in on master branch used for CI &amp; Nightly testing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Partial set of repos can be cloned (protected by different groups)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Non-</a:t>
            </a:r>
            <a:r>
              <a:rPr lang="en-US" dirty="0" err="1">
                <a:solidFill>
                  <a:schemeClr val="accent6"/>
                </a:solidFill>
                <a:latin typeface="Arial" charset="0"/>
              </a:rPr>
              <a:t>git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 repos are converted into </a:t>
            </a:r>
            <a:r>
              <a:rPr lang="en-US" dirty="0" err="1">
                <a:solidFill>
                  <a:schemeClr val="accent6"/>
                </a:solidFill>
                <a:latin typeface="Arial" charset="0"/>
              </a:rPr>
              <a:t>git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 repos: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Dakota, SCALE, MOOSE</a:t>
            </a:r>
          </a:p>
        </p:txBody>
      </p:sp>
    </p:spTree>
    <p:extLst>
      <p:ext uri="{BB962C8B-B14F-4D97-AF65-F5344CB8AC3E}">
        <p14:creationId xmlns:p14="http://schemas.microsoft.com/office/powerpoint/2010/main" val="1702531787"/>
      </p:ext>
    </p:extLst>
  </p:cSld>
  <p:clrMapOvr>
    <a:masterClrMapping/>
  </p:clrMapOvr>
  <p:transition advTm="75766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/>
              <a:t>clone_extra_repos.py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57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./clone_extra_repos.py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Name          | Repo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VC  | Repo URL                        | Category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|----|--------------------|--------------------|-----|---------------------------------|------------|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1 | TriBITS            | TriBITS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Trilinos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MAMBA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COBRA-TF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9 | MOOSE 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10 | SCALE              | SCALE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11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SCALE/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MPACT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14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17 | Dakota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Running: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TriBITS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Running: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Trilinos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4571999" y="5234035"/>
            <a:ext cx="4262955" cy="64633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Only clones the repos that the user/developer  has access to clone!</a:t>
            </a:r>
          </a:p>
        </p:txBody>
      </p:sp>
    </p:spTree>
    <p:extLst>
      <p:ext uri="{BB962C8B-B14F-4D97-AF65-F5344CB8AC3E}">
        <p14:creationId xmlns:p14="http://schemas.microsoft.com/office/powerpoint/2010/main" val="406047853"/>
      </p:ext>
    </p:extLst>
  </p:cSld>
  <p:clrMapOvr>
    <a:masterClrMapping/>
  </p:clrMapOvr>
  <p:transition advTm="75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/>
              <a:t>gitdist</a:t>
            </a:r>
            <a:endParaRPr lang="en-US" alt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59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-status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Branch | Tracking Branch | C | M | ?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|----|--------------------|--------|-----------------|---|---|---|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0 | VERA (Base)        | master | origin/master   | 2 | 1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1 | TriBITS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master | origin/master   |   |   | 2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3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9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10 | SCALE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11 | SCALE/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master | origin/master   | 2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14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master | origin/master   |   | 4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(tip: to see a legend, pass in --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-legend.)</a:t>
            </a:r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05836"/>
      </p:ext>
    </p:extLst>
  </p:cSld>
  <p:clrMapOvr>
    <a:masterClrMapping/>
  </p:clrMapOvr>
  <p:transition advTm="75766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Testing Support</a:t>
            </a:r>
          </a:p>
        </p:txBody>
      </p:sp>
    </p:spTree>
    <p:extLst>
      <p:ext uri="{BB962C8B-B14F-4D97-AF65-F5344CB8AC3E}">
        <p14:creationId xmlns:p14="http://schemas.microsoft.com/office/powerpoint/2010/main" val="2344626791"/>
      </p:ext>
    </p:extLst>
  </p:cSld>
  <p:clrMapOvr>
    <a:masterClrMapping/>
  </p:clrMapOvr>
  <p:transition advTm="75766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449100" cy="381000"/>
          </a:xfrm>
        </p:spPr>
        <p:txBody>
          <a:bodyPr/>
          <a:lstStyle/>
          <a:p>
            <a:pPr algn="ctr"/>
            <a:r>
              <a:rPr lang="en-US" altLang="en-US" sz="2400" dirty="0"/>
              <a:t>TriBITS Standard Testing Layers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1377643" y="6099372"/>
            <a:ext cx="2318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Coverage Testing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2885" y="625435"/>
            <a:ext cx="7796855" cy="506946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094557" y="769013"/>
            <a:ext cx="545351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/>
              <a:t>Nightly Testing</a:t>
            </a:r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Secondary Tested (ST)</a:t>
            </a:r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[BASIC CONTINUOUS NIGHTLY]</a:t>
            </a:r>
          </a:p>
          <a:p>
            <a:pPr algn="ctr"/>
            <a:r>
              <a:rPr lang="en-US" altLang="en-US" dirty="0"/>
              <a:t>(more platforms, more TPLs)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537612" y="2125376"/>
            <a:ext cx="6567401" cy="349331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709037" y="2266808"/>
            <a:ext cx="4224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/>
              <a:t>Post-Push CI Testing</a:t>
            </a:r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Secondary Tested (ST</a:t>
            </a:r>
            <a:r>
              <a:rPr lang="en-US" altLang="en-US" dirty="0"/>
              <a:t>)</a:t>
            </a:r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[BASIC CONTINUOUS]</a:t>
            </a:r>
          </a:p>
          <a:p>
            <a:pPr algn="ctr"/>
            <a:r>
              <a:rPr lang="en-US" altLang="en-US" dirty="0"/>
              <a:t>(post-push </a:t>
            </a:r>
            <a:r>
              <a:rPr lang="en-US" altLang="en-US" dirty="0" err="1"/>
              <a:t>CTest</a:t>
            </a:r>
            <a:r>
              <a:rPr lang="en-US" altLang="en-US" dirty="0"/>
              <a:t>/CDash, Linux/GCC)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2555418" y="3584766"/>
            <a:ext cx="4531789" cy="195614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77872" y="3802740"/>
            <a:ext cx="36868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/>
              <a:t>Pre-Push CI Testing</a:t>
            </a:r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Primary Tested (PT)</a:t>
            </a:r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[BASIC]</a:t>
            </a:r>
          </a:p>
          <a:p>
            <a:pPr algn="ctr"/>
            <a:r>
              <a:rPr lang="en-US" altLang="en-US" dirty="0"/>
              <a:t>(pre-push checkin-test.py)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084990" y="6139695"/>
            <a:ext cx="3383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Memory (</a:t>
            </a:r>
            <a:r>
              <a:rPr lang="en-US" altLang="en-US" sz="2000" b="1" dirty="0" err="1"/>
              <a:t>Valgrind</a:t>
            </a:r>
            <a:r>
              <a:rPr lang="en-US" altLang="en-US" sz="2000" b="1" dirty="0"/>
              <a:t>) Testing</a:t>
            </a:r>
          </a:p>
        </p:txBody>
      </p:sp>
      <p:cxnSp>
        <p:nvCxnSpPr>
          <p:cNvPr id="34" name="Straight Arrow Connector 16"/>
          <p:cNvCxnSpPr>
            <a:cxnSpLocks noChangeShapeType="1"/>
            <a:stCxn id="33" idx="0"/>
            <a:endCxn id="23" idx="5"/>
          </p:cNvCxnSpPr>
          <p:nvPr/>
        </p:nvCxnSpPr>
        <p:spPr bwMode="auto">
          <a:xfrm flipV="1">
            <a:off x="6776543" y="4952490"/>
            <a:ext cx="801374" cy="118720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18"/>
          <p:cNvCxnSpPr>
            <a:cxnSpLocks noChangeShapeType="1"/>
            <a:stCxn id="21" idx="0"/>
          </p:cNvCxnSpPr>
          <p:nvPr/>
        </p:nvCxnSpPr>
        <p:spPr bwMode="auto">
          <a:xfrm flipV="1">
            <a:off x="2536871" y="5444070"/>
            <a:ext cx="422119" cy="65530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eft Brace 24"/>
          <p:cNvSpPr>
            <a:spLocks/>
          </p:cNvSpPr>
          <p:nvPr/>
        </p:nvSpPr>
        <p:spPr bwMode="auto">
          <a:xfrm>
            <a:off x="654600" y="625435"/>
            <a:ext cx="268286" cy="4877371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 rot="16200000">
            <a:off x="-1424368" y="2766376"/>
            <a:ext cx="3636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Correctness Testing</a:t>
            </a:r>
          </a:p>
        </p:txBody>
      </p:sp>
    </p:spTree>
  </p:cSld>
  <p:clrMapOvr>
    <a:masterClrMapping/>
  </p:clrMapOvr>
  <p:transition spd="med" advTm="75766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257075" cy="381000"/>
          </a:xfrm>
        </p:spPr>
        <p:txBody>
          <a:bodyPr/>
          <a:lstStyle/>
          <a:p>
            <a:pPr algn="ctr"/>
            <a:r>
              <a:rPr lang="en-US" altLang="en-US" sz="2400" dirty="0"/>
              <a:t>Pre-Push CI Testing: </a:t>
            </a:r>
            <a:r>
              <a:rPr lang="en-US" alt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checkin-test.py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4260" y="1157621"/>
            <a:ext cx="8488207" cy="43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1714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</a:pPr>
            <a:r>
              <a:rPr lang="en-US" altLang="en-US" dirty="0">
                <a:solidFill>
                  <a:srgbClr val="D30AA5"/>
                </a:solidFill>
              </a:rPr>
              <a:t>      $ </a:t>
            </a:r>
            <a:r>
              <a:rPr lang="en-US" altLang="en-US" sz="32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checkin-test.py --do-all –push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endParaRPr lang="en-US" altLang="en-US" dirty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Integrates with latest version in remote </a:t>
            </a:r>
            <a:r>
              <a:rPr lang="en-US" altLang="en-US" dirty="0" err="1"/>
              <a:t>git</a:t>
            </a:r>
            <a:r>
              <a:rPr lang="en-US" altLang="en-US" dirty="0"/>
              <a:t> repositories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Figures out modified packages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Modified file: 'packages/</a:t>
            </a:r>
            <a:r>
              <a:rPr lang="en-US" altLang="en-US" sz="2400" dirty="0" err="1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/CMakeLists.txt'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=&gt; Enabling 'Teuchos'!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Enables all forward/downstream packages &amp; tests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Configures, builds, and runs tests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Does the push (if all builds/tests pass)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Sends notification emails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Fully customizable (enabled packages, build cases, etc.)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Documentation: </a:t>
            </a:r>
            <a:r>
              <a:rPr lang="en-US" altLang="en-US" dirty="0">
                <a:solidFill>
                  <a:srgbClr val="D30AA5"/>
                </a:solidFill>
              </a:rPr>
              <a:t>checkin-test.py --help</a:t>
            </a:r>
          </a:p>
        </p:txBody>
      </p:sp>
    </p:spTree>
    <p:extLst>
      <p:ext uri="{BB962C8B-B14F-4D97-AF65-F5344CB8AC3E}">
        <p14:creationId xmlns:p14="http://schemas.microsoft.com/office/powerpoint/2010/main" val="3198129426"/>
      </p:ext>
    </p:extLst>
  </p:cSld>
  <p:clrMapOvr>
    <a:masterClrMapping/>
  </p:clrMapOvr>
  <p:transition advTm="75766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Overview of CASL VERA Development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108830"/>
      </p:ext>
    </p:extLst>
  </p:cSld>
  <p:clrMapOvr>
    <a:masterClrMapping/>
  </p:clrMapOvr>
  <p:transition advTm="75766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9" y="847704"/>
            <a:ext cx="5458587" cy="237682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170"/>
            <a:ext cx="9143999" cy="381000"/>
          </a:xfrm>
        </p:spPr>
        <p:txBody>
          <a:bodyPr/>
          <a:lstStyle/>
          <a:p>
            <a:r>
              <a:rPr lang="en-US" altLang="en-US" sz="2400" dirty="0"/>
              <a:t> Post-Push Testing: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TRIBITS_CTEST_DRIVER()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8473" y="2780268"/>
            <a:ext cx="5439834" cy="1920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42204" y="2899143"/>
            <a:ext cx="200363" cy="752475"/>
          </a:xfrm>
          <a:custGeom>
            <a:avLst/>
            <a:gdLst>
              <a:gd name="connsiteX0" fmla="*/ 400726 w 400726"/>
              <a:gd name="connsiteY0" fmla="*/ 0 h 752475"/>
              <a:gd name="connsiteX1" fmla="*/ 676 w 400726"/>
              <a:gd name="connsiteY1" fmla="*/ 466725 h 752475"/>
              <a:gd name="connsiteX2" fmla="*/ 324526 w 400726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5992985" y="706398"/>
            <a:ext cx="303399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</a:rPr>
              <a:t>VERA CDash Dashboard for 4/6/2014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Collapsed summaries for each build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Nightly, CI, Experimental build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992985" y="3394748"/>
            <a:ext cx="303399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</a:rPr>
              <a:t>VERA CDash CI Iterations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Individual packages built in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Targeted emails for failed package build &amp;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Failed packages disabled in downstream packages</a:t>
            </a:r>
          </a:p>
          <a:p>
            <a:pPr lvl="1"/>
            <a:r>
              <a:rPr lang="en-US" altLang="en-US" dirty="0"/>
              <a:t>=&gt; </a:t>
            </a:r>
            <a:r>
              <a:rPr lang="en-US" altLang="en-US" dirty="0">
                <a:solidFill>
                  <a:srgbClr val="000099"/>
                </a:solidFill>
              </a:rPr>
              <a:t>Don’t propagate failures!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3" y="3485198"/>
            <a:ext cx="5491930" cy="130987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Rectangle 21"/>
          <p:cNvSpPr/>
          <p:nvPr/>
        </p:nvSpPr>
        <p:spPr bwMode="auto">
          <a:xfrm>
            <a:off x="347450" y="3006545"/>
            <a:ext cx="5439834" cy="192025"/>
          </a:xfrm>
          <a:prstGeom prst="rect">
            <a:avLst/>
          </a:prstGeom>
          <a:noFill/>
          <a:ln w="38100" cap="flat" cmpd="sng" algn="ctr">
            <a:solidFill>
              <a:srgbClr val="0086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17020" y="3166758"/>
            <a:ext cx="214599" cy="1760037"/>
          </a:xfrm>
          <a:custGeom>
            <a:avLst/>
            <a:gdLst>
              <a:gd name="connsiteX0" fmla="*/ 400726 w 400726"/>
              <a:gd name="connsiteY0" fmla="*/ 0 h 752475"/>
              <a:gd name="connsiteX1" fmla="*/ 676 w 400726"/>
              <a:gd name="connsiteY1" fmla="*/ 466725 h 752475"/>
              <a:gd name="connsiteX2" fmla="*/ 324526 w 400726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008657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4975389"/>
            <a:ext cx="5477640" cy="1295581"/>
          </a:xfrm>
          <a:prstGeom prst="rect">
            <a:avLst/>
          </a:prstGeom>
          <a:ln>
            <a:solidFill>
              <a:srgbClr val="008657"/>
            </a:solidFill>
          </a:ln>
        </p:spPr>
      </p:pic>
    </p:spTree>
    <p:extLst>
      <p:ext uri="{BB962C8B-B14F-4D97-AF65-F5344CB8AC3E}">
        <p14:creationId xmlns:p14="http://schemas.microsoft.com/office/powerpoint/2010/main" val="3103439762"/>
      </p:ext>
    </p:extLst>
  </p:cSld>
  <p:clrMapOvr>
    <a:masterClrMapping/>
  </p:clrMapOvr>
  <p:transition advTm="75766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TriBITS Miscellaneous Facts and Future Work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617805"/>
            <a:ext cx="8756650" cy="58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System Partitioning and Dependencies: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TriBITS Core: Basic configure, build, test, install, and creating distributions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657"/>
                </a:solidFill>
              </a:rPr>
              <a:t>Only requires raw CMake 2.8.11+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 </a:t>
            </a:r>
            <a:r>
              <a:rPr lang="en-US" sz="1600" dirty="0">
                <a:solidFill>
                  <a:srgbClr val="008657"/>
                </a:solidFill>
              </a:rPr>
              <a:t>10K lines of CMake code (1M of disk space)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TriBITS CI Support (checkin-test.py, clone_extra_repos.py,…)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657"/>
                </a:solidFill>
              </a:rPr>
              <a:t>Requires </a:t>
            </a:r>
            <a:r>
              <a:rPr lang="en-US" sz="1600" dirty="0" err="1">
                <a:solidFill>
                  <a:srgbClr val="008657"/>
                </a:solidFill>
              </a:rPr>
              <a:t>Git</a:t>
            </a:r>
            <a:r>
              <a:rPr lang="en-US" sz="1600" dirty="0">
                <a:solidFill>
                  <a:srgbClr val="008657"/>
                </a:solidFill>
              </a:rPr>
              <a:t>  (1.7.0.4+) and Python 2.4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See TriBITS Developers Guide for more details (</a:t>
            </a:r>
            <a:r>
              <a:rPr lang="en-US" dirty="0">
                <a:hlinkClick r:id="rId3"/>
              </a:rPr>
              <a:t>http://tribits.org</a:t>
            </a:r>
            <a:r>
              <a:rPr lang="en-US" dirty="0"/>
              <a:t> 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Usage of TriBITS: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Trilinos (SNL, originating project)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ORNL: SCALE, </a:t>
            </a:r>
            <a:r>
              <a:rPr lang="en-US" sz="1600" dirty="0" err="1"/>
              <a:t>Exnihilo</a:t>
            </a:r>
            <a:r>
              <a:rPr lang="en-US" sz="1600" dirty="0"/>
              <a:t>, </a:t>
            </a:r>
            <a:r>
              <a:rPr lang="en-US" sz="1600" dirty="0" err="1"/>
              <a:t>DataTransferKit</a:t>
            </a:r>
            <a:endParaRPr lang="en-US" sz="1600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Non-ORNL: MPACT (Univ. of Misc.), COBRA-TF (Penn. State)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CASL-Related: VERA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Development &amp; Distribution: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3-clause BSD-like license, Copyright SNL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Main source hosted on GitHub (</a:t>
            </a:r>
            <a:r>
              <a:rPr lang="en-US" sz="1600" dirty="0">
                <a:hlinkClick r:id="rId4"/>
              </a:rPr>
              <a:t>https://github.com/TriBITSPub/TriBITS</a:t>
            </a:r>
            <a:r>
              <a:rPr lang="en-US" sz="1600" dirty="0"/>
              <a:t> 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Documentation hosted on </a:t>
            </a:r>
            <a:r>
              <a:rPr lang="en-US" sz="1600" dirty="0">
                <a:hlinkClick r:id="rId3"/>
              </a:rPr>
              <a:t>http://tribits.org</a:t>
            </a:r>
            <a:r>
              <a:rPr lang="en-US" sz="1600" dirty="0"/>
              <a:t> 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Near-term Future Work: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More flexibility on pre-building packages and linking in as TPLs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Define a standard installation of TriBITS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Put out a TriBITS release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Finish overview document and tutorials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More error checking to catch user mistakes</a:t>
            </a:r>
          </a:p>
        </p:txBody>
      </p:sp>
    </p:spTree>
    <p:extLst>
      <p:ext uri="{BB962C8B-B14F-4D97-AF65-F5344CB8AC3E}">
        <p14:creationId xmlns:p14="http://schemas.microsoft.com/office/powerpoint/2010/main" val="3814119040"/>
      </p:ext>
    </p:extLst>
  </p:cSld>
  <p:clrMapOvr>
    <a:masterClrMapping/>
  </p:clrMapOvr>
  <p:transition advTm="75766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7880" y="3966670"/>
            <a:ext cx="8026645" cy="2183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sz="3600" b="1" dirty="0">
                <a:latin typeface="Arial Narrow" pitchFamily="34" charset="0"/>
              </a:rPr>
              <a:t>Contact: </a:t>
            </a:r>
            <a:r>
              <a:rPr lang="en-US" sz="3600" dirty="0">
                <a:latin typeface="Arial Narrow" pitchFamily="34" charset="0"/>
              </a:rPr>
              <a:t>bartlettra@ornl.gov</a:t>
            </a:r>
          </a:p>
          <a:p>
            <a:pPr marL="344488" indent="-344488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sz="3600" b="1" dirty="0">
                <a:latin typeface="Arial Narrow" pitchFamily="34" charset="0"/>
              </a:rPr>
              <a:t>Sponsors: </a:t>
            </a:r>
          </a:p>
          <a:p>
            <a:pPr marL="690563" lvl="1" indent="-346075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 Narrow" pitchFamily="34" charset="0"/>
              <a:buChar char="–"/>
            </a:pPr>
            <a:r>
              <a:rPr lang="en-US" sz="3200" dirty="0">
                <a:latin typeface="Arial Narrow" pitchFamily="34" charset="0"/>
              </a:rPr>
              <a:t>CASL: Consortium for the Advanced Simulation of Lightwater reactors</a:t>
            </a:r>
          </a:p>
        </p:txBody>
      </p:sp>
      <p:sp>
        <p:nvSpPr>
          <p:cNvPr id="4" name="TextBox 231"/>
          <p:cNvSpPr txBox="1">
            <a:spLocks noChangeArrowheads="1"/>
          </p:cNvSpPr>
          <p:nvPr/>
        </p:nvSpPr>
        <p:spPr bwMode="auto">
          <a:xfrm>
            <a:off x="146398" y="1316725"/>
            <a:ext cx="8803772" cy="160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52136105"/>
      </p:ext>
    </p:extLst>
  </p:cSld>
  <p:clrMapOvr>
    <a:masterClrMapping/>
  </p:clrMapOvr>
  <p:transition advTm="75766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Overview of CASL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49225" y="2073275"/>
            <a:ext cx="87566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b="1" dirty="0">
                <a:solidFill>
                  <a:srgbClr val="000099"/>
                </a:solidFill>
              </a:rPr>
              <a:t>CASL: C</a:t>
            </a:r>
            <a:r>
              <a:rPr lang="en-US" altLang="en-US" dirty="0"/>
              <a:t>onsortium for the </a:t>
            </a:r>
            <a:r>
              <a:rPr lang="en-US" altLang="en-US" b="1" dirty="0">
                <a:solidFill>
                  <a:srgbClr val="000099"/>
                </a:solidFill>
              </a:rPr>
              <a:t>A</a:t>
            </a:r>
            <a:r>
              <a:rPr lang="en-US" altLang="en-US" dirty="0"/>
              <a:t>dvanced </a:t>
            </a:r>
            <a:r>
              <a:rPr lang="en-US" altLang="en-US" b="1" dirty="0">
                <a:solidFill>
                  <a:srgbClr val="000099"/>
                </a:solidFill>
              </a:rPr>
              <a:t>S</a:t>
            </a:r>
            <a:r>
              <a:rPr lang="en-US" altLang="en-US" dirty="0"/>
              <a:t>imulation of </a:t>
            </a:r>
            <a:r>
              <a:rPr lang="en-US" altLang="en-US" b="1" dirty="0" err="1">
                <a:solidFill>
                  <a:srgbClr val="000099"/>
                </a:solidFill>
              </a:rPr>
              <a:t>L</a:t>
            </a:r>
            <a:r>
              <a:rPr lang="en-US" altLang="en-US" dirty="0" err="1"/>
              <a:t>ightwater</a:t>
            </a:r>
            <a:r>
              <a:rPr lang="en-US" altLang="en-US" dirty="0"/>
              <a:t> reactors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DOE Innovation Hub including DOE labs, universities, and industry partners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Goals: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Advance modeling and simulation of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Produce a set of simulation tools to model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 cores to provide to the nuclear industry: </a:t>
            </a:r>
            <a:r>
              <a:rPr lang="en-US" altLang="en-US" b="1" dirty="0">
                <a:solidFill>
                  <a:srgbClr val="000099"/>
                </a:solidFill>
              </a:rPr>
              <a:t>VERA: Virtual Environment for Reactor Applications</a:t>
            </a:r>
            <a:r>
              <a:rPr lang="en-US" altLang="en-US" dirty="0"/>
              <a:t>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1: July 2010 – June 2015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2: July 2015 – June 2020   </a:t>
            </a:r>
            <a:r>
              <a:rPr lang="en-US" altLang="en-US" b="1" dirty="0">
                <a:solidFill>
                  <a:srgbClr val="FF0000"/>
                </a:solidFill>
              </a:rPr>
              <a:t>Approved by DOE and Congress!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Organization and management: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ORNL is the hub of the Hub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Milestone driven (6 month plan-of-records (</a:t>
            </a:r>
            <a:r>
              <a:rPr lang="en-US" altLang="en-US" dirty="0" err="1"/>
              <a:t>PoRs</a:t>
            </a:r>
            <a:r>
              <a:rPr lang="en-US" altLang="en-US" dirty="0"/>
              <a:t>))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Focus areas:  </a:t>
            </a:r>
            <a:r>
              <a:rPr lang="en-US" altLang="en-US" b="1" dirty="0">
                <a:solidFill>
                  <a:srgbClr val="000099"/>
                </a:solidFill>
              </a:rPr>
              <a:t>Physics Integration (PHI)</a:t>
            </a:r>
            <a:r>
              <a:rPr lang="en-US" altLang="en-US" dirty="0"/>
              <a:t>, Thermal Hydraulic Methods (THM), Radiation Transport Methods (RTM), Advanced Modeling Applications (AMA), Materials Performance and Optimization (MPO), Validation and Uncertainty Quantification (VUQ)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73088"/>
            <a:ext cx="70659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63657"/>
      </p:ext>
    </p:extLst>
  </p:cSld>
  <p:clrMapOvr>
    <a:masterClrMapping/>
  </p:clrMapOvr>
  <p:transition advTm="75766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2400" dirty="0"/>
              <a:t>CASL VERA Development Overview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115" y="740650"/>
            <a:ext cx="8756650" cy="54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VERA Development is complicated in almost every way </a:t>
            </a:r>
            <a:r>
              <a:rPr lang="en-US" dirty="0">
                <a:solidFill>
                  <a:srgbClr val="C00000"/>
                </a:solidFill>
                <a:latin typeface="Arial" charset="0"/>
                <a:sym typeface="Wingdings" pitchFamily="2" charset="2"/>
              </a:rPr>
              <a:t></a:t>
            </a:r>
            <a:endParaRPr lang="en-US" dirty="0">
              <a:solidFill>
                <a:schemeClr val="accent6"/>
              </a:solidFill>
              <a:latin typeface="Arial" charset="0"/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VERA Currently Composed of: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18 different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git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repositories </a:t>
            </a:r>
            <a:r>
              <a:rPr lang="en-US" dirty="0">
                <a:latin typeface="Arial" charset="0"/>
              </a:rPr>
              <a:t>on casl-dev.ornl.gov (clones of other repos) most with a different access list (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NDAs, Export Control, </a:t>
            </a:r>
            <a:r>
              <a:rPr lang="en-US" dirty="0">
                <a:solidFill>
                  <a:srgbClr val="C00000"/>
                </a:solidFill>
              </a:rPr>
              <a:t>IP,</a:t>
            </a:r>
            <a:r>
              <a:rPr lang="en-US" dirty="0"/>
              <a:t> </a:t>
            </a:r>
            <a:r>
              <a:rPr lang="en-US" dirty="0">
                <a:latin typeface="Arial" charset="0"/>
              </a:rPr>
              <a:t>etc.)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CMake build system using TriBITS Framework: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Over 2700 CMakeLists.txt files!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VERA Software Development Process: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Official definition of VERA is ‘master’ branch of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 under gitolite control at git@casl-dev.ornl.gov:&lt;repo-name&gt;.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Primary development platform: CASL Fissile/Spy Machines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VERA integration maintained by continuous and nightly testing: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Pre-push CI testing: checkin-test-vera.sh, cloned VERA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repos, on Fissile machine.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Post-push CI testing: </a:t>
            </a:r>
            <a:r>
              <a:rPr lang="en-US" dirty="0" err="1">
                <a:latin typeface="Arial" charset="0"/>
              </a:rPr>
              <a:t>CTest</a:t>
            </a:r>
            <a:r>
              <a:rPr lang="en-US" dirty="0">
                <a:latin typeface="Arial" charset="0"/>
              </a:rPr>
              <a:t>/CDash, all VERA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repos, shared libs.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Nightly CI testing: Debug and Release builds.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100% passing builds and tests!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VERA snapshots and releases are taken off of ‘master’ branches on </a:t>
            </a:r>
            <a:r>
              <a:rPr lang="en-US" dirty="0" err="1">
                <a:latin typeface="Arial" charset="0"/>
              </a:rPr>
              <a:t>casl-dev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repos.</a:t>
            </a:r>
          </a:p>
        </p:txBody>
      </p:sp>
    </p:spTree>
    <p:extLst>
      <p:ext uri="{BB962C8B-B14F-4D97-AF65-F5344CB8AC3E}">
        <p14:creationId xmlns:p14="http://schemas.microsoft.com/office/powerpoint/2010/main" val="4035886535"/>
      </p:ext>
    </p:extLst>
  </p:cSld>
  <p:clrMapOvr>
    <a:masterClrMapping/>
  </p:clrMapOvr>
  <p:transition advTm="75766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/>
              <a:t>Dependencies Between Selected VERA Repositories</a:t>
            </a:r>
          </a:p>
        </p:txBody>
      </p:sp>
      <p:cxnSp>
        <p:nvCxnSpPr>
          <p:cNvPr id="9221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612" y="1239918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429" y="2196388"/>
            <a:ext cx="290513" cy="271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3017" y="658100"/>
            <a:ext cx="633413" cy="13414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Rectangle 66"/>
          <p:cNvSpPr>
            <a:spLocks noChangeArrowheads="1"/>
          </p:cNvSpPr>
          <p:nvPr/>
        </p:nvSpPr>
        <p:spPr bwMode="auto">
          <a:xfrm>
            <a:off x="2635155" y="20693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5" name="AutoShape 17"/>
          <p:cNvCxnSpPr>
            <a:cxnSpLocks noChangeShapeType="1"/>
            <a:stCxn id="26" idx="1"/>
            <a:endCxn id="9224" idx="2"/>
          </p:cNvCxnSpPr>
          <p:nvPr/>
        </p:nvCxnSpPr>
        <p:spPr bwMode="auto">
          <a:xfrm flipH="1" flipV="1">
            <a:off x="2768505" y="2183687"/>
            <a:ext cx="515937" cy="18621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Rectangle 66"/>
          <p:cNvSpPr>
            <a:spLocks noChangeArrowheads="1"/>
          </p:cNvSpPr>
          <p:nvPr/>
        </p:nvSpPr>
        <p:spPr bwMode="auto">
          <a:xfrm>
            <a:off x="5014817" y="28202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9" name="AutoShape 17"/>
          <p:cNvCxnSpPr>
            <a:cxnSpLocks noChangeShapeType="1"/>
            <a:stCxn id="29" idx="3"/>
            <a:endCxn id="53" idx="3"/>
          </p:cNvCxnSpPr>
          <p:nvPr/>
        </p:nvCxnSpPr>
        <p:spPr bwMode="auto">
          <a:xfrm flipV="1">
            <a:off x="6346730" y="1937625"/>
            <a:ext cx="852487" cy="2651125"/>
          </a:xfrm>
          <a:prstGeom prst="bentConnector3">
            <a:avLst>
              <a:gd name="adj1" fmla="val 18718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448998" y="3872787"/>
            <a:ext cx="173038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417" y="4144250"/>
            <a:ext cx="2701925" cy="4445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192" y="4045825"/>
            <a:ext cx="1163638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17"/>
          <p:cNvCxnSpPr>
            <a:cxnSpLocks noChangeShapeType="1"/>
            <a:stCxn id="29" idx="1"/>
            <a:endCxn id="24" idx="1"/>
          </p:cNvCxnSpPr>
          <p:nvPr/>
        </p:nvCxnSpPr>
        <p:spPr bwMode="auto">
          <a:xfrm rot="10800000">
            <a:off x="1608042" y="2748837"/>
            <a:ext cx="3289300" cy="1839913"/>
          </a:xfrm>
          <a:prstGeom prst="bentConnector3">
            <a:avLst>
              <a:gd name="adj1" fmla="val 10694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Rectangle 66"/>
          <p:cNvSpPr>
            <a:spLocks noChangeArrowheads="1"/>
          </p:cNvSpPr>
          <p:nvPr/>
        </p:nvSpPr>
        <p:spPr bwMode="auto">
          <a:xfrm>
            <a:off x="2504980" y="289806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36" name="AutoShape 17"/>
          <p:cNvCxnSpPr>
            <a:cxnSpLocks noChangeShapeType="1"/>
            <a:stCxn id="26" idx="1"/>
            <a:endCxn id="9235" idx="2"/>
          </p:cNvCxnSpPr>
          <p:nvPr/>
        </p:nvCxnSpPr>
        <p:spPr bwMode="auto">
          <a:xfrm flipH="1" flipV="1">
            <a:off x="2638330" y="3012362"/>
            <a:ext cx="646112" cy="10334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255" y="74065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Trilinos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61930" y="1643937"/>
            <a:ext cx="19256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TeuchosWrappersExt</a:t>
            </a:r>
            <a:endParaRPr lang="en-US" sz="1400" dirty="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08042" y="247737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VERAInExt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608042" y="360132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COBRA-TF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84442" y="3774362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MPACT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63992" y="2799637"/>
            <a:ext cx="1370012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SCALE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45180" y="4936412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VUQDemos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6" name="AutoShape 17"/>
          <p:cNvCxnSpPr>
            <a:cxnSpLocks noChangeShapeType="1"/>
            <a:stCxn id="38" idx="1"/>
            <a:endCxn id="29" idx="2"/>
          </p:cNvCxnSpPr>
          <p:nvPr/>
        </p:nvCxnSpPr>
        <p:spPr bwMode="auto">
          <a:xfrm rot="10800000">
            <a:off x="5622830" y="4860212"/>
            <a:ext cx="1022350" cy="3476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338792" y="3171112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MOOSEExt</a:t>
            </a:r>
            <a:endParaRPr lang="en-US" sz="1400" dirty="0"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346730" y="228370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MOOSE</a:t>
            </a:r>
          </a:p>
        </p:txBody>
      </p:sp>
      <p:cxnSp>
        <p:nvCxnSpPr>
          <p:cNvPr id="9249" name="AutoShape 17"/>
          <p:cNvCxnSpPr>
            <a:cxnSpLocks noChangeShapeType="1"/>
            <a:stCxn id="44" idx="1"/>
            <a:endCxn id="9254" idx="3"/>
          </p:cNvCxnSpPr>
          <p:nvPr/>
        </p:nvCxnSpPr>
        <p:spPr bwMode="auto">
          <a:xfrm flipH="1" flipV="1">
            <a:off x="5030692" y="2113837"/>
            <a:ext cx="1316038" cy="4413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50" name="Group 43"/>
          <p:cNvGrpSpPr>
            <a:grpSpLocks/>
          </p:cNvGrpSpPr>
          <p:nvPr/>
        </p:nvGrpSpPr>
        <p:grpSpPr bwMode="auto">
          <a:xfrm rot="5400000">
            <a:off x="6630099" y="1628856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7" y="687689"/>
              <a:ext cx="886441" cy="58855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9" y="723337"/>
                <a:ext cx="886439" cy="58855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8" y="877238"/>
                <a:ext cx="853168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9251" name="AutoShape 17"/>
          <p:cNvCxnSpPr>
            <a:cxnSpLocks noChangeShapeType="1"/>
            <a:stCxn id="44" idx="0"/>
            <a:endCxn id="17" idx="3"/>
          </p:cNvCxnSpPr>
          <p:nvPr/>
        </p:nvCxnSpPr>
        <p:spPr bwMode="auto">
          <a:xfrm rot="16200000" flipV="1">
            <a:off x="4310761" y="-339644"/>
            <a:ext cx="1271588" cy="39751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217" y="1916988"/>
            <a:ext cx="1582738" cy="206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3" name="AutoShape 17"/>
          <p:cNvCxnSpPr>
            <a:cxnSpLocks noChangeShapeType="1"/>
            <a:stCxn id="43" idx="0"/>
            <a:endCxn id="44" idx="2"/>
          </p:cNvCxnSpPr>
          <p:nvPr/>
        </p:nvCxnSpPr>
        <p:spPr bwMode="auto">
          <a:xfrm flipV="1">
            <a:off x="6926167" y="2826625"/>
            <a:ext cx="7938" cy="3444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4" name="Rectangle 66"/>
          <p:cNvSpPr>
            <a:spLocks noChangeArrowheads="1"/>
          </p:cNvSpPr>
          <p:nvPr/>
        </p:nvSpPr>
        <p:spPr bwMode="auto">
          <a:xfrm>
            <a:off x="4763992" y="20566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667" y="1645525"/>
            <a:ext cx="14795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DatraTransferKit</a:t>
            </a:r>
            <a:endParaRPr lang="en-US" sz="1400" dirty="0"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2555" y="78589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hydrath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46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2036" y="3714037"/>
            <a:ext cx="1304131" cy="60325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555" y="3203652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Exnihilo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26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005" y="1012113"/>
            <a:ext cx="1944550" cy="2463002"/>
          </a:xfrm>
          <a:prstGeom prst="bentConnector3">
            <a:avLst>
              <a:gd name="adj1" fmla="val 8448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792" y="3872788"/>
            <a:ext cx="501650" cy="173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442" y="2188450"/>
            <a:ext cx="603113" cy="128666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/>
          <p:cNvSpPr/>
          <p:nvPr/>
        </p:nvSpPr>
        <p:spPr bwMode="auto">
          <a:xfrm>
            <a:off x="3054255" y="4860212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LIMEExt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29" idx="1"/>
            <a:endCxn id="68" idx="3"/>
          </p:cNvCxnSpPr>
          <p:nvPr/>
        </p:nvCxnSpPr>
        <p:spPr bwMode="auto">
          <a:xfrm flipH="1">
            <a:off x="4229005" y="4588750"/>
            <a:ext cx="668337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  <a:stCxn id="68" idx="1"/>
            <a:endCxn id="17" idx="1"/>
          </p:cNvCxnSpPr>
          <p:nvPr/>
        </p:nvCxnSpPr>
        <p:spPr bwMode="auto">
          <a:xfrm rot="10800000">
            <a:off x="1784255" y="1012113"/>
            <a:ext cx="1270000" cy="4119562"/>
          </a:xfrm>
          <a:prstGeom prst="bentConnector3">
            <a:avLst>
              <a:gd name="adj1" fmla="val 1816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4459192" y="5416185"/>
            <a:ext cx="1370012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err="1"/>
              <a:t>DakotaExt</a:t>
            </a:r>
            <a:endParaRPr lang="en-US" sz="1400" dirty="0"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598755" y="5820200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Dakota</a:t>
            </a:r>
          </a:p>
        </p:txBody>
      </p:sp>
      <p:cxnSp>
        <p:nvCxnSpPr>
          <p:cNvPr id="78" name="AutoShape 17"/>
          <p:cNvCxnSpPr>
            <a:cxnSpLocks noChangeShapeType="1"/>
            <a:stCxn id="76" idx="0"/>
            <a:endCxn id="81" idx="2"/>
          </p:cNvCxnSpPr>
          <p:nvPr/>
        </p:nvCxnSpPr>
        <p:spPr bwMode="auto">
          <a:xfrm flipH="1" flipV="1">
            <a:off x="5040217" y="4859132"/>
            <a:ext cx="103981" cy="55705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4906867" y="474483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342" y="4317287"/>
            <a:ext cx="144938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PSSDriversExt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0099"/>
      </p:ext>
    </p:extLst>
  </p:cSld>
  <p:clrMapOvr>
    <a:masterClrMapping/>
  </p:clrMapOvr>
  <p:transition advTm="75766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 CMake?</a:t>
            </a: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 TriBITS?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761638"/>
      </p:ext>
    </p:extLst>
  </p:cSld>
  <p:clrMapOvr>
    <a:masterClrMapping/>
  </p:clrMapOvr>
  <p:transition advTm="75766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Why CMake?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210" y="641760"/>
            <a:ext cx="9103790" cy="57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/>
              <a:t>Open-source tools maintained and used by a large community and supported by a profession software development company (</a:t>
            </a:r>
            <a:r>
              <a:rPr lang="en-US" dirty="0" err="1"/>
              <a:t>Kitware</a:t>
            </a:r>
            <a:r>
              <a:rPr lang="en-US" dirty="0"/>
              <a:t>).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000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sz="2000" b="1" dirty="0">
                <a:solidFill>
                  <a:srgbClr val="000099"/>
                </a:solidFill>
              </a:rPr>
              <a:t>CMake: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Simplified build system, easier maintenance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Improved mechanism for extending capabilities (CMake language)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Support for all major C, C++, and Fortran compilers.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Automatic full dependency tracking (headers, src, mod, obj, libs, exec)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Good Fortran support (parallel builds with modules with </a:t>
            </a:r>
            <a:r>
              <a:rPr lang="en-US" dirty="0" err="1"/>
              <a:t>src</a:t>
            </a:r>
            <a:r>
              <a:rPr lang="en-US" dirty="0"/>
              <a:t> =&gt; mod =&gt; object tracking, C/Fortran interoperability, etc.)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Shared libraries on all platforms and compilers (support for RPATH)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Faster configure times (e.g. &gt; 10x faster than autotools)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Native support for MS Windows (e.g. Visual Studio projects)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Portable support for cross-compiling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sz="2000" b="1" dirty="0">
                <a:solidFill>
                  <a:srgbClr val="000099"/>
                </a:solidFill>
              </a:rPr>
              <a:t>CTest: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Parallel running and scheduling of tests and test time-outs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Memory testing (Valgrind)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Line coverage testing (GCC LCOV)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Better integration between the test system and the build system</a:t>
            </a:r>
          </a:p>
        </p:txBody>
      </p:sp>
    </p:spTree>
    <p:extLst>
      <p:ext uri="{BB962C8B-B14F-4D97-AF65-F5344CB8AC3E}">
        <p14:creationId xmlns:p14="http://schemas.microsoft.com/office/powerpoint/2010/main" val="211169156"/>
      </p:ext>
    </p:extLst>
  </p:cSld>
  <p:clrMapOvr>
    <a:masterClrMapping/>
  </p:clrMapOvr>
  <p:transition advTm="75766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Why TriBITS?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702245"/>
            <a:ext cx="8756650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Framework for large, distributed multi-repository CMake projects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Reduce boiler-plate CMake code and enforce consistency across large distributed projects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Subproject dependencies and namespacing architecture (packages)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Automatic package dependency handling (directed acyclic graph)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Additional functionality missing in raw CMake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Change default CMake behavior when necessary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Additional tools for agile software development processes (e.g. Continuous Integration (CI))</a:t>
            </a:r>
          </a:p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2000" dirty="0">
                <a:solidFill>
                  <a:srgbClr val="002A7E"/>
                </a:solidFill>
              </a:rPr>
              <a:t>History of TriBITS: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2007: Initially developed as a CMake package architecture for Trilinos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2011: Generalized and extended for CASL VERA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2014: Source code hosted on GitHub</a:t>
            </a:r>
          </a:p>
        </p:txBody>
      </p:sp>
    </p:spTree>
    <p:extLst>
      <p:ext uri="{BB962C8B-B14F-4D97-AF65-F5344CB8AC3E}">
        <p14:creationId xmlns:p14="http://schemas.microsoft.com/office/powerpoint/2010/main" val="2175273174"/>
      </p:ext>
    </p:extLst>
  </p:cSld>
  <p:clrMapOvr>
    <a:masterClrMapping/>
  </p:clrMapOvr>
  <p:transition advTm="75766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BARTL@YDZDBOKFUVWXY5MJ" val="306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28964</TotalTime>
  <Words>3193</Words>
  <Application>Microsoft Office PowerPoint</Application>
  <PresentationFormat>On-screen Show (4:3)</PresentationFormat>
  <Paragraphs>488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Cordia New</vt:lpstr>
      <vt:lpstr>Courier New</vt:lpstr>
      <vt:lpstr>Monotype Corsiva</vt:lpstr>
      <vt:lpstr>Times New Roman</vt:lpstr>
      <vt:lpstr>Wingdings</vt:lpstr>
      <vt:lpstr>Default Design</vt:lpstr>
      <vt:lpstr>Tribal Build, Integrate, and Test System</vt:lpstr>
      <vt:lpstr>Background and Motivation</vt:lpstr>
      <vt:lpstr>PowerPoint Presentation</vt:lpstr>
      <vt:lpstr>Overview of CASL</vt:lpstr>
      <vt:lpstr>CASL VERA Development Overview</vt:lpstr>
      <vt:lpstr>Dependencies Between Selected VERA Repositories</vt:lpstr>
      <vt:lpstr>PowerPoint Presentation</vt:lpstr>
      <vt:lpstr>Why CMake?</vt:lpstr>
      <vt:lpstr>Why TriBITS?</vt:lpstr>
      <vt:lpstr>PowerPoint Presentation</vt:lpstr>
      <vt:lpstr>Example Raw CMakeLists.txt File</vt:lpstr>
      <vt:lpstr>Example TriBITS Package CMakeList.txt File</vt:lpstr>
      <vt:lpstr>PowerPoint Presentation</vt:lpstr>
      <vt:lpstr>TriBITS Structural Units</vt:lpstr>
      <vt:lpstr>Example: VERA Meta-Project, Repositories, Packages &amp; Subpackages</vt:lpstr>
      <vt:lpstr>Flexibility in TriBITS Projects and Repositories</vt:lpstr>
      <vt:lpstr>PowerPoint Presentation</vt:lpstr>
      <vt:lpstr>Package Dependency Structure (Example: Trilinos)</vt:lpstr>
      <vt:lpstr>Package Dependencies.cmake Files</vt:lpstr>
      <vt:lpstr>CI Testing: Change Epetra</vt:lpstr>
      <vt:lpstr>CI Testing: Change RTOp</vt:lpstr>
      <vt:lpstr>PowerPoint Presentation</vt:lpstr>
      <vt:lpstr>Managing Compatible Repos and Repo Versions</vt:lpstr>
      <vt:lpstr>VERA/cmake/ExtraRepositoriesList.cmake</vt:lpstr>
      <vt:lpstr>clone_extra_repos.py</vt:lpstr>
      <vt:lpstr>gitdist</vt:lpstr>
      <vt:lpstr>PowerPoint Presentation</vt:lpstr>
      <vt:lpstr>TriBITS Standard Testing Layers</vt:lpstr>
      <vt:lpstr>Pre-Push CI Testing: checkin-test.py</vt:lpstr>
      <vt:lpstr> Post-Push Testing: TRIBITS_CTEST_DRIVER()</vt:lpstr>
      <vt:lpstr>TriBITS Miscellaneous Facts and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Bartlett, Roscoe A</dc:creator>
  <cp:lastModifiedBy>Bartlett, Roscoe A</cp:lastModifiedBy>
  <cp:revision>3537</cp:revision>
  <dcterms:modified xsi:type="dcterms:W3CDTF">2018-09-19T01:23:10Z</dcterms:modified>
</cp:coreProperties>
</file>