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4"/>
  </p:sldMasterIdLst>
  <p:notesMasterIdLst>
    <p:notesMasterId r:id="rId47"/>
  </p:notesMasterIdLst>
  <p:sldIdLst>
    <p:sldId id="256" r:id="rId5"/>
    <p:sldId id="290" r:id="rId6"/>
    <p:sldId id="304" r:id="rId7"/>
    <p:sldId id="299" r:id="rId8"/>
    <p:sldId id="317" r:id="rId9"/>
    <p:sldId id="294" r:id="rId10"/>
    <p:sldId id="295" r:id="rId11"/>
    <p:sldId id="305" r:id="rId12"/>
    <p:sldId id="300" r:id="rId13"/>
    <p:sldId id="301" r:id="rId14"/>
    <p:sldId id="303" r:id="rId15"/>
    <p:sldId id="302" r:id="rId16"/>
    <p:sldId id="296" r:id="rId17"/>
    <p:sldId id="308" r:id="rId18"/>
    <p:sldId id="280" r:id="rId19"/>
    <p:sldId id="277" r:id="rId20"/>
    <p:sldId id="274" r:id="rId21"/>
    <p:sldId id="270" r:id="rId22"/>
    <p:sldId id="275" r:id="rId23"/>
    <p:sldId id="276" r:id="rId24"/>
    <p:sldId id="278" r:id="rId25"/>
    <p:sldId id="279" r:id="rId26"/>
    <p:sldId id="263" r:id="rId27"/>
    <p:sldId id="313" r:id="rId28"/>
    <p:sldId id="257" r:id="rId29"/>
    <p:sldId id="284" r:id="rId30"/>
    <p:sldId id="315" r:id="rId31"/>
    <p:sldId id="321" r:id="rId32"/>
    <p:sldId id="319" r:id="rId33"/>
    <p:sldId id="287" r:id="rId34"/>
    <p:sldId id="266" r:id="rId35"/>
    <p:sldId id="260" r:id="rId36"/>
    <p:sldId id="282" r:id="rId37"/>
    <p:sldId id="281" r:id="rId38"/>
    <p:sldId id="259" r:id="rId39"/>
    <p:sldId id="265" r:id="rId40"/>
    <p:sldId id="264" r:id="rId41"/>
    <p:sldId id="283" r:id="rId42"/>
    <p:sldId id="291" r:id="rId43"/>
    <p:sldId id="318" r:id="rId44"/>
    <p:sldId id="322" r:id="rId45"/>
    <p:sldId id="314" r:id="rId4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7171"/>
    <a:srgbClr val="FFC1C1"/>
    <a:srgbClr val="FF9797"/>
    <a:srgbClr val="FF1111"/>
    <a:srgbClr val="FF2D2D"/>
    <a:srgbClr val="CC0000"/>
    <a:srgbClr val="EE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67" d="100"/>
          <a:sy n="67" d="100"/>
        </p:scale>
        <p:origin x="-918" y="-102"/>
      </p:cViewPr>
      <p:guideLst>
        <p:guide orient="horz" pos="144"/>
        <p:guide orient="horz" pos="4176"/>
        <p:guide pos="3120"/>
        <p:guide pos="565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3B3787A-1625-4F2B-A5B9-CB148ED71ADE}" type="datetimeFigureOut">
              <a:rPr lang="en-US" smtClean="0"/>
              <a:t>8/21/2012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F7DABAA-646F-45D6-8455-26D354FCA024}" type="slidenum">
              <a:rPr lang="en-US" smtClean="0"/>
              <a:t>‹#›</a:t>
            </a:fld>
            <a:endParaRPr lang="en-US"/>
          </a:p>
        </p:txBody>
      </p:sp>
    </p:spTree>
    <p:extLst>
      <p:ext uri="{BB962C8B-B14F-4D97-AF65-F5344CB8AC3E}">
        <p14:creationId xmlns:p14="http://schemas.microsoft.com/office/powerpoint/2010/main" val="388920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92213" y="703263"/>
            <a:ext cx="4629150" cy="3473450"/>
          </a:xfrm>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90625" y="703263"/>
            <a:ext cx="4629150" cy="3473450"/>
          </a:xfrm>
          <a:ln/>
        </p:spPr>
      </p:sp>
      <p:sp>
        <p:nvSpPr>
          <p:cNvPr id="696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1190625" y="703263"/>
            <a:ext cx="4629150" cy="3473450"/>
          </a:xfrm>
          <a:ln/>
        </p:spPr>
      </p:sp>
      <p:sp>
        <p:nvSpPr>
          <p:cNvPr id="12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89038" y="703263"/>
            <a:ext cx="4630737" cy="3473450"/>
          </a:xfrm>
          <a:ln/>
        </p:spPr>
      </p:sp>
      <p:sp>
        <p:nvSpPr>
          <p:cNvPr id="419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4294967295"/>
          </p:nvPr>
        </p:nvSpPr>
        <p:spPr bwMode="auto">
          <a:xfrm>
            <a:off x="3970734" y="8829121"/>
            <a:ext cx="3038145" cy="4657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lvl1pPr>
              <a:defRPr>
                <a:solidFill>
                  <a:schemeClr val="tx1"/>
                </a:solidFill>
                <a:latin typeface="Arial" charset="0"/>
              </a:defRPr>
            </a:lvl1pPr>
            <a:lvl2pPr marL="716130" indent="-275434">
              <a:defRPr>
                <a:solidFill>
                  <a:schemeClr val="tx1"/>
                </a:solidFill>
                <a:latin typeface="Arial" charset="0"/>
              </a:defRPr>
            </a:lvl2pPr>
            <a:lvl3pPr marL="1101738" indent="-220348">
              <a:defRPr>
                <a:solidFill>
                  <a:schemeClr val="tx1"/>
                </a:solidFill>
                <a:latin typeface="Arial" charset="0"/>
              </a:defRPr>
            </a:lvl3pPr>
            <a:lvl4pPr marL="1542433" indent="-220348">
              <a:defRPr>
                <a:solidFill>
                  <a:schemeClr val="tx1"/>
                </a:solidFill>
                <a:latin typeface="Arial" charset="0"/>
              </a:defRPr>
            </a:lvl4pPr>
            <a:lvl5pPr marL="1983128" indent="-220348">
              <a:defRPr>
                <a:solidFill>
                  <a:schemeClr val="tx1"/>
                </a:solidFill>
                <a:latin typeface="Arial" charset="0"/>
              </a:defRPr>
            </a:lvl5pPr>
            <a:lvl6pPr marL="2423823" indent="-220348" eaLnBrk="0" fontAlgn="base" hangingPunct="0">
              <a:spcBef>
                <a:spcPct val="0"/>
              </a:spcBef>
              <a:spcAft>
                <a:spcPct val="0"/>
              </a:spcAft>
              <a:defRPr>
                <a:solidFill>
                  <a:schemeClr val="tx1"/>
                </a:solidFill>
                <a:latin typeface="Arial" charset="0"/>
              </a:defRPr>
            </a:lvl6pPr>
            <a:lvl7pPr marL="2864518" indent="-220348" eaLnBrk="0" fontAlgn="base" hangingPunct="0">
              <a:spcBef>
                <a:spcPct val="0"/>
              </a:spcBef>
              <a:spcAft>
                <a:spcPct val="0"/>
              </a:spcAft>
              <a:defRPr>
                <a:solidFill>
                  <a:schemeClr val="tx1"/>
                </a:solidFill>
                <a:latin typeface="Arial" charset="0"/>
              </a:defRPr>
            </a:lvl7pPr>
            <a:lvl8pPr marL="3305213" indent="-220348" eaLnBrk="0" fontAlgn="base" hangingPunct="0">
              <a:spcBef>
                <a:spcPct val="0"/>
              </a:spcBef>
              <a:spcAft>
                <a:spcPct val="0"/>
              </a:spcAft>
              <a:defRPr>
                <a:solidFill>
                  <a:schemeClr val="tx1"/>
                </a:solidFill>
                <a:latin typeface="Arial" charset="0"/>
              </a:defRPr>
            </a:lvl8pPr>
            <a:lvl9pPr marL="3745908" indent="-220348" eaLnBrk="0" fontAlgn="base" hangingPunct="0">
              <a:spcBef>
                <a:spcPct val="0"/>
              </a:spcBef>
              <a:spcAft>
                <a:spcPct val="0"/>
              </a:spcAft>
              <a:defRPr>
                <a:solidFill>
                  <a:schemeClr val="tx1"/>
                </a:solidFill>
                <a:latin typeface="Arial" charset="0"/>
              </a:defRPr>
            </a:lvl9pPr>
          </a:lstStyle>
          <a:p>
            <a:fld id="{7D9380FE-83AA-4EAC-A345-31468AC9355D}" type="slidenum">
              <a:rPr lang="en-US">
                <a:latin typeface="Times" pitchFamily="18" charset="0"/>
              </a:rPr>
              <a:pPr/>
              <a:t>7</a:t>
            </a:fld>
            <a:endParaRPr lang="en-US">
              <a:latin typeface="Times" pitchFamily="18" charset="0"/>
            </a:endParaRPr>
          </a:p>
        </p:txBody>
      </p:sp>
      <p:sp>
        <p:nvSpPr>
          <p:cNvPr id="43011" name="Rectangle 7"/>
          <p:cNvSpPr txBox="1">
            <a:spLocks noGrp="1" noChangeArrowheads="1"/>
          </p:cNvSpPr>
          <p:nvPr/>
        </p:nvSpPr>
        <p:spPr bwMode="auto">
          <a:xfrm>
            <a:off x="3976820" y="8862938"/>
            <a:ext cx="3059444" cy="4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9" tIns="45856" rIns="91709" bIns="45856" anchor="b"/>
          <a:lstStyle>
            <a:lvl1pPr defTabSz="950913">
              <a:defRPr>
                <a:solidFill>
                  <a:schemeClr val="tx1"/>
                </a:solidFill>
                <a:latin typeface="Arial" charset="0"/>
              </a:defRPr>
            </a:lvl1pPr>
            <a:lvl2pPr marL="742950" indent="-285750" defTabSz="950913">
              <a:defRPr>
                <a:solidFill>
                  <a:schemeClr val="tx1"/>
                </a:solidFill>
                <a:latin typeface="Arial" charset="0"/>
              </a:defRPr>
            </a:lvl2pPr>
            <a:lvl3pPr marL="1143000" indent="-228600" defTabSz="950913">
              <a:defRPr>
                <a:solidFill>
                  <a:schemeClr val="tx1"/>
                </a:solidFill>
                <a:latin typeface="Arial" charset="0"/>
              </a:defRPr>
            </a:lvl3pPr>
            <a:lvl4pPr marL="1600200" indent="-228600" defTabSz="950913">
              <a:defRPr>
                <a:solidFill>
                  <a:schemeClr val="tx1"/>
                </a:solidFill>
                <a:latin typeface="Arial" charset="0"/>
              </a:defRPr>
            </a:lvl4pPr>
            <a:lvl5pPr marL="2057400" indent="-228600" defTabSz="950913">
              <a:defRPr>
                <a:solidFill>
                  <a:schemeClr val="tx1"/>
                </a:solidFill>
                <a:latin typeface="Arial" charset="0"/>
              </a:defRPr>
            </a:lvl5pPr>
            <a:lvl6pPr marL="2514600" indent="-228600" defTabSz="950913" eaLnBrk="0" fontAlgn="base" hangingPunct="0">
              <a:spcBef>
                <a:spcPct val="0"/>
              </a:spcBef>
              <a:spcAft>
                <a:spcPct val="0"/>
              </a:spcAft>
              <a:defRPr>
                <a:solidFill>
                  <a:schemeClr val="tx1"/>
                </a:solidFill>
                <a:latin typeface="Arial" charset="0"/>
              </a:defRPr>
            </a:lvl6pPr>
            <a:lvl7pPr marL="2971800" indent="-228600" defTabSz="950913" eaLnBrk="0" fontAlgn="base" hangingPunct="0">
              <a:spcBef>
                <a:spcPct val="0"/>
              </a:spcBef>
              <a:spcAft>
                <a:spcPct val="0"/>
              </a:spcAft>
              <a:defRPr>
                <a:solidFill>
                  <a:schemeClr val="tx1"/>
                </a:solidFill>
                <a:latin typeface="Arial" charset="0"/>
              </a:defRPr>
            </a:lvl7pPr>
            <a:lvl8pPr marL="3429000" indent="-228600" defTabSz="950913" eaLnBrk="0" fontAlgn="base" hangingPunct="0">
              <a:spcBef>
                <a:spcPct val="0"/>
              </a:spcBef>
              <a:spcAft>
                <a:spcPct val="0"/>
              </a:spcAft>
              <a:defRPr>
                <a:solidFill>
                  <a:schemeClr val="tx1"/>
                </a:solidFill>
                <a:latin typeface="Arial" charset="0"/>
              </a:defRPr>
            </a:lvl8pPr>
            <a:lvl9pPr marL="3886200" indent="-228600" defTabSz="950913" eaLnBrk="0" fontAlgn="base" hangingPunct="0">
              <a:spcBef>
                <a:spcPct val="0"/>
              </a:spcBef>
              <a:spcAft>
                <a:spcPct val="0"/>
              </a:spcAft>
              <a:defRPr>
                <a:solidFill>
                  <a:schemeClr val="tx1"/>
                </a:solidFill>
                <a:latin typeface="Arial" charset="0"/>
              </a:defRPr>
            </a:lvl9pPr>
          </a:lstStyle>
          <a:p>
            <a:pPr algn="r" eaLnBrk="1" hangingPunct="1"/>
            <a:fld id="{174561F1-9CEA-4D03-BCB1-8A2632522D63}" type="slidenum">
              <a:rPr lang="en-US" sz="1200">
                <a:solidFill>
                  <a:srgbClr val="CCFF66"/>
                </a:solidFill>
                <a:latin typeface="Times New Roman" pitchFamily="18" charset="0"/>
              </a:rPr>
              <a:pPr algn="r" eaLnBrk="1" hangingPunct="1"/>
              <a:t>7</a:t>
            </a:fld>
            <a:endParaRPr lang="en-US" sz="1200">
              <a:solidFill>
                <a:srgbClr val="CCFF66"/>
              </a:solidFill>
              <a:latin typeface="Times New Roman" pitchFamily="18" charset="0"/>
            </a:endParaRPr>
          </a:p>
        </p:txBody>
      </p:sp>
      <p:sp>
        <p:nvSpPr>
          <p:cNvPr id="43012" name="Rectangle 2"/>
          <p:cNvSpPr>
            <a:spLocks noGrp="1" noRot="1" noChangeAspect="1" noChangeArrowheads="1" noTextEdit="1"/>
          </p:cNvSpPr>
          <p:nvPr>
            <p:ph type="sldImg"/>
          </p:nvPr>
        </p:nvSpPr>
        <p:spPr>
          <a:xfrm>
            <a:off x="1136650" y="687388"/>
            <a:ext cx="4684713" cy="3514725"/>
          </a:xfrm>
          <a:ln/>
        </p:spPr>
      </p:sp>
      <p:sp>
        <p:nvSpPr>
          <p:cNvPr id="43013" name="Rectangle 3"/>
          <p:cNvSpPr>
            <a:spLocks noGrp="1" noChangeArrowheads="1"/>
          </p:cNvSpPr>
          <p:nvPr>
            <p:ph type="body" idx="1"/>
          </p:nvPr>
        </p:nvSpPr>
        <p:spPr>
          <a:xfrm>
            <a:off x="917377" y="4433006"/>
            <a:ext cx="5123921" cy="420090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9" tIns="45856" rIns="91709" bIns="45856"/>
          <a:lstStyle/>
          <a:p>
            <a:pPr eaLnBrk="1" hangingPunct="1"/>
            <a:endParaRPr lang="en-US" smtClean="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90625" y="703263"/>
            <a:ext cx="4629150" cy="3473450"/>
          </a:xfrm>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90625" y="703263"/>
            <a:ext cx="4629150" cy="3473450"/>
          </a:xfrm>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4294967295"/>
          </p:nvPr>
        </p:nvSpPr>
        <p:spPr bwMode="auto">
          <a:xfrm>
            <a:off x="3970734" y="8829121"/>
            <a:ext cx="3038145" cy="4657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lvl1pPr>
              <a:defRPr>
                <a:solidFill>
                  <a:schemeClr val="tx1"/>
                </a:solidFill>
                <a:latin typeface="Arial" charset="0"/>
              </a:defRPr>
            </a:lvl1pPr>
            <a:lvl2pPr marL="716130" indent="-275434">
              <a:defRPr>
                <a:solidFill>
                  <a:schemeClr val="tx1"/>
                </a:solidFill>
                <a:latin typeface="Arial" charset="0"/>
              </a:defRPr>
            </a:lvl2pPr>
            <a:lvl3pPr marL="1101738" indent="-220348">
              <a:defRPr>
                <a:solidFill>
                  <a:schemeClr val="tx1"/>
                </a:solidFill>
                <a:latin typeface="Arial" charset="0"/>
              </a:defRPr>
            </a:lvl3pPr>
            <a:lvl4pPr marL="1542433" indent="-220348">
              <a:defRPr>
                <a:solidFill>
                  <a:schemeClr val="tx1"/>
                </a:solidFill>
                <a:latin typeface="Arial" charset="0"/>
              </a:defRPr>
            </a:lvl4pPr>
            <a:lvl5pPr marL="1983128" indent="-220348">
              <a:defRPr>
                <a:solidFill>
                  <a:schemeClr val="tx1"/>
                </a:solidFill>
                <a:latin typeface="Arial" charset="0"/>
              </a:defRPr>
            </a:lvl5pPr>
            <a:lvl6pPr marL="2423823" indent="-220348" eaLnBrk="0" fontAlgn="base" hangingPunct="0">
              <a:spcBef>
                <a:spcPct val="0"/>
              </a:spcBef>
              <a:spcAft>
                <a:spcPct val="0"/>
              </a:spcAft>
              <a:defRPr>
                <a:solidFill>
                  <a:schemeClr val="tx1"/>
                </a:solidFill>
                <a:latin typeface="Arial" charset="0"/>
              </a:defRPr>
            </a:lvl6pPr>
            <a:lvl7pPr marL="2864518" indent="-220348" eaLnBrk="0" fontAlgn="base" hangingPunct="0">
              <a:spcBef>
                <a:spcPct val="0"/>
              </a:spcBef>
              <a:spcAft>
                <a:spcPct val="0"/>
              </a:spcAft>
              <a:defRPr>
                <a:solidFill>
                  <a:schemeClr val="tx1"/>
                </a:solidFill>
                <a:latin typeface="Arial" charset="0"/>
              </a:defRPr>
            </a:lvl7pPr>
            <a:lvl8pPr marL="3305213" indent="-220348" eaLnBrk="0" fontAlgn="base" hangingPunct="0">
              <a:spcBef>
                <a:spcPct val="0"/>
              </a:spcBef>
              <a:spcAft>
                <a:spcPct val="0"/>
              </a:spcAft>
              <a:defRPr>
                <a:solidFill>
                  <a:schemeClr val="tx1"/>
                </a:solidFill>
                <a:latin typeface="Arial" charset="0"/>
              </a:defRPr>
            </a:lvl8pPr>
            <a:lvl9pPr marL="3745908" indent="-220348" eaLnBrk="0" fontAlgn="base" hangingPunct="0">
              <a:spcBef>
                <a:spcPct val="0"/>
              </a:spcBef>
              <a:spcAft>
                <a:spcPct val="0"/>
              </a:spcAft>
              <a:defRPr>
                <a:solidFill>
                  <a:schemeClr val="tx1"/>
                </a:solidFill>
                <a:latin typeface="Arial" charset="0"/>
              </a:defRPr>
            </a:lvl9pPr>
          </a:lstStyle>
          <a:p>
            <a:fld id="{7D9380FE-83AA-4EAC-A345-31468AC9355D}" type="slidenum">
              <a:rPr lang="en-US">
                <a:latin typeface="Times" pitchFamily="18" charset="0"/>
              </a:rPr>
              <a:pPr/>
              <a:t>11</a:t>
            </a:fld>
            <a:endParaRPr lang="en-US">
              <a:latin typeface="Times" pitchFamily="18" charset="0"/>
            </a:endParaRPr>
          </a:p>
        </p:txBody>
      </p:sp>
      <p:sp>
        <p:nvSpPr>
          <p:cNvPr id="43011" name="Rectangle 7"/>
          <p:cNvSpPr txBox="1">
            <a:spLocks noGrp="1" noChangeArrowheads="1"/>
          </p:cNvSpPr>
          <p:nvPr/>
        </p:nvSpPr>
        <p:spPr bwMode="auto">
          <a:xfrm>
            <a:off x="3976820" y="8862938"/>
            <a:ext cx="3059444" cy="4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9" tIns="45856" rIns="91709" bIns="45856" anchor="b"/>
          <a:lstStyle>
            <a:lvl1pPr defTabSz="950913">
              <a:defRPr>
                <a:solidFill>
                  <a:schemeClr val="tx1"/>
                </a:solidFill>
                <a:latin typeface="Arial" charset="0"/>
              </a:defRPr>
            </a:lvl1pPr>
            <a:lvl2pPr marL="742950" indent="-285750" defTabSz="950913">
              <a:defRPr>
                <a:solidFill>
                  <a:schemeClr val="tx1"/>
                </a:solidFill>
                <a:latin typeface="Arial" charset="0"/>
              </a:defRPr>
            </a:lvl2pPr>
            <a:lvl3pPr marL="1143000" indent="-228600" defTabSz="950913">
              <a:defRPr>
                <a:solidFill>
                  <a:schemeClr val="tx1"/>
                </a:solidFill>
                <a:latin typeface="Arial" charset="0"/>
              </a:defRPr>
            </a:lvl3pPr>
            <a:lvl4pPr marL="1600200" indent="-228600" defTabSz="950913">
              <a:defRPr>
                <a:solidFill>
                  <a:schemeClr val="tx1"/>
                </a:solidFill>
                <a:latin typeface="Arial" charset="0"/>
              </a:defRPr>
            </a:lvl4pPr>
            <a:lvl5pPr marL="2057400" indent="-228600" defTabSz="950913">
              <a:defRPr>
                <a:solidFill>
                  <a:schemeClr val="tx1"/>
                </a:solidFill>
                <a:latin typeface="Arial" charset="0"/>
              </a:defRPr>
            </a:lvl5pPr>
            <a:lvl6pPr marL="2514600" indent="-228600" defTabSz="950913" eaLnBrk="0" fontAlgn="base" hangingPunct="0">
              <a:spcBef>
                <a:spcPct val="0"/>
              </a:spcBef>
              <a:spcAft>
                <a:spcPct val="0"/>
              </a:spcAft>
              <a:defRPr>
                <a:solidFill>
                  <a:schemeClr val="tx1"/>
                </a:solidFill>
                <a:latin typeface="Arial" charset="0"/>
              </a:defRPr>
            </a:lvl6pPr>
            <a:lvl7pPr marL="2971800" indent="-228600" defTabSz="950913" eaLnBrk="0" fontAlgn="base" hangingPunct="0">
              <a:spcBef>
                <a:spcPct val="0"/>
              </a:spcBef>
              <a:spcAft>
                <a:spcPct val="0"/>
              </a:spcAft>
              <a:defRPr>
                <a:solidFill>
                  <a:schemeClr val="tx1"/>
                </a:solidFill>
                <a:latin typeface="Arial" charset="0"/>
              </a:defRPr>
            </a:lvl7pPr>
            <a:lvl8pPr marL="3429000" indent="-228600" defTabSz="950913" eaLnBrk="0" fontAlgn="base" hangingPunct="0">
              <a:spcBef>
                <a:spcPct val="0"/>
              </a:spcBef>
              <a:spcAft>
                <a:spcPct val="0"/>
              </a:spcAft>
              <a:defRPr>
                <a:solidFill>
                  <a:schemeClr val="tx1"/>
                </a:solidFill>
                <a:latin typeface="Arial" charset="0"/>
              </a:defRPr>
            </a:lvl8pPr>
            <a:lvl9pPr marL="3886200" indent="-228600" defTabSz="950913" eaLnBrk="0" fontAlgn="base" hangingPunct="0">
              <a:spcBef>
                <a:spcPct val="0"/>
              </a:spcBef>
              <a:spcAft>
                <a:spcPct val="0"/>
              </a:spcAft>
              <a:defRPr>
                <a:solidFill>
                  <a:schemeClr val="tx1"/>
                </a:solidFill>
                <a:latin typeface="Arial" charset="0"/>
              </a:defRPr>
            </a:lvl9pPr>
          </a:lstStyle>
          <a:p>
            <a:pPr algn="r" eaLnBrk="1" hangingPunct="1"/>
            <a:fld id="{174561F1-9CEA-4D03-BCB1-8A2632522D63}" type="slidenum">
              <a:rPr lang="en-US" sz="1200">
                <a:solidFill>
                  <a:srgbClr val="CCFF66"/>
                </a:solidFill>
                <a:latin typeface="Times New Roman" pitchFamily="18" charset="0"/>
              </a:rPr>
              <a:pPr algn="r" eaLnBrk="1" hangingPunct="1"/>
              <a:t>11</a:t>
            </a:fld>
            <a:endParaRPr lang="en-US" sz="1200">
              <a:solidFill>
                <a:srgbClr val="CCFF66"/>
              </a:solidFill>
              <a:latin typeface="Times New Roman" pitchFamily="18" charset="0"/>
            </a:endParaRPr>
          </a:p>
        </p:txBody>
      </p:sp>
      <p:sp>
        <p:nvSpPr>
          <p:cNvPr id="43012" name="Rectangle 2"/>
          <p:cNvSpPr>
            <a:spLocks noGrp="1" noRot="1" noChangeAspect="1" noChangeArrowheads="1" noTextEdit="1"/>
          </p:cNvSpPr>
          <p:nvPr>
            <p:ph type="sldImg"/>
          </p:nvPr>
        </p:nvSpPr>
        <p:spPr>
          <a:xfrm>
            <a:off x="1136650" y="687388"/>
            <a:ext cx="4684713" cy="3514725"/>
          </a:xfrm>
          <a:ln/>
        </p:spPr>
      </p:sp>
      <p:sp>
        <p:nvSpPr>
          <p:cNvPr id="43013" name="Rectangle 3"/>
          <p:cNvSpPr>
            <a:spLocks noGrp="1" noChangeArrowheads="1"/>
          </p:cNvSpPr>
          <p:nvPr>
            <p:ph type="body" idx="1"/>
          </p:nvPr>
        </p:nvSpPr>
        <p:spPr>
          <a:xfrm>
            <a:off x="917377" y="4433006"/>
            <a:ext cx="5123921" cy="420090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9" tIns="45856" rIns="91709" bIns="45856"/>
          <a:lstStyle/>
          <a:p>
            <a:pPr eaLnBrk="1" hangingPunct="1"/>
            <a:endParaRPr lang="en-US" smtClean="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90625" y="703263"/>
            <a:ext cx="4629150" cy="3473450"/>
          </a:xfrm>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90625" y="703263"/>
            <a:ext cx="4629150" cy="3473450"/>
          </a:xfrm>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90625" y="703263"/>
            <a:ext cx="4629150" cy="3473450"/>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5610225" y="0"/>
            <a:ext cx="26988" cy="6858000"/>
          </a:xfrm>
          <a:prstGeom prst="rect">
            <a:avLst/>
          </a:prstGeom>
          <a:solidFill>
            <a:schemeClr val="tx2"/>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2" name="Title 1"/>
          <p:cNvSpPr>
            <a:spLocks noGrp="1"/>
          </p:cNvSpPr>
          <p:nvPr>
            <p:ph type="ctrTitle"/>
          </p:nvPr>
        </p:nvSpPr>
        <p:spPr>
          <a:xfrm>
            <a:off x="117378" y="1085334"/>
            <a:ext cx="4454622" cy="877163"/>
          </a:xfrm>
        </p:spPr>
        <p:txBody>
          <a:bodyPr wrap="square">
            <a:spAutoFit/>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7378" y="2667000"/>
            <a:ext cx="4170536" cy="424732"/>
          </a:xfrm>
        </p:spPr>
        <p:txBody>
          <a:bodyPr wrap="square">
            <a:sp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New_DOE_Logo_Color_042808.png"/>
          <p:cNvPicPr>
            <a:picLocks noChangeAspect="1"/>
          </p:cNvPicPr>
          <p:nvPr userDrawn="1"/>
        </p:nvPicPr>
        <p:blipFill>
          <a:blip r:embed="rId2"/>
          <a:srcRect/>
          <a:stretch>
            <a:fillRect/>
          </a:stretch>
        </p:blipFill>
        <p:spPr bwMode="auto">
          <a:xfrm>
            <a:off x="228600" y="6238875"/>
            <a:ext cx="1743075" cy="438150"/>
          </a:xfrm>
          <a:prstGeom prst="rect">
            <a:avLst/>
          </a:prstGeom>
          <a:noFill/>
          <a:ln w="9525">
            <a:noFill/>
            <a:miter lim="800000"/>
            <a:headEnd/>
            <a:tailEnd/>
          </a:ln>
        </p:spPr>
      </p:pic>
      <p:pic>
        <p:nvPicPr>
          <p:cNvPr id="7" name="Picture 6" descr="ORNL_managed by.png"/>
          <p:cNvPicPr>
            <a:picLocks noChangeAspect="1"/>
          </p:cNvPicPr>
          <p:nvPr userDrawn="1"/>
        </p:nvPicPr>
        <p:blipFill>
          <a:blip r:embed="rId3"/>
          <a:stretch>
            <a:fillRect/>
          </a:stretch>
        </p:blipFill>
        <p:spPr>
          <a:xfrm>
            <a:off x="5647038" y="6201688"/>
            <a:ext cx="3505200" cy="452426"/>
          </a:xfrm>
          <a:prstGeom prst="rect">
            <a:avLst/>
          </a:prstGeom>
        </p:spPr>
      </p:pic>
      <p:pic>
        <p:nvPicPr>
          <p:cNvPr id="11" name="Picture 10" descr="template graphic_090l.png"/>
          <p:cNvPicPr>
            <a:picLocks noChangeAspect="1"/>
          </p:cNvPicPr>
          <p:nvPr userDrawn="1"/>
        </p:nvPicPr>
        <p:blipFill>
          <a:blip r:embed="rId4"/>
          <a:stretch>
            <a:fillRect/>
          </a:stretch>
        </p:blipFill>
        <p:spPr>
          <a:xfrm>
            <a:off x="4734314" y="1233948"/>
            <a:ext cx="4292392" cy="422452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xfrm>
            <a:off x="715963" y="6477000"/>
            <a:ext cx="1905000" cy="200025"/>
          </a:xfrm>
          <a:prstGeom prst="rect">
            <a:avLst/>
          </a:prstGeom>
          <a:ln/>
        </p:spPr>
        <p:txBody>
          <a:bodyPr/>
          <a:lstStyle>
            <a:lvl1pPr>
              <a:defRPr/>
            </a:lvl1pPr>
          </a:lstStyle>
          <a:p>
            <a:pPr>
              <a:defRPr/>
            </a:pPr>
            <a:endParaRPr lang="en-US"/>
          </a:p>
          <a:p>
            <a:pPr>
              <a:defRPr/>
            </a:pPr>
            <a:r>
              <a:rPr lang="en-US"/>
              <a:t>Page </a:t>
            </a:r>
            <a:fld id="{DFFB5854-1B0F-4718-8A91-0CBF73B11A68}" type="slidenum">
              <a:rPr lang="en-US"/>
              <a:pPr>
                <a:defRPr/>
              </a:pPr>
              <a:t>‹#›</a:t>
            </a:fld>
            <a:endParaRPr lang="en-US"/>
          </a:p>
        </p:txBody>
      </p:sp>
    </p:spTree>
    <p:extLst>
      <p:ext uri="{BB962C8B-B14F-4D97-AF65-F5344CB8AC3E}">
        <p14:creationId xmlns:p14="http://schemas.microsoft.com/office/powerpoint/2010/main" val="2544584325"/>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204" y="177114"/>
            <a:ext cx="8229600" cy="484748"/>
          </a:xfrm>
          <a:prstGeom prst="rect">
            <a:avLst/>
          </a:prstGeom>
        </p:spPr>
        <p:txBody>
          <a:bodyPr vert="horz" lIns="91440" tIns="45720" rIns="9144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111204" y="1344823"/>
            <a:ext cx="8229600" cy="2024144"/>
          </a:xfrm>
          <a:prstGeom prst="rect">
            <a:avLst/>
          </a:prstGeom>
        </p:spPr>
        <p:txBody>
          <a:bodyPr vert="horz"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6"/>
          <p:cNvSpPr>
            <a:spLocks noChangeArrowheads="1"/>
          </p:cNvSpPr>
          <p:nvPr/>
        </p:nvSpPr>
        <p:spPr bwMode="auto">
          <a:xfrm flipH="1">
            <a:off x="228600" y="6402858"/>
            <a:ext cx="2819400" cy="304800"/>
          </a:xfrm>
          <a:prstGeom prst="rect">
            <a:avLst/>
          </a:prstGeom>
          <a:noFill/>
          <a:ln w="9525">
            <a:noFill/>
            <a:miter lim="800000"/>
            <a:headEnd/>
            <a:tailEnd/>
          </a:ln>
          <a:effectLst/>
        </p:spPr>
        <p:txBody>
          <a:bodyPr lIns="0" tIns="0" rIns="0" bIns="0"/>
          <a:lstStyle/>
          <a:p>
            <a:pPr algn="l" defTabSz="173038" eaLnBrk="1" hangingPunct="1">
              <a:lnSpc>
                <a:spcPct val="90000"/>
              </a:lnSpc>
              <a:tabLst>
                <a:tab pos="230188" algn="l"/>
              </a:tabLst>
              <a:defRPr/>
            </a:pPr>
            <a:fld id="{5090E27C-CA13-484A-97F4-0144A35C19E2}" type="slidenum">
              <a:rPr lang="en-US" sz="900" b="0" smtClean="0">
                <a:solidFill>
                  <a:schemeClr val="bg1">
                    <a:lumMod val="75000"/>
                  </a:schemeClr>
                </a:solidFill>
                <a:latin typeface="Times New Roman" pitchFamily="18" charset="0"/>
                <a:cs typeface="Times New Roman" pitchFamily="18" charset="0"/>
              </a:rPr>
              <a:pPr algn="l" defTabSz="173038" eaLnBrk="1" hangingPunct="1">
                <a:lnSpc>
                  <a:spcPct val="90000"/>
                </a:lnSpc>
                <a:tabLst>
                  <a:tab pos="230188" algn="l"/>
                </a:tabLst>
                <a:defRPr/>
              </a:pPr>
              <a:t>‹#›</a:t>
            </a:fld>
            <a:r>
              <a:rPr lang="en-US" sz="900" b="0" dirty="0" smtClean="0">
                <a:solidFill>
                  <a:schemeClr val="bg1">
                    <a:lumMod val="75000"/>
                  </a:schemeClr>
                </a:solidFill>
                <a:latin typeface="Times New Roman" pitchFamily="18" charset="0"/>
                <a:cs typeface="Times New Roman" pitchFamily="18" charset="0"/>
              </a:rPr>
              <a:t>	Managed by UT-Battelle</a:t>
            </a:r>
            <a:br>
              <a:rPr lang="en-US" sz="900" b="0" dirty="0" smtClean="0">
                <a:solidFill>
                  <a:schemeClr val="bg1">
                    <a:lumMod val="75000"/>
                  </a:schemeClr>
                </a:solidFill>
                <a:latin typeface="Times New Roman" pitchFamily="18" charset="0"/>
                <a:cs typeface="Times New Roman" pitchFamily="18" charset="0"/>
              </a:rPr>
            </a:br>
            <a:r>
              <a:rPr lang="en-US" sz="900" b="0" dirty="0" smtClean="0">
                <a:solidFill>
                  <a:schemeClr val="bg1">
                    <a:lumMod val="75000"/>
                  </a:schemeClr>
                </a:solidFill>
                <a:latin typeface="Times New Roman" pitchFamily="18" charset="0"/>
                <a:cs typeface="Times New Roman" pitchFamily="18" charset="0"/>
              </a:rPr>
              <a:t>	for the U.S. Department of Energy</a:t>
            </a:r>
            <a:endParaRPr lang="en-US" sz="900" b="0" dirty="0">
              <a:solidFill>
                <a:schemeClr val="bg1">
                  <a:lumMod val="75000"/>
                </a:schemeClr>
              </a:solidFill>
              <a:latin typeface="Times New Roman" pitchFamily="18" charset="0"/>
              <a:cs typeface="Times New Roman" pitchFamily="18" charset="0"/>
            </a:endParaRPr>
          </a:p>
        </p:txBody>
      </p:sp>
      <p:pic>
        <p:nvPicPr>
          <p:cNvPr id="6" name="Content Placeholder 10" descr="ORNL emboss_2.png"/>
          <p:cNvPicPr>
            <a:picLocks noChangeAspect="1"/>
          </p:cNvPicPr>
          <p:nvPr userDrawn="1"/>
        </p:nvPicPr>
        <p:blipFill>
          <a:blip r:embed="rId9"/>
          <a:srcRect/>
          <a:stretch>
            <a:fillRect/>
          </a:stretch>
        </p:blipFill>
        <p:spPr bwMode="auto">
          <a:xfrm>
            <a:off x="8077200" y="6216650"/>
            <a:ext cx="890588" cy="457200"/>
          </a:xfrm>
          <a:prstGeom prst="rect">
            <a:avLst/>
          </a:prstGeom>
          <a:noFill/>
          <a:ln w="9525">
            <a:noFill/>
            <a:miter lim="800000"/>
            <a:headEnd/>
            <a:tailEnd/>
          </a:ln>
        </p:spPr>
      </p:pic>
      <p:sp>
        <p:nvSpPr>
          <p:cNvPr id="7" name="Rectangle 256"/>
          <p:cNvSpPr txBox="1">
            <a:spLocks noChangeArrowheads="1"/>
          </p:cNvSpPr>
          <p:nvPr userDrawn="1"/>
        </p:nvSpPr>
        <p:spPr>
          <a:xfrm>
            <a:off x="3124200" y="6476464"/>
            <a:ext cx="2895600" cy="182562"/>
          </a:xfrm>
          <a:prstGeom prst="rect">
            <a:avLst/>
          </a:prstGeom>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75000"/>
                  </a:schemeClr>
                </a:solidFill>
                <a:effectLst/>
                <a:uLnTx/>
                <a:uFillTx/>
                <a:latin typeface="Times New Roman" pitchFamily="18" charset="0"/>
                <a:ea typeface="+mn-ea"/>
                <a:cs typeface="Times New Roman" pitchFamily="18" charset="0"/>
              </a:rPr>
              <a:t>Presentation_name</a:t>
            </a:r>
            <a:endParaRPr kumimoji="0" lang="en-US" sz="900" b="0" i="0" u="none" strike="noStrike" kern="1200" cap="none" spc="0" normalizeH="0" baseline="0" noProof="0" dirty="0">
              <a:ln>
                <a:noFill/>
              </a:ln>
              <a:solidFill>
                <a:schemeClr val="bg1">
                  <a:lumMod val="75000"/>
                </a:schemeClr>
              </a:solidFill>
              <a:effectLst/>
              <a:uLnTx/>
              <a:uFillTx/>
              <a:latin typeface="Times New Roman" pitchFamily="18" charset="0"/>
              <a:ea typeface="+mn-ea"/>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9" r:id="rId3"/>
    <p:sldLayoutId id="2147483920" r:id="rId4"/>
    <p:sldLayoutId id="2147483921" r:id="rId5"/>
    <p:sldLayoutId id="2147483853" r:id="rId6"/>
    <p:sldLayoutId id="2147483922" r:id="rId7"/>
  </p:sldLayoutIdLst>
  <p:hf hdr="0" ftr="0" dt="0"/>
  <p:txStyles>
    <p:titleStyle>
      <a:lvl1pPr algn="l" defTabSz="914400" rtl="0" eaLnBrk="1" latinLnBrk="0" hangingPunct="1">
        <a:lnSpc>
          <a:spcPct val="85000"/>
        </a:lnSpc>
        <a:spcBef>
          <a:spcPct val="0"/>
        </a:spcBef>
        <a:buNone/>
        <a:defRPr sz="3000" kern="1200">
          <a:solidFill>
            <a:srgbClr val="006C3A"/>
          </a:solidFill>
          <a:latin typeface="Arial Black" pitchFamily="34" charset="0"/>
          <a:ea typeface="+mj-ea"/>
          <a:cs typeface="+mj-cs"/>
        </a:defRPr>
      </a:lvl1pPr>
    </p:titleStyle>
    <p:body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rnl.gov/8vt/readingList.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ornl.gov/~8vt/TribitsLifecycleModel_v1.0.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trilinos.sandia.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ornl.gov/8vt/readingList.htm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67431"/>
            <a:ext cx="4759422" cy="880369"/>
          </a:xfrm>
        </p:spPr>
        <p:txBody>
          <a:bodyPr/>
          <a:lstStyle/>
          <a:p>
            <a:r>
              <a:rPr lang="en-US" dirty="0" err="1" smtClean="0"/>
              <a:t>TriBITS</a:t>
            </a:r>
            <a:r>
              <a:rPr lang="en-US" dirty="0" smtClean="0"/>
              <a:t> Lifecycle Model : Version 1.0</a:t>
            </a:r>
            <a:endParaRPr lang="en-US" dirty="0"/>
          </a:p>
        </p:txBody>
      </p:sp>
      <p:sp>
        <p:nvSpPr>
          <p:cNvPr id="3" name="Subtitle 2"/>
          <p:cNvSpPr>
            <a:spLocks noGrp="1"/>
          </p:cNvSpPr>
          <p:nvPr>
            <p:ph type="subTitle" idx="1"/>
          </p:nvPr>
        </p:nvSpPr>
        <p:spPr>
          <a:xfrm>
            <a:off x="117378" y="1694412"/>
            <a:ext cx="4607022" cy="4020588"/>
          </a:xfrm>
        </p:spPr>
        <p:txBody>
          <a:bodyPr/>
          <a:lstStyle/>
          <a:p>
            <a:r>
              <a:rPr lang="en-US" dirty="0" smtClean="0"/>
              <a:t>Dr. Roscoe A. Bartlett, Ph.D.</a:t>
            </a:r>
            <a:endParaRPr lang="en-US" dirty="0"/>
          </a:p>
          <a:p>
            <a:r>
              <a:rPr lang="en-US" sz="2000" dirty="0" smtClean="0"/>
              <a:t>CASL Vertical Reactor Integration Software Engineering Lead</a:t>
            </a:r>
            <a:endParaRPr lang="en-US" sz="2000" dirty="0"/>
          </a:p>
          <a:p>
            <a:r>
              <a:rPr lang="en-US" sz="2000" dirty="0" smtClean="0"/>
              <a:t>Trilinos </a:t>
            </a:r>
            <a:r>
              <a:rPr lang="en-US" sz="2000" dirty="0"/>
              <a:t>Software Engineering Technologies and Integration </a:t>
            </a:r>
            <a:r>
              <a:rPr lang="en-US" sz="2000" dirty="0" smtClean="0"/>
              <a:t>Lead</a:t>
            </a:r>
          </a:p>
          <a:p>
            <a:r>
              <a:rPr lang="en-US" sz="2000" dirty="0"/>
              <a:t>Computational Eng. &amp; Energy Sciences</a:t>
            </a:r>
          </a:p>
          <a:p>
            <a:r>
              <a:rPr lang="en-US" sz="2000" dirty="0" smtClean="0"/>
              <a:t>Computer </a:t>
            </a:r>
            <a:r>
              <a:rPr lang="en-US" sz="2000" dirty="0"/>
              <a:t>Science and Mathematics </a:t>
            </a:r>
            <a:r>
              <a:rPr lang="en-US" sz="2000" dirty="0" err="1" smtClean="0"/>
              <a:t>Div</a:t>
            </a:r>
            <a:endParaRPr lang="en-US" sz="2000" dirty="0" smtClean="0"/>
          </a:p>
          <a:p>
            <a:r>
              <a:rPr lang="en-US" sz="2000" dirty="0" smtClean="0"/>
              <a:t>Co-authors:</a:t>
            </a:r>
          </a:p>
          <a:p>
            <a:pPr lvl="1" algn="l"/>
            <a:r>
              <a:rPr lang="en-US" sz="2000" dirty="0" smtClean="0"/>
              <a:t>Mike Heroux (SNL)</a:t>
            </a:r>
          </a:p>
          <a:p>
            <a:pPr lvl="1" algn="l"/>
            <a:r>
              <a:rPr lang="en-US" sz="2000" dirty="0" smtClean="0"/>
              <a:t>Jim </a:t>
            </a:r>
            <a:r>
              <a:rPr lang="en-US" sz="2000" dirty="0" err="1" smtClean="0"/>
              <a:t>Willenbring</a:t>
            </a:r>
            <a:r>
              <a:rPr lang="en-US" sz="2000" dirty="0" smtClean="0"/>
              <a:t> (SNL)</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11204" y="177114"/>
            <a:ext cx="8727996" cy="458587"/>
          </a:xfrm>
        </p:spPr>
        <p:txBody>
          <a:bodyPr/>
          <a:lstStyle/>
          <a:p>
            <a:r>
              <a:rPr lang="en-US" sz="2800" dirty="0" smtClean="0"/>
              <a:t>Relevant Lean/Agile Principles</a:t>
            </a:r>
          </a:p>
        </p:txBody>
      </p:sp>
      <p:sp>
        <p:nvSpPr>
          <p:cNvPr id="16388" name="Rectangle 8"/>
          <p:cNvSpPr>
            <a:spLocks noChangeArrowheads="1"/>
          </p:cNvSpPr>
          <p:nvPr/>
        </p:nvSpPr>
        <p:spPr bwMode="auto">
          <a:xfrm>
            <a:off x="461963" y="685800"/>
            <a:ext cx="8213725"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marL="342900" indent="-171450">
              <a:spcAft>
                <a:spcPct val="50000"/>
              </a:spcAft>
              <a:buSzPct val="100000"/>
              <a:buFontTx/>
              <a:buChar char="•"/>
            </a:pPr>
            <a:r>
              <a:rPr lang="en-US" b="1" dirty="0"/>
              <a:t>Agile Design: </a:t>
            </a:r>
            <a:r>
              <a:rPr lang="en-US" dirty="0"/>
              <a:t>Reusable software is best designed and developed by incrementally attempting to reuse it with new clients and incrementally redesigning and refactoring the software as needed keeping it simple.</a:t>
            </a:r>
          </a:p>
          <a:p>
            <a:pPr marL="800100" lvl="1" indent="-171450">
              <a:spcAft>
                <a:spcPts val="30"/>
              </a:spcAft>
              <a:buSzPct val="100000"/>
              <a:buFontTx/>
              <a:buChar char="•"/>
            </a:pPr>
            <a:r>
              <a:rPr lang="en-US" dirty="0"/>
              <a:t>Technical debt in the code is managed through continuous incremental (re)design and refactoring.</a:t>
            </a:r>
          </a:p>
          <a:p>
            <a:pPr marL="342900" indent="-171450">
              <a:spcAft>
                <a:spcPct val="50000"/>
              </a:spcAft>
              <a:buSzPct val="100000"/>
              <a:buFontTx/>
              <a:buChar char="•"/>
            </a:pPr>
            <a:r>
              <a:rPr lang="en-US" b="1" dirty="0"/>
              <a:t>Agile Quality</a:t>
            </a:r>
            <a:r>
              <a:rPr lang="en-US" dirty="0"/>
              <a:t>: High quality defect-free software is most effectively developed by not putting defects into the software in the first place.</a:t>
            </a:r>
          </a:p>
          <a:p>
            <a:pPr marL="800100" lvl="1" indent="-171450">
              <a:spcAft>
                <a:spcPct val="50000"/>
              </a:spcAft>
              <a:buSzPct val="100000"/>
              <a:buFontTx/>
              <a:buChar char="•"/>
            </a:pPr>
            <a:r>
              <a:rPr lang="en-US" dirty="0"/>
              <a:t>High quality software is best developed collaboratively (e.g. pair programming and code reviews).</a:t>
            </a:r>
          </a:p>
          <a:p>
            <a:pPr marL="800100" lvl="1" indent="-171450">
              <a:spcAft>
                <a:spcPct val="50000"/>
              </a:spcAft>
              <a:buSzPct val="100000"/>
              <a:buFontTx/>
              <a:buChar char="•"/>
            </a:pPr>
            <a:r>
              <a:rPr lang="en-US" dirty="0"/>
              <a:t>Software is fully verified before it is even written (i.e. Test Driven Development </a:t>
            </a:r>
            <a:r>
              <a:rPr lang="en-US" dirty="0" smtClean="0"/>
              <a:t>(TDD) for </a:t>
            </a:r>
            <a:r>
              <a:rPr lang="en-US" dirty="0"/>
              <a:t>system verification and unit tests).</a:t>
            </a:r>
          </a:p>
          <a:p>
            <a:pPr marL="800100" lvl="1" indent="-171450">
              <a:spcAft>
                <a:spcPct val="50000"/>
              </a:spcAft>
              <a:buSzPct val="100000"/>
              <a:buFontTx/>
              <a:buChar char="•"/>
            </a:pPr>
            <a:r>
              <a:rPr lang="en-US" dirty="0"/>
              <a:t>High quality software is developed in small increments and with sufficient testing in between sets of changes.</a:t>
            </a:r>
          </a:p>
          <a:p>
            <a:pPr marL="342900" indent="-171450">
              <a:spcAft>
                <a:spcPct val="50000"/>
              </a:spcAft>
              <a:buSzPct val="100000"/>
              <a:buFontTx/>
              <a:buChar char="•"/>
            </a:pPr>
            <a:r>
              <a:rPr lang="en-US" b="1" dirty="0"/>
              <a:t>Agile Integration</a:t>
            </a:r>
            <a:r>
              <a:rPr lang="en-US" dirty="0"/>
              <a:t>: Software needs to be integrated early and often</a:t>
            </a:r>
          </a:p>
          <a:p>
            <a:pPr marL="342900" indent="-171450">
              <a:spcAft>
                <a:spcPct val="50000"/>
              </a:spcAft>
              <a:buSzPct val="100000"/>
              <a:buFontTx/>
              <a:buChar char="•"/>
            </a:pPr>
            <a:r>
              <a:rPr lang="en-US" b="1" dirty="0"/>
              <a:t>Agile Delivery</a:t>
            </a:r>
            <a:r>
              <a:rPr lang="en-US" dirty="0"/>
              <a:t>: Software should be delivered to real (or as real as we can make them) customers is short (fixed) intervals.</a:t>
            </a:r>
          </a:p>
        </p:txBody>
      </p:sp>
      <p:sp>
        <p:nvSpPr>
          <p:cNvPr id="9221" name="Rectangle 9"/>
          <p:cNvSpPr>
            <a:spLocks noChangeArrowheads="1"/>
          </p:cNvSpPr>
          <p:nvPr/>
        </p:nvSpPr>
        <p:spPr bwMode="auto">
          <a:xfrm>
            <a:off x="2265700" y="6134100"/>
            <a:ext cx="5506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dirty="0">
                <a:solidFill>
                  <a:schemeClr val="accent2"/>
                </a:solidFill>
              </a:rPr>
              <a:t>References:</a:t>
            </a:r>
            <a:r>
              <a:rPr lang="en-US" dirty="0"/>
              <a:t>  </a:t>
            </a:r>
            <a:r>
              <a:rPr lang="en-US" dirty="0">
                <a:solidFill>
                  <a:srgbClr val="D30AA5"/>
                </a:solidFill>
                <a:hlinkClick r:id="rId3"/>
              </a:rPr>
              <a:t>http:/www.ornl.gov/8vt/readingList.html</a:t>
            </a:r>
            <a:endParaRPr lang="en-US" dirty="0">
              <a:solidFill>
                <a:srgbClr val="D30AA5"/>
              </a:solidFill>
            </a:endParaRPr>
          </a:p>
        </p:txBody>
      </p:sp>
    </p:spTree>
    <p:extLst>
      <p:ext uri="{BB962C8B-B14F-4D97-AF65-F5344CB8AC3E}">
        <p14:creationId xmlns:p14="http://schemas.microsoft.com/office/powerpoint/2010/main" val="1126209072"/>
      </p:ext>
    </p:extLst>
  </p:cSld>
  <p:clrMapOvr>
    <a:masterClrMapping/>
  </p:clrMapOvr>
  <p:transition spd="med" advTm="75766">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28"/>
          <p:cNvSpPr>
            <a:spLocks noGrp="1" noChangeArrowheads="1"/>
          </p:cNvSpPr>
          <p:nvPr>
            <p:ph type="title" idx="4294967295"/>
          </p:nvPr>
        </p:nvSpPr>
        <p:spPr>
          <a:xfrm>
            <a:off x="76200" y="76200"/>
            <a:ext cx="8839200" cy="827919"/>
          </a:xfrm>
        </p:spPr>
        <p:txBody>
          <a:bodyPr/>
          <a:lstStyle/>
          <a:p>
            <a:pPr eaLnBrk="1" hangingPunct="1"/>
            <a:r>
              <a:rPr lang="en-US" sz="2800" dirty="0" smtClean="0"/>
              <a:t>Validation-Centric Approach (VCA):</a:t>
            </a:r>
            <a:br>
              <a:rPr lang="en-US" sz="2800" dirty="0" smtClean="0"/>
            </a:br>
            <a:r>
              <a:rPr lang="en-US" sz="2800" dirty="0" smtClean="0"/>
              <a:t>Common Lifecycle Model for CSE Software</a:t>
            </a:r>
          </a:p>
        </p:txBody>
      </p:sp>
      <p:sp>
        <p:nvSpPr>
          <p:cNvPr id="44036" name="Rectangle 1030"/>
          <p:cNvSpPr>
            <a:spLocks noGrp="1" noChangeArrowheads="1"/>
          </p:cNvSpPr>
          <p:nvPr>
            <p:ph type="body" idx="4294967295"/>
          </p:nvPr>
        </p:nvSpPr>
        <p:spPr>
          <a:xfrm>
            <a:off x="228600" y="842456"/>
            <a:ext cx="8721725" cy="5863144"/>
          </a:xfrm>
          <a:solidFill>
            <a:schemeClr val="bg1"/>
          </a:solidFill>
        </p:spPr>
        <p:txBody>
          <a:bodyPr wrap="square">
            <a:spAutoFit/>
          </a:bodyPr>
          <a:lstStyle/>
          <a:p>
            <a:pPr marL="0" indent="0" eaLnBrk="1" hangingPunct="1">
              <a:lnSpc>
                <a:spcPct val="100000"/>
              </a:lnSpc>
              <a:spcBef>
                <a:spcPts val="600"/>
              </a:spcBef>
              <a:buFontTx/>
              <a:buNone/>
              <a:defRPr/>
            </a:pPr>
            <a:r>
              <a:rPr lang="en-US" sz="2000" b="0" dirty="0" smtClean="0">
                <a:solidFill>
                  <a:srgbClr val="009900"/>
                </a:solidFill>
              </a:rPr>
              <a:t>Central elements of validation-centric approach (VCA) lifecycle model</a:t>
            </a:r>
          </a:p>
          <a:p>
            <a:pPr>
              <a:lnSpc>
                <a:spcPct val="100000"/>
              </a:lnSpc>
              <a:spcBef>
                <a:spcPts val="600"/>
              </a:spcBef>
              <a:defRPr/>
            </a:pPr>
            <a:r>
              <a:rPr lang="en-US" sz="2000" b="0" dirty="0" smtClean="0"/>
              <a:t>Develop the software by testing against real early-adopter customer applications</a:t>
            </a:r>
          </a:p>
          <a:p>
            <a:pPr>
              <a:lnSpc>
                <a:spcPct val="100000"/>
              </a:lnSpc>
              <a:spcBef>
                <a:spcPts val="600"/>
              </a:spcBef>
              <a:defRPr/>
            </a:pPr>
            <a:r>
              <a:rPr lang="en-US" sz="2000" b="0" dirty="0" smtClean="0"/>
              <a:t>Manually verify the behavior against applications or other test cases</a:t>
            </a:r>
          </a:p>
          <a:p>
            <a:pPr marL="0" indent="0" eaLnBrk="1" hangingPunct="1">
              <a:lnSpc>
                <a:spcPct val="100000"/>
              </a:lnSpc>
              <a:spcBef>
                <a:spcPts val="600"/>
              </a:spcBef>
              <a:buFontTx/>
              <a:buNone/>
              <a:defRPr/>
            </a:pPr>
            <a:r>
              <a:rPr lang="en-US" sz="2000" b="0" dirty="0" smtClean="0">
                <a:solidFill>
                  <a:srgbClr val="002060"/>
                </a:solidFill>
              </a:rPr>
              <a:t>Advantages of the VCA lifecycle model:</a:t>
            </a:r>
          </a:p>
          <a:p>
            <a:pPr>
              <a:lnSpc>
                <a:spcPct val="100000"/>
              </a:lnSpc>
              <a:spcBef>
                <a:spcPts val="600"/>
              </a:spcBef>
              <a:defRPr/>
            </a:pPr>
            <a:r>
              <a:rPr lang="en-US" sz="2000" b="0" dirty="0" smtClean="0"/>
              <a:t>Assuming customer validation of code is easy (i.e. linear or nonlinear algebraic equation solvers =&gt; compute the residual) …</a:t>
            </a:r>
          </a:p>
          <a:p>
            <a:pPr>
              <a:lnSpc>
                <a:spcPct val="100000"/>
              </a:lnSpc>
              <a:spcBef>
                <a:spcPts val="600"/>
              </a:spcBef>
              <a:defRPr/>
            </a:pPr>
            <a:r>
              <a:rPr lang="en-US" sz="2000" b="0" dirty="0" smtClean="0"/>
              <a:t>Can be very fast to initially create new code</a:t>
            </a:r>
          </a:p>
          <a:p>
            <a:pPr>
              <a:lnSpc>
                <a:spcPct val="100000"/>
              </a:lnSpc>
              <a:spcBef>
                <a:spcPts val="600"/>
              </a:spcBef>
              <a:defRPr/>
            </a:pPr>
            <a:r>
              <a:rPr lang="en-US" sz="2000" b="0" dirty="0" smtClean="0"/>
              <a:t>Works for the customers code right away</a:t>
            </a:r>
            <a:endParaRPr lang="en-US" sz="2000" b="0" dirty="0"/>
          </a:p>
          <a:p>
            <a:pPr marL="0" indent="0" eaLnBrk="1" hangingPunct="1">
              <a:lnSpc>
                <a:spcPct val="100000"/>
              </a:lnSpc>
              <a:spcBef>
                <a:spcPts val="600"/>
              </a:spcBef>
              <a:buFontTx/>
              <a:buNone/>
              <a:defRPr/>
            </a:pPr>
            <a:r>
              <a:rPr lang="en-US" sz="2000" b="0" dirty="0" smtClean="0">
                <a:solidFill>
                  <a:srgbClr val="C00000"/>
                </a:solidFill>
              </a:rPr>
              <a:t>Problems with the VCA lifecycle model:</a:t>
            </a:r>
          </a:p>
          <a:p>
            <a:pPr>
              <a:lnSpc>
                <a:spcPct val="100000"/>
              </a:lnSpc>
              <a:spcBef>
                <a:spcPts val="600"/>
              </a:spcBef>
              <a:defRPr/>
            </a:pPr>
            <a:r>
              <a:rPr lang="en-US" sz="2000" b="0" dirty="0" smtClean="0"/>
              <a:t>Does now work well when validation is hard (i.e. ODE/DAE solvers where no easy to compute global measure of error exists)</a:t>
            </a:r>
          </a:p>
          <a:p>
            <a:pPr>
              <a:lnSpc>
                <a:spcPct val="100000"/>
              </a:lnSpc>
              <a:spcBef>
                <a:spcPts val="600"/>
              </a:spcBef>
              <a:defRPr/>
            </a:pPr>
            <a:r>
              <a:rPr lang="en-US" sz="2000" b="0" dirty="0" smtClean="0"/>
              <a:t>Re-validating against existing customer codes is expensive or is often lost (i.e. the customer code becomes unavailable).</a:t>
            </a:r>
          </a:p>
          <a:p>
            <a:pPr>
              <a:lnSpc>
                <a:spcPct val="100000"/>
              </a:lnSpc>
              <a:spcBef>
                <a:spcPts val="600"/>
              </a:spcBef>
              <a:defRPr/>
            </a:pPr>
            <a:r>
              <a:rPr lang="en-US" sz="2000" b="0" dirty="0" smtClean="0"/>
              <a:t>Difficult and expensive to refactor:  Re-running customer validation tests is too expensive or such tests are too fragile or inflexible (e.g. binary compatibility tests)</a:t>
            </a:r>
            <a:endParaRPr lang="en-US" sz="2000" b="0" dirty="0" smtClean="0">
              <a:solidFill>
                <a:srgbClr val="C00000"/>
              </a:solidFill>
            </a:endParaRPr>
          </a:p>
          <a:p>
            <a:pPr marL="0" indent="0">
              <a:lnSpc>
                <a:spcPct val="100000"/>
              </a:lnSpc>
              <a:spcBef>
                <a:spcPts val="600"/>
              </a:spcBef>
              <a:buNone/>
              <a:defRPr/>
            </a:pPr>
            <a:r>
              <a:rPr lang="en-US" sz="2000" b="0" dirty="0" smtClean="0">
                <a:solidFill>
                  <a:srgbClr val="C00000"/>
                </a:solidFill>
              </a:rPr>
              <a:t>VCA lifecycle model often leads to unmaintainable codes that are later abandoned!</a:t>
            </a:r>
          </a:p>
        </p:txBody>
      </p:sp>
    </p:spTree>
    <p:custDataLst>
      <p:tags r:id="rId1"/>
    </p:custDataLst>
    <p:extLst>
      <p:ext uri="{BB962C8B-B14F-4D97-AF65-F5344CB8AC3E}">
        <p14:creationId xmlns:p14="http://schemas.microsoft.com/office/powerpoint/2010/main" val="1258177646"/>
      </p:ext>
    </p:extLst>
  </p:cSld>
  <p:clrMapOvr>
    <a:masterClrMapping/>
  </p:clrMapOvr>
  <p:transition advTm="126064">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6">
                                            <p:txEl>
                                              <p:pRg st="7" end="7"/>
                                            </p:txEl>
                                          </p:spTgt>
                                        </p:tgtEl>
                                        <p:attrNameLst>
                                          <p:attrName>style.visibility</p:attrName>
                                        </p:attrNameLst>
                                      </p:cBhvr>
                                      <p:to>
                                        <p:strVal val="visible"/>
                                      </p:to>
                                    </p:set>
                                    <p:animEffect transition="in" filter="fade">
                                      <p:cBhvr>
                                        <p:cTn id="7" dur="500"/>
                                        <p:tgtEl>
                                          <p:spTgt spid="44036">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4036">
                                            <p:txEl>
                                              <p:pRg st="8" end="8"/>
                                            </p:txEl>
                                          </p:spTgt>
                                        </p:tgtEl>
                                        <p:attrNameLst>
                                          <p:attrName>style.visibility</p:attrName>
                                        </p:attrNameLst>
                                      </p:cBhvr>
                                      <p:to>
                                        <p:strVal val="visible"/>
                                      </p:to>
                                    </p:set>
                                    <p:animEffect transition="in" filter="fade">
                                      <p:cBhvr>
                                        <p:cTn id="10" dur="500"/>
                                        <p:tgtEl>
                                          <p:spTgt spid="44036">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4036">
                                            <p:txEl>
                                              <p:pRg st="9" end="9"/>
                                            </p:txEl>
                                          </p:spTgt>
                                        </p:tgtEl>
                                        <p:attrNameLst>
                                          <p:attrName>style.visibility</p:attrName>
                                        </p:attrNameLst>
                                      </p:cBhvr>
                                      <p:to>
                                        <p:strVal val="visible"/>
                                      </p:to>
                                    </p:set>
                                    <p:animEffect transition="in" filter="fade">
                                      <p:cBhvr>
                                        <p:cTn id="13" dur="500"/>
                                        <p:tgtEl>
                                          <p:spTgt spid="44036">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4036">
                                            <p:txEl>
                                              <p:pRg st="10" end="10"/>
                                            </p:txEl>
                                          </p:spTgt>
                                        </p:tgtEl>
                                        <p:attrNameLst>
                                          <p:attrName>style.visibility</p:attrName>
                                        </p:attrNameLst>
                                      </p:cBhvr>
                                      <p:to>
                                        <p:strVal val="visible"/>
                                      </p:to>
                                    </p:set>
                                    <p:animEffect transition="in" filter="fade">
                                      <p:cBhvr>
                                        <p:cTn id="16" dur="500"/>
                                        <p:tgtEl>
                                          <p:spTgt spid="44036">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4036">
                                            <p:txEl>
                                              <p:pRg st="11" end="11"/>
                                            </p:txEl>
                                          </p:spTgt>
                                        </p:tgtEl>
                                        <p:attrNameLst>
                                          <p:attrName>style.visibility</p:attrName>
                                        </p:attrNameLst>
                                      </p:cBhvr>
                                      <p:to>
                                        <p:strVal val="visible"/>
                                      </p:to>
                                    </p:set>
                                    <p:animEffect transition="in" filter="fade">
                                      <p:cBhvr>
                                        <p:cTn id="19" dur="500"/>
                                        <p:tgtEl>
                                          <p:spTgt spid="4403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74" name="Rectangle 18"/>
          <p:cNvSpPr>
            <a:spLocks noChangeArrowheads="1"/>
          </p:cNvSpPr>
          <p:nvPr/>
        </p:nvSpPr>
        <p:spPr bwMode="auto">
          <a:xfrm>
            <a:off x="7880350" y="2622550"/>
            <a:ext cx="1263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spcAft>
                <a:spcPct val="15000"/>
              </a:spcAft>
              <a:buSzPct val="100000"/>
            </a:pPr>
            <a:r>
              <a:rPr lang="en-US" sz="1600">
                <a:solidFill>
                  <a:srgbClr val="FF0000"/>
                </a:solidFill>
              </a:rPr>
              <a:t>Regression!</a:t>
            </a:r>
          </a:p>
        </p:txBody>
      </p:sp>
      <p:sp>
        <p:nvSpPr>
          <p:cNvPr id="10244" name="Rectangle 2"/>
          <p:cNvSpPr>
            <a:spLocks noGrp="1" noChangeArrowheads="1"/>
          </p:cNvSpPr>
          <p:nvPr>
            <p:ph type="title"/>
          </p:nvPr>
        </p:nvSpPr>
        <p:spPr>
          <a:xfrm>
            <a:off x="111204" y="177114"/>
            <a:ext cx="8727996" cy="458587"/>
          </a:xfrm>
        </p:spPr>
        <p:txBody>
          <a:bodyPr>
            <a:spAutoFit/>
          </a:bodyPr>
          <a:lstStyle/>
          <a:p>
            <a:r>
              <a:rPr lang="en-US" sz="2800" dirty="0" smtClean="0"/>
              <a:t>Common Approach: Development Instability</a:t>
            </a:r>
          </a:p>
        </p:txBody>
      </p:sp>
      <p:sp>
        <p:nvSpPr>
          <p:cNvPr id="10245" name="Line 4"/>
          <p:cNvSpPr>
            <a:spLocks noChangeShapeType="1"/>
          </p:cNvSpPr>
          <p:nvPr/>
        </p:nvSpPr>
        <p:spPr bwMode="auto">
          <a:xfrm>
            <a:off x="2036763" y="1123950"/>
            <a:ext cx="0" cy="2189163"/>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246" name="Line 5"/>
          <p:cNvSpPr>
            <a:spLocks noChangeShapeType="1"/>
          </p:cNvSpPr>
          <p:nvPr/>
        </p:nvSpPr>
        <p:spPr bwMode="auto">
          <a:xfrm>
            <a:off x="2036763" y="3313113"/>
            <a:ext cx="6299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7" name="Rectangle 6"/>
          <p:cNvSpPr>
            <a:spLocks noChangeArrowheads="1"/>
          </p:cNvSpPr>
          <p:nvPr/>
        </p:nvSpPr>
        <p:spPr bwMode="auto">
          <a:xfrm>
            <a:off x="326918" y="1892300"/>
            <a:ext cx="14670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dirty="0" smtClean="0"/>
              <a:t>#failing tests</a:t>
            </a:r>
            <a:endParaRPr lang="en-US" dirty="0"/>
          </a:p>
          <a:p>
            <a:pPr algn="ctr"/>
            <a:r>
              <a:rPr lang="en-US" dirty="0"/>
              <a:t>or</a:t>
            </a:r>
          </a:p>
          <a:p>
            <a:pPr algn="ctr"/>
            <a:r>
              <a:rPr lang="en-US" dirty="0"/>
              <a:t>#</a:t>
            </a:r>
            <a:r>
              <a:rPr lang="en-US" dirty="0" smtClean="0"/>
              <a:t>defects</a:t>
            </a:r>
            <a:endParaRPr lang="en-US" dirty="0"/>
          </a:p>
          <a:p>
            <a:pPr algn="ctr"/>
            <a:endParaRPr lang="en-US" dirty="0"/>
          </a:p>
        </p:txBody>
      </p:sp>
      <p:sp>
        <p:nvSpPr>
          <p:cNvPr id="10248" name="Line 7"/>
          <p:cNvSpPr>
            <a:spLocks noChangeShapeType="1"/>
          </p:cNvSpPr>
          <p:nvPr/>
        </p:nvSpPr>
        <p:spPr bwMode="auto">
          <a:xfrm>
            <a:off x="2613025" y="3082925"/>
            <a:ext cx="0" cy="500063"/>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249" name="Rectangle 8"/>
          <p:cNvSpPr>
            <a:spLocks noChangeArrowheads="1"/>
          </p:cNvSpPr>
          <p:nvPr/>
        </p:nvSpPr>
        <p:spPr bwMode="auto">
          <a:xfrm>
            <a:off x="8297863" y="2890838"/>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r>
              <a:rPr lang="en-US"/>
              <a:t>Time</a:t>
            </a:r>
          </a:p>
        </p:txBody>
      </p:sp>
      <p:sp>
        <p:nvSpPr>
          <p:cNvPr id="10250" name="Line 9"/>
          <p:cNvSpPr>
            <a:spLocks noChangeShapeType="1"/>
          </p:cNvSpPr>
          <p:nvPr/>
        </p:nvSpPr>
        <p:spPr bwMode="auto">
          <a:xfrm>
            <a:off x="6300788" y="3082925"/>
            <a:ext cx="0" cy="500063"/>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251" name="Line 10"/>
          <p:cNvSpPr>
            <a:spLocks noChangeShapeType="1"/>
          </p:cNvSpPr>
          <p:nvPr/>
        </p:nvSpPr>
        <p:spPr bwMode="auto">
          <a:xfrm>
            <a:off x="7759700" y="3082925"/>
            <a:ext cx="0" cy="500063"/>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252" name="Rectangle 11"/>
          <p:cNvSpPr>
            <a:spLocks noChangeArrowheads="1"/>
          </p:cNvSpPr>
          <p:nvPr/>
        </p:nvSpPr>
        <p:spPr bwMode="auto">
          <a:xfrm>
            <a:off x="2033588" y="3659188"/>
            <a:ext cx="123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a:t>Release X</a:t>
            </a:r>
          </a:p>
        </p:txBody>
      </p:sp>
      <p:sp>
        <p:nvSpPr>
          <p:cNvPr id="10253" name="Rectangle 12"/>
          <p:cNvSpPr>
            <a:spLocks noChangeArrowheads="1"/>
          </p:cNvSpPr>
          <p:nvPr/>
        </p:nvSpPr>
        <p:spPr bwMode="auto">
          <a:xfrm>
            <a:off x="5440363" y="3621088"/>
            <a:ext cx="149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a:t>Branch for</a:t>
            </a:r>
          </a:p>
          <a:p>
            <a:pPr algn="ctr"/>
            <a:r>
              <a:rPr lang="en-US"/>
              <a:t>Release X+1</a:t>
            </a:r>
          </a:p>
        </p:txBody>
      </p:sp>
      <p:sp>
        <p:nvSpPr>
          <p:cNvPr id="10254" name="Rectangle 13"/>
          <p:cNvSpPr>
            <a:spLocks noChangeArrowheads="1"/>
          </p:cNvSpPr>
          <p:nvPr/>
        </p:nvSpPr>
        <p:spPr bwMode="auto">
          <a:xfrm>
            <a:off x="7105650" y="3697288"/>
            <a:ext cx="1498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a:t>Release X+1</a:t>
            </a:r>
          </a:p>
        </p:txBody>
      </p:sp>
      <p:sp>
        <p:nvSpPr>
          <p:cNvPr id="275470" name="Freeform 14"/>
          <p:cNvSpPr>
            <a:spLocks/>
          </p:cNvSpPr>
          <p:nvPr/>
        </p:nvSpPr>
        <p:spPr bwMode="auto">
          <a:xfrm>
            <a:off x="2114550" y="1892300"/>
            <a:ext cx="5653088" cy="1114425"/>
          </a:xfrm>
          <a:custGeom>
            <a:avLst/>
            <a:gdLst>
              <a:gd name="T0" fmla="*/ 0 w 3561"/>
              <a:gd name="T1" fmla="*/ 1769149866 h 702"/>
              <a:gd name="T2" fmla="*/ 791329114 w 3561"/>
              <a:gd name="T3" fmla="*/ 1769149866 h 702"/>
              <a:gd name="T4" fmla="*/ 1035785217 w 3561"/>
              <a:gd name="T5" fmla="*/ 1585178921 h 702"/>
              <a:gd name="T6" fmla="*/ 1219755795 w 3561"/>
              <a:gd name="T7" fmla="*/ 1645662650 h 702"/>
              <a:gd name="T8" fmla="*/ 1219755795 w 3561"/>
              <a:gd name="T9" fmla="*/ 1524695192 h 702"/>
              <a:gd name="T10" fmla="*/ 1401207012 w 3561"/>
              <a:gd name="T11" fmla="*/ 1403727734 h 702"/>
              <a:gd name="T12" fmla="*/ 1522174489 w 3561"/>
              <a:gd name="T13" fmla="*/ 1038304411 h 702"/>
              <a:gd name="T14" fmla="*/ 1706147052 w 3561"/>
              <a:gd name="T15" fmla="*/ 1219755598 h 702"/>
              <a:gd name="T16" fmla="*/ 1950601369 w 3561"/>
              <a:gd name="T17" fmla="*/ 854333862 h 702"/>
              <a:gd name="T18" fmla="*/ 1950601369 w 3561"/>
              <a:gd name="T19" fmla="*/ 609877799 h 702"/>
              <a:gd name="T20" fmla="*/ 2147483647 w 3561"/>
              <a:gd name="T21" fmla="*/ 304938106 h 702"/>
              <a:gd name="T22" fmla="*/ 2147483647 w 3561"/>
              <a:gd name="T23" fmla="*/ 670361528 h 702"/>
              <a:gd name="T24" fmla="*/ 2147483647 w 3561"/>
              <a:gd name="T25" fmla="*/ 123486869 h 702"/>
              <a:gd name="T26" fmla="*/ 2147483647 w 3561"/>
              <a:gd name="T27" fmla="*/ 549394070 h 702"/>
              <a:gd name="T28" fmla="*/ 2147483647 w 3561"/>
              <a:gd name="T29" fmla="*/ 1098788140 h 702"/>
              <a:gd name="T30" fmla="*/ 2147483647 w 3561"/>
              <a:gd name="T31" fmla="*/ 304938106 h 702"/>
              <a:gd name="T32" fmla="*/ 2147483647 w 3561"/>
              <a:gd name="T33" fmla="*/ 609877799 h 702"/>
              <a:gd name="T34" fmla="*/ 2147483647 w 3561"/>
              <a:gd name="T35" fmla="*/ 1053425343 h 702"/>
              <a:gd name="T36" fmla="*/ 2147483647 w 3561"/>
              <a:gd name="T37" fmla="*/ 1464211463 h 702"/>
              <a:gd name="T38" fmla="*/ 2147483647 w 3561"/>
              <a:gd name="T39" fmla="*/ 975299733 h 702"/>
              <a:gd name="T40" fmla="*/ 2147483647 w 3561"/>
              <a:gd name="T41" fmla="*/ 670361528 h 702"/>
              <a:gd name="T42" fmla="*/ 2147483647 w 3561"/>
              <a:gd name="T43" fmla="*/ 1098788140 h 702"/>
              <a:gd name="T44" fmla="*/ 2147483647 w 3561"/>
              <a:gd name="T45" fmla="*/ 1159271869 h 702"/>
              <a:gd name="T46" fmla="*/ 2147483647 w 3561"/>
              <a:gd name="T47" fmla="*/ 609877799 h 702"/>
              <a:gd name="T48" fmla="*/ 2147483647 w 3561"/>
              <a:gd name="T49" fmla="*/ 1038304411 h 702"/>
              <a:gd name="T50" fmla="*/ 2147483647 w 3561"/>
              <a:gd name="T51" fmla="*/ 1343244005 h 702"/>
              <a:gd name="T52" fmla="*/ 2147483647 w 3561"/>
              <a:gd name="T53" fmla="*/ 854333862 h 702"/>
              <a:gd name="T54" fmla="*/ 2147483647 w 3561"/>
              <a:gd name="T55" fmla="*/ 488910341 h 702"/>
              <a:gd name="T56" fmla="*/ 2147483647 w 3561"/>
              <a:gd name="T57" fmla="*/ 0 h 702"/>
              <a:gd name="T58" fmla="*/ 2147483647 w 3561"/>
              <a:gd name="T59" fmla="*/ 123486869 h 702"/>
              <a:gd name="T60" fmla="*/ 2147483647 w 3561"/>
              <a:gd name="T61" fmla="*/ 733366206 h 702"/>
              <a:gd name="T62" fmla="*/ 2147483647 w 3561"/>
              <a:gd name="T63" fmla="*/ 488910341 h 702"/>
              <a:gd name="T64" fmla="*/ 2147483647 w 3561"/>
              <a:gd name="T65" fmla="*/ 304938106 h 702"/>
              <a:gd name="T66" fmla="*/ 2147483647 w 3561"/>
              <a:gd name="T67" fmla="*/ 914816004 h 702"/>
              <a:gd name="T68" fmla="*/ 2147483647 w 3561"/>
              <a:gd name="T69" fmla="*/ 488910341 h 702"/>
              <a:gd name="T70" fmla="*/ 2147483647 w 3561"/>
              <a:gd name="T71" fmla="*/ 609877799 h 702"/>
              <a:gd name="T72" fmla="*/ 2147483647 w 3561"/>
              <a:gd name="T73" fmla="*/ 854333862 h 702"/>
              <a:gd name="T74" fmla="*/ 2147483647 w 3561"/>
              <a:gd name="T75" fmla="*/ 975299733 h 702"/>
              <a:gd name="T76" fmla="*/ 2147483647 w 3561"/>
              <a:gd name="T77" fmla="*/ 854333862 h 702"/>
              <a:gd name="T78" fmla="*/ 2147483647 w 3561"/>
              <a:gd name="T79" fmla="*/ 1159271869 h 702"/>
              <a:gd name="T80" fmla="*/ 2147483647 w 3561"/>
              <a:gd name="T81" fmla="*/ 1464211463 h 702"/>
              <a:gd name="T82" fmla="*/ 2147483647 w 3561"/>
              <a:gd name="T83" fmla="*/ 1123989693 h 702"/>
              <a:gd name="T84" fmla="*/ 2147483647 w 3561"/>
              <a:gd name="T85" fmla="*/ 929936936 h 702"/>
              <a:gd name="T86" fmla="*/ 2147483647 w 3561"/>
              <a:gd name="T87" fmla="*/ 1209674976 h 702"/>
              <a:gd name="T88" fmla="*/ 2147483647 w 3561"/>
              <a:gd name="T89" fmla="*/ 1227315270 h 702"/>
              <a:gd name="T90" fmla="*/ 2147483647 w 3561"/>
              <a:gd name="T91" fmla="*/ 1141629987 h 702"/>
              <a:gd name="T92" fmla="*/ 2147483647 w 3561"/>
              <a:gd name="T93" fmla="*/ 1333163383 h 7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61"/>
              <a:gd name="T142" fmla="*/ 0 h 702"/>
              <a:gd name="T143" fmla="*/ 3561 w 3561"/>
              <a:gd name="T144" fmla="*/ 702 h 7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61" h="702">
                <a:moveTo>
                  <a:pt x="0" y="702"/>
                </a:moveTo>
                <a:lnTo>
                  <a:pt x="314" y="702"/>
                </a:lnTo>
                <a:lnTo>
                  <a:pt x="411" y="629"/>
                </a:lnTo>
                <a:lnTo>
                  <a:pt x="484" y="653"/>
                </a:lnTo>
                <a:lnTo>
                  <a:pt x="484" y="605"/>
                </a:lnTo>
                <a:lnTo>
                  <a:pt x="556" y="557"/>
                </a:lnTo>
                <a:lnTo>
                  <a:pt x="604" y="412"/>
                </a:lnTo>
                <a:lnTo>
                  <a:pt x="677" y="484"/>
                </a:lnTo>
                <a:lnTo>
                  <a:pt x="774" y="339"/>
                </a:lnTo>
                <a:lnTo>
                  <a:pt x="774" y="242"/>
                </a:lnTo>
                <a:lnTo>
                  <a:pt x="871" y="121"/>
                </a:lnTo>
                <a:lnTo>
                  <a:pt x="895" y="266"/>
                </a:lnTo>
                <a:lnTo>
                  <a:pt x="1040" y="49"/>
                </a:lnTo>
                <a:lnTo>
                  <a:pt x="1113" y="218"/>
                </a:lnTo>
                <a:lnTo>
                  <a:pt x="1137" y="436"/>
                </a:lnTo>
                <a:lnTo>
                  <a:pt x="1282" y="121"/>
                </a:lnTo>
                <a:lnTo>
                  <a:pt x="1403" y="242"/>
                </a:lnTo>
                <a:lnTo>
                  <a:pt x="1409" y="418"/>
                </a:lnTo>
                <a:lnTo>
                  <a:pt x="1451" y="581"/>
                </a:lnTo>
                <a:lnTo>
                  <a:pt x="1500" y="387"/>
                </a:lnTo>
                <a:lnTo>
                  <a:pt x="1596" y="266"/>
                </a:lnTo>
                <a:lnTo>
                  <a:pt x="1742" y="436"/>
                </a:lnTo>
                <a:lnTo>
                  <a:pt x="1790" y="460"/>
                </a:lnTo>
                <a:lnTo>
                  <a:pt x="1814" y="242"/>
                </a:lnTo>
                <a:lnTo>
                  <a:pt x="1887" y="412"/>
                </a:lnTo>
                <a:lnTo>
                  <a:pt x="1959" y="533"/>
                </a:lnTo>
                <a:lnTo>
                  <a:pt x="2056" y="339"/>
                </a:lnTo>
                <a:lnTo>
                  <a:pt x="2153" y="194"/>
                </a:lnTo>
                <a:lnTo>
                  <a:pt x="2201" y="0"/>
                </a:lnTo>
                <a:lnTo>
                  <a:pt x="2298" y="49"/>
                </a:lnTo>
                <a:lnTo>
                  <a:pt x="2298" y="291"/>
                </a:lnTo>
                <a:lnTo>
                  <a:pt x="2395" y="194"/>
                </a:lnTo>
                <a:lnTo>
                  <a:pt x="2467" y="121"/>
                </a:lnTo>
                <a:lnTo>
                  <a:pt x="2516" y="363"/>
                </a:lnTo>
                <a:lnTo>
                  <a:pt x="2612" y="194"/>
                </a:lnTo>
                <a:lnTo>
                  <a:pt x="2709" y="242"/>
                </a:lnTo>
                <a:lnTo>
                  <a:pt x="2733" y="339"/>
                </a:lnTo>
                <a:lnTo>
                  <a:pt x="2903" y="387"/>
                </a:lnTo>
                <a:lnTo>
                  <a:pt x="2951" y="339"/>
                </a:lnTo>
                <a:lnTo>
                  <a:pt x="3024" y="460"/>
                </a:lnTo>
                <a:lnTo>
                  <a:pt x="3024" y="581"/>
                </a:lnTo>
                <a:lnTo>
                  <a:pt x="3151" y="446"/>
                </a:lnTo>
                <a:lnTo>
                  <a:pt x="3241" y="369"/>
                </a:lnTo>
                <a:lnTo>
                  <a:pt x="3332" y="480"/>
                </a:lnTo>
                <a:lnTo>
                  <a:pt x="3429" y="487"/>
                </a:lnTo>
                <a:lnTo>
                  <a:pt x="3533" y="453"/>
                </a:lnTo>
                <a:lnTo>
                  <a:pt x="3561" y="529"/>
                </a:lnTo>
              </a:path>
            </a:pathLst>
          </a:custGeom>
          <a:noFill/>
          <a:ln w="127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sp>
        <p:nvSpPr>
          <p:cNvPr id="275471" name="Rectangle 15"/>
          <p:cNvSpPr>
            <a:spLocks noChangeArrowheads="1"/>
          </p:cNvSpPr>
          <p:nvPr/>
        </p:nvSpPr>
        <p:spPr bwMode="auto">
          <a:xfrm>
            <a:off x="3625432" y="817563"/>
            <a:ext cx="302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sz="2400" b="1" dirty="0">
                <a:solidFill>
                  <a:srgbClr val="FF0000"/>
                </a:solidFill>
              </a:rPr>
              <a:t>Common Approach</a:t>
            </a:r>
          </a:p>
          <a:p>
            <a:pPr algn="ctr"/>
            <a:r>
              <a:rPr lang="en-US" sz="2400" b="1" dirty="0">
                <a:solidFill>
                  <a:srgbClr val="FF0000"/>
                </a:solidFill>
              </a:rPr>
              <a:t>NOT AGILE!</a:t>
            </a:r>
          </a:p>
        </p:txBody>
      </p:sp>
      <p:sp>
        <p:nvSpPr>
          <p:cNvPr id="275472" name="Rectangle 16"/>
          <p:cNvSpPr>
            <a:spLocks noChangeArrowheads="1"/>
          </p:cNvSpPr>
          <p:nvPr/>
        </p:nvSpPr>
        <p:spPr bwMode="auto">
          <a:xfrm>
            <a:off x="347663" y="3946525"/>
            <a:ext cx="79502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marL="342900" indent="-171450">
              <a:spcAft>
                <a:spcPct val="15000"/>
              </a:spcAft>
              <a:buSzPct val="100000"/>
            </a:pPr>
            <a:r>
              <a:rPr lang="en-US" sz="1600" b="1" u="sng" dirty="0">
                <a:solidFill>
                  <a:srgbClr val="FF0000"/>
                </a:solidFill>
              </a:rPr>
              <a:t>Problems</a:t>
            </a:r>
          </a:p>
          <a:p>
            <a:pPr marL="342900" indent="-171450">
              <a:spcAft>
                <a:spcPct val="15000"/>
              </a:spcAft>
              <a:buSzPct val="100000"/>
              <a:buFontTx/>
              <a:buChar char="•"/>
            </a:pPr>
            <a:r>
              <a:rPr lang="en-US" sz="1600" dirty="0">
                <a:solidFill>
                  <a:srgbClr val="FF0000"/>
                </a:solidFill>
              </a:rPr>
              <a:t>Cost of fixing defects increases the longer they exist in the code</a:t>
            </a:r>
          </a:p>
          <a:p>
            <a:pPr marL="342900" indent="-171450">
              <a:spcAft>
                <a:spcPct val="15000"/>
              </a:spcAft>
              <a:buSzPct val="100000"/>
              <a:buFontTx/>
              <a:buChar char="•"/>
            </a:pPr>
            <a:r>
              <a:rPr lang="en-US" sz="1600" dirty="0">
                <a:solidFill>
                  <a:srgbClr val="FF0000"/>
                </a:solidFill>
              </a:rPr>
              <a:t>Difficult to sustain development productivity</a:t>
            </a:r>
          </a:p>
          <a:p>
            <a:pPr marL="342900" indent="-171450">
              <a:spcAft>
                <a:spcPct val="15000"/>
              </a:spcAft>
              <a:buSzPct val="100000"/>
              <a:buFontTx/>
              <a:buChar char="•"/>
            </a:pPr>
            <a:r>
              <a:rPr lang="en-US" sz="1600" dirty="0">
                <a:solidFill>
                  <a:srgbClr val="FF0000"/>
                </a:solidFill>
              </a:rPr>
              <a:t>Broken code begets broken code (i.e. broken window phenomenon) </a:t>
            </a:r>
          </a:p>
          <a:p>
            <a:pPr marL="342900" indent="-171450">
              <a:spcAft>
                <a:spcPct val="15000"/>
              </a:spcAft>
              <a:buSzPct val="100000"/>
              <a:buFontTx/>
              <a:buChar char="•"/>
            </a:pPr>
            <a:r>
              <a:rPr lang="en-US" sz="1600" dirty="0">
                <a:solidFill>
                  <a:srgbClr val="FF0000"/>
                </a:solidFill>
              </a:rPr>
              <a:t>Long time between branch and release</a:t>
            </a:r>
          </a:p>
          <a:p>
            <a:pPr marL="685800" lvl="1" indent="-228600">
              <a:spcAft>
                <a:spcPct val="15000"/>
              </a:spcAft>
              <a:buSzPct val="100000"/>
              <a:buFontTx/>
              <a:buChar char="–"/>
            </a:pPr>
            <a:r>
              <a:rPr lang="en-US" sz="1400" dirty="0">
                <a:solidFill>
                  <a:srgbClr val="FF0000"/>
                </a:solidFill>
              </a:rPr>
              <a:t>Difficult to merge changes back into main development branch</a:t>
            </a:r>
          </a:p>
          <a:p>
            <a:pPr marL="685800" lvl="1" indent="-228600">
              <a:spcAft>
                <a:spcPct val="15000"/>
              </a:spcAft>
              <a:buSzPct val="100000"/>
              <a:buFontTx/>
              <a:buChar char="–"/>
            </a:pPr>
            <a:r>
              <a:rPr lang="en-US" sz="1400" dirty="0">
                <a:solidFill>
                  <a:srgbClr val="FF0000"/>
                </a:solidFill>
              </a:rPr>
              <a:t>Temptation to add “features” to the release branch before a release</a:t>
            </a:r>
          </a:p>
          <a:p>
            <a:pPr marL="342900" indent="-171450">
              <a:spcAft>
                <a:spcPct val="15000"/>
              </a:spcAft>
              <a:buSzPct val="100000"/>
              <a:buFontTx/>
              <a:buChar char="•"/>
            </a:pPr>
            <a:r>
              <a:rPr lang="en-US" sz="1600" dirty="0">
                <a:solidFill>
                  <a:srgbClr val="FF0000"/>
                </a:solidFill>
              </a:rPr>
              <a:t>Nearly impossible to consider more frequent development integration models</a:t>
            </a:r>
          </a:p>
          <a:p>
            <a:pPr marL="342900" indent="-171450">
              <a:spcAft>
                <a:spcPct val="15000"/>
              </a:spcAft>
              <a:buSzPct val="100000"/>
              <a:buFontTx/>
              <a:buChar char="•"/>
            </a:pPr>
            <a:r>
              <a:rPr lang="en-US" sz="1600" dirty="0">
                <a:solidFill>
                  <a:srgbClr val="FF0000"/>
                </a:solidFill>
              </a:rPr>
              <a:t>High risk of creating a regression</a:t>
            </a:r>
          </a:p>
        </p:txBody>
      </p:sp>
      <p:sp>
        <p:nvSpPr>
          <p:cNvPr id="275473" name="AutoShape 17"/>
          <p:cNvSpPr>
            <a:spLocks/>
          </p:cNvSpPr>
          <p:nvPr/>
        </p:nvSpPr>
        <p:spPr bwMode="auto">
          <a:xfrm>
            <a:off x="7797800" y="2738438"/>
            <a:ext cx="77788" cy="268287"/>
          </a:xfrm>
          <a:prstGeom prst="rightBrace">
            <a:avLst>
              <a:gd name="adj1" fmla="val 28741"/>
              <a:gd name="adj2" fmla="val 50000"/>
            </a:avLst>
          </a:prstGeom>
          <a:noFill/>
          <a:ln w="127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766451707"/>
      </p:ext>
    </p:extLst>
  </p:cSld>
  <p:clrMapOvr>
    <a:masterClrMapping/>
  </p:clrMapOvr>
  <p:transition spd="med" advTm="75766">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ChangeArrowheads="1"/>
          </p:cNvSpPr>
          <p:nvPr/>
        </p:nvSpPr>
        <p:spPr bwMode="auto">
          <a:xfrm>
            <a:off x="326918" y="1892300"/>
            <a:ext cx="14670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dirty="0" smtClean="0"/>
              <a:t>#failing tests</a:t>
            </a:r>
            <a:endParaRPr lang="en-US" dirty="0"/>
          </a:p>
          <a:p>
            <a:pPr algn="ctr"/>
            <a:r>
              <a:rPr lang="en-US" dirty="0"/>
              <a:t>or</a:t>
            </a:r>
          </a:p>
          <a:p>
            <a:pPr algn="ctr"/>
            <a:r>
              <a:rPr lang="en-US" dirty="0"/>
              <a:t>#</a:t>
            </a:r>
            <a:r>
              <a:rPr lang="en-US" dirty="0" smtClean="0"/>
              <a:t>defects</a:t>
            </a:r>
            <a:endParaRPr lang="en-US" dirty="0"/>
          </a:p>
          <a:p>
            <a:pPr algn="ctr"/>
            <a:endParaRPr lang="en-US" dirty="0"/>
          </a:p>
        </p:txBody>
      </p:sp>
      <p:sp>
        <p:nvSpPr>
          <p:cNvPr id="11267" name="Rectangle 3"/>
          <p:cNvSpPr>
            <a:spLocks noGrp="1" noChangeArrowheads="1"/>
          </p:cNvSpPr>
          <p:nvPr>
            <p:ph type="title"/>
          </p:nvPr>
        </p:nvSpPr>
        <p:spPr>
          <a:xfrm>
            <a:off x="111203" y="177114"/>
            <a:ext cx="8878809" cy="458587"/>
          </a:xfrm>
        </p:spPr>
        <p:txBody>
          <a:bodyPr/>
          <a:lstStyle/>
          <a:p>
            <a:r>
              <a:rPr lang="en-US" sz="2800" dirty="0" smtClean="0"/>
              <a:t>Lean/Agile Approach: Development Stability</a:t>
            </a:r>
          </a:p>
        </p:txBody>
      </p:sp>
      <p:sp>
        <p:nvSpPr>
          <p:cNvPr id="11268" name="Line 4"/>
          <p:cNvSpPr>
            <a:spLocks noChangeShapeType="1"/>
          </p:cNvSpPr>
          <p:nvPr/>
        </p:nvSpPr>
        <p:spPr bwMode="auto">
          <a:xfrm>
            <a:off x="2036763" y="1123950"/>
            <a:ext cx="0" cy="2189163"/>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1269" name="Line 5"/>
          <p:cNvSpPr>
            <a:spLocks noChangeShapeType="1"/>
          </p:cNvSpPr>
          <p:nvPr/>
        </p:nvSpPr>
        <p:spPr bwMode="auto">
          <a:xfrm>
            <a:off x="2036763" y="3313113"/>
            <a:ext cx="6299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1" name="Line 7"/>
          <p:cNvSpPr>
            <a:spLocks noChangeShapeType="1"/>
          </p:cNvSpPr>
          <p:nvPr/>
        </p:nvSpPr>
        <p:spPr bwMode="auto">
          <a:xfrm>
            <a:off x="2613025" y="3082925"/>
            <a:ext cx="0" cy="500063"/>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272" name="Rectangle 8"/>
          <p:cNvSpPr>
            <a:spLocks noChangeArrowheads="1"/>
          </p:cNvSpPr>
          <p:nvPr/>
        </p:nvSpPr>
        <p:spPr bwMode="auto">
          <a:xfrm>
            <a:off x="8297863" y="2890838"/>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r>
              <a:rPr lang="en-US"/>
              <a:t>Time</a:t>
            </a:r>
          </a:p>
        </p:txBody>
      </p:sp>
      <p:sp>
        <p:nvSpPr>
          <p:cNvPr id="11273" name="Line 9"/>
          <p:cNvSpPr>
            <a:spLocks noChangeShapeType="1"/>
          </p:cNvSpPr>
          <p:nvPr/>
        </p:nvSpPr>
        <p:spPr bwMode="auto">
          <a:xfrm>
            <a:off x="7491413" y="3082925"/>
            <a:ext cx="0" cy="500063"/>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274" name="Line 10"/>
          <p:cNvSpPr>
            <a:spLocks noChangeShapeType="1"/>
          </p:cNvSpPr>
          <p:nvPr/>
        </p:nvSpPr>
        <p:spPr bwMode="auto">
          <a:xfrm>
            <a:off x="7759700" y="3082925"/>
            <a:ext cx="0" cy="500063"/>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275" name="Rectangle 11"/>
          <p:cNvSpPr>
            <a:spLocks noChangeArrowheads="1"/>
          </p:cNvSpPr>
          <p:nvPr/>
        </p:nvSpPr>
        <p:spPr bwMode="auto">
          <a:xfrm>
            <a:off x="2033588" y="3659188"/>
            <a:ext cx="123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a:t>Release X</a:t>
            </a:r>
          </a:p>
        </p:txBody>
      </p:sp>
      <p:sp>
        <p:nvSpPr>
          <p:cNvPr id="11276" name="Rectangle 12"/>
          <p:cNvSpPr>
            <a:spLocks noChangeArrowheads="1"/>
          </p:cNvSpPr>
          <p:nvPr/>
        </p:nvSpPr>
        <p:spPr bwMode="auto">
          <a:xfrm>
            <a:off x="6107113" y="3621088"/>
            <a:ext cx="149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a:t>Branch for</a:t>
            </a:r>
          </a:p>
          <a:p>
            <a:pPr algn="ctr"/>
            <a:r>
              <a:rPr lang="en-US"/>
              <a:t>Release X+1</a:t>
            </a:r>
          </a:p>
        </p:txBody>
      </p:sp>
      <p:sp>
        <p:nvSpPr>
          <p:cNvPr id="11277" name="Rectangle 13"/>
          <p:cNvSpPr>
            <a:spLocks noChangeArrowheads="1"/>
          </p:cNvSpPr>
          <p:nvPr/>
        </p:nvSpPr>
        <p:spPr bwMode="auto">
          <a:xfrm>
            <a:off x="7605713" y="3659188"/>
            <a:ext cx="1498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a:t>Release X+1</a:t>
            </a:r>
          </a:p>
        </p:txBody>
      </p:sp>
      <p:sp>
        <p:nvSpPr>
          <p:cNvPr id="277519" name="Rectangle 15"/>
          <p:cNvSpPr>
            <a:spLocks noChangeArrowheads="1"/>
          </p:cNvSpPr>
          <p:nvPr/>
        </p:nvSpPr>
        <p:spPr bwMode="auto">
          <a:xfrm>
            <a:off x="3990975" y="817563"/>
            <a:ext cx="2316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sz="2400" b="1">
                <a:solidFill>
                  <a:srgbClr val="0033CC"/>
                </a:solidFill>
              </a:rPr>
              <a:t>The Agile way!</a:t>
            </a:r>
          </a:p>
        </p:txBody>
      </p:sp>
      <p:sp>
        <p:nvSpPr>
          <p:cNvPr id="277520" name="Rectangle 16"/>
          <p:cNvSpPr>
            <a:spLocks noChangeArrowheads="1"/>
          </p:cNvSpPr>
          <p:nvPr/>
        </p:nvSpPr>
        <p:spPr bwMode="auto">
          <a:xfrm>
            <a:off x="385763" y="4038600"/>
            <a:ext cx="80264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marL="342900" indent="-171450">
              <a:spcAft>
                <a:spcPct val="15000"/>
              </a:spcAft>
              <a:buSzPct val="100000"/>
            </a:pPr>
            <a:r>
              <a:rPr lang="en-US" sz="1600" b="1" u="sng" dirty="0">
                <a:solidFill>
                  <a:srgbClr val="0033CC"/>
                </a:solidFill>
              </a:rPr>
              <a:t>Advantages</a:t>
            </a:r>
          </a:p>
          <a:p>
            <a:pPr marL="342900" indent="-171450">
              <a:spcAft>
                <a:spcPct val="15000"/>
              </a:spcAft>
              <a:buSzPct val="100000"/>
              <a:buFontTx/>
              <a:buChar char="•"/>
            </a:pPr>
            <a:r>
              <a:rPr lang="en-US" sz="1600" dirty="0">
                <a:solidFill>
                  <a:srgbClr val="0033CC"/>
                </a:solidFill>
              </a:rPr>
              <a:t>Defects are kept out of the code in the first place</a:t>
            </a:r>
          </a:p>
          <a:p>
            <a:pPr marL="342900" indent="-171450">
              <a:spcAft>
                <a:spcPct val="15000"/>
              </a:spcAft>
              <a:buSzPct val="100000"/>
              <a:buFontTx/>
              <a:buChar char="•"/>
            </a:pPr>
            <a:r>
              <a:rPr lang="en-US" sz="1600" dirty="0">
                <a:solidFill>
                  <a:srgbClr val="0033CC"/>
                </a:solidFill>
              </a:rPr>
              <a:t>Code is kept in a near releasable state at all times</a:t>
            </a:r>
          </a:p>
          <a:p>
            <a:pPr marL="342900" indent="-171450">
              <a:spcAft>
                <a:spcPct val="15000"/>
              </a:spcAft>
              <a:buSzPct val="100000"/>
              <a:buFontTx/>
              <a:buChar char="•"/>
            </a:pPr>
            <a:r>
              <a:rPr lang="en-US" sz="1600" dirty="0">
                <a:solidFill>
                  <a:srgbClr val="0033CC"/>
                </a:solidFill>
              </a:rPr>
              <a:t>Shorten time needed to put out a release</a:t>
            </a:r>
          </a:p>
          <a:p>
            <a:pPr marL="342900" indent="-171450">
              <a:spcAft>
                <a:spcPct val="15000"/>
              </a:spcAft>
              <a:buSzPct val="100000"/>
              <a:buFontTx/>
              <a:buChar char="•"/>
            </a:pPr>
            <a:r>
              <a:rPr lang="en-US" sz="1600" dirty="0">
                <a:solidFill>
                  <a:srgbClr val="0033CC"/>
                </a:solidFill>
              </a:rPr>
              <a:t>Allow for more frequent releases</a:t>
            </a:r>
          </a:p>
          <a:p>
            <a:pPr marL="342900" indent="-171450">
              <a:spcAft>
                <a:spcPct val="15000"/>
              </a:spcAft>
              <a:buSzPct val="100000"/>
              <a:buFontTx/>
              <a:buChar char="•"/>
            </a:pPr>
            <a:r>
              <a:rPr lang="en-US" sz="1600" dirty="0">
                <a:solidFill>
                  <a:srgbClr val="0033CC"/>
                </a:solidFill>
              </a:rPr>
              <a:t>Reduce risk of creating regressions</a:t>
            </a:r>
          </a:p>
          <a:p>
            <a:pPr marL="342900" indent="-171450">
              <a:spcAft>
                <a:spcPct val="15000"/>
              </a:spcAft>
              <a:buSzPct val="100000"/>
              <a:buFontTx/>
              <a:buChar char="•"/>
            </a:pPr>
            <a:r>
              <a:rPr lang="en-US" sz="1600" dirty="0">
                <a:solidFill>
                  <a:srgbClr val="0033CC"/>
                </a:solidFill>
              </a:rPr>
              <a:t>Decrease overall development cost (Fundamental Principle of Software Quality)</a:t>
            </a:r>
          </a:p>
          <a:p>
            <a:pPr marL="342900" indent="-171450">
              <a:spcAft>
                <a:spcPct val="15000"/>
              </a:spcAft>
              <a:buSzPct val="100000"/>
              <a:buFontTx/>
              <a:buChar char="•"/>
            </a:pPr>
            <a:r>
              <a:rPr lang="en-US" sz="1600" dirty="0">
                <a:solidFill>
                  <a:srgbClr val="0033CC"/>
                </a:solidFill>
              </a:rPr>
              <a:t>Allows many options in how to do development integration models</a:t>
            </a:r>
          </a:p>
        </p:txBody>
      </p:sp>
      <p:sp>
        <p:nvSpPr>
          <p:cNvPr id="277522" name="Freeform 18"/>
          <p:cNvSpPr>
            <a:spLocks/>
          </p:cNvSpPr>
          <p:nvPr/>
        </p:nvSpPr>
        <p:spPr bwMode="auto">
          <a:xfrm>
            <a:off x="2074863" y="2852738"/>
            <a:ext cx="6099175" cy="422275"/>
          </a:xfrm>
          <a:custGeom>
            <a:avLst/>
            <a:gdLst>
              <a:gd name="T0" fmla="*/ 0 w 3842"/>
              <a:gd name="T1" fmla="*/ 609877731 h 266"/>
              <a:gd name="T2" fmla="*/ 854333942 w 3842"/>
              <a:gd name="T3" fmla="*/ 609877731 h 266"/>
              <a:gd name="T4" fmla="*/ 1038304508 w 3842"/>
              <a:gd name="T5" fmla="*/ 488910287 h 266"/>
              <a:gd name="T6" fmla="*/ 1159271977 w 3842"/>
              <a:gd name="T7" fmla="*/ 549394009 h 266"/>
              <a:gd name="T8" fmla="*/ 1524695334 w 3842"/>
              <a:gd name="T9" fmla="*/ 304938072 h 266"/>
              <a:gd name="T10" fmla="*/ 1524695334 w 3842"/>
              <a:gd name="T11" fmla="*/ 549394009 h 266"/>
              <a:gd name="T12" fmla="*/ 2074089654 w 3842"/>
              <a:gd name="T13" fmla="*/ 425905615 h 266"/>
              <a:gd name="T14" fmla="*/ 2074089654 w 3842"/>
              <a:gd name="T15" fmla="*/ 549394009 h 266"/>
              <a:gd name="T16" fmla="*/ 2147483647 w 3842"/>
              <a:gd name="T17" fmla="*/ 549394009 h 266"/>
              <a:gd name="T18" fmla="*/ 2147483647 w 3842"/>
              <a:gd name="T19" fmla="*/ 425905615 h 266"/>
              <a:gd name="T20" fmla="*/ 2147483647 w 3842"/>
              <a:gd name="T21" fmla="*/ 304938072 h 266"/>
              <a:gd name="T22" fmla="*/ 2147483647 w 3842"/>
              <a:gd name="T23" fmla="*/ 488910287 h 266"/>
              <a:gd name="T24" fmla="*/ 2147483647 w 3842"/>
              <a:gd name="T25" fmla="*/ 304938072 h 266"/>
              <a:gd name="T26" fmla="*/ 2147483647 w 3842"/>
              <a:gd name="T27" fmla="*/ 425905615 h 266"/>
              <a:gd name="T28" fmla="*/ 2147483647 w 3842"/>
              <a:gd name="T29" fmla="*/ 549394009 h 266"/>
              <a:gd name="T30" fmla="*/ 2147483647 w 3842"/>
              <a:gd name="T31" fmla="*/ 244454350 h 266"/>
              <a:gd name="T32" fmla="*/ 2147483647 w 3842"/>
              <a:gd name="T33" fmla="*/ 0 h 266"/>
              <a:gd name="T34" fmla="*/ 2147483647 w 3842"/>
              <a:gd name="T35" fmla="*/ 549394009 h 266"/>
              <a:gd name="T36" fmla="*/ 2147483647 w 3842"/>
              <a:gd name="T37" fmla="*/ 425905615 h 266"/>
              <a:gd name="T38" fmla="*/ 2147483647 w 3842"/>
              <a:gd name="T39" fmla="*/ 244454350 h 266"/>
              <a:gd name="T40" fmla="*/ 2147483647 w 3842"/>
              <a:gd name="T41" fmla="*/ 425905615 h 266"/>
              <a:gd name="T42" fmla="*/ 2147483647 w 3842"/>
              <a:gd name="T43" fmla="*/ 365421794 h 266"/>
              <a:gd name="T44" fmla="*/ 2147483647 w 3842"/>
              <a:gd name="T45" fmla="*/ 425905615 h 266"/>
              <a:gd name="T46" fmla="*/ 2147483647 w 3842"/>
              <a:gd name="T47" fmla="*/ 549394009 h 266"/>
              <a:gd name="T48" fmla="*/ 2147483647 w 3842"/>
              <a:gd name="T49" fmla="*/ 425905615 h 266"/>
              <a:gd name="T50" fmla="*/ 2147483647 w 3842"/>
              <a:gd name="T51" fmla="*/ 425905615 h 266"/>
              <a:gd name="T52" fmla="*/ 2147483647 w 3842"/>
              <a:gd name="T53" fmla="*/ 549394009 h 266"/>
              <a:gd name="T54" fmla="*/ 2147483647 w 3842"/>
              <a:gd name="T55" fmla="*/ 425905615 h 266"/>
              <a:gd name="T56" fmla="*/ 2147483647 w 3842"/>
              <a:gd name="T57" fmla="*/ 425905615 h 266"/>
              <a:gd name="T58" fmla="*/ 2147483647 w 3842"/>
              <a:gd name="T59" fmla="*/ 670361453 h 266"/>
              <a:gd name="T60" fmla="*/ 2147483647 w 3842"/>
              <a:gd name="T61" fmla="*/ 549394009 h 266"/>
              <a:gd name="T62" fmla="*/ 2147483647 w 3842"/>
              <a:gd name="T63" fmla="*/ 365421794 h 266"/>
              <a:gd name="T64" fmla="*/ 2147483647 w 3842"/>
              <a:gd name="T65" fmla="*/ 425905615 h 266"/>
              <a:gd name="T66" fmla="*/ 2147483647 w 3842"/>
              <a:gd name="T67" fmla="*/ 549394009 h 266"/>
              <a:gd name="T68" fmla="*/ 2147483647 w 3842"/>
              <a:gd name="T69" fmla="*/ 549394009 h 266"/>
              <a:gd name="T70" fmla="*/ 2147483647 w 3842"/>
              <a:gd name="T71" fmla="*/ 425905615 h 266"/>
              <a:gd name="T72" fmla="*/ 2147483647 w 3842"/>
              <a:gd name="T73" fmla="*/ 549394009 h 266"/>
              <a:gd name="T74" fmla="*/ 2147483647 w 3842"/>
              <a:gd name="T75" fmla="*/ 549394009 h 266"/>
              <a:gd name="T76" fmla="*/ 2147483647 w 3842"/>
              <a:gd name="T77" fmla="*/ 425905615 h 266"/>
              <a:gd name="T78" fmla="*/ 2147483647 w 3842"/>
              <a:gd name="T79" fmla="*/ 549394009 h 266"/>
              <a:gd name="T80" fmla="*/ 2147483647 w 3842"/>
              <a:gd name="T81" fmla="*/ 549394009 h 266"/>
              <a:gd name="T82" fmla="*/ 2147483647 w 3842"/>
              <a:gd name="T83" fmla="*/ 425905615 h 266"/>
              <a:gd name="T84" fmla="*/ 2147483647 w 3842"/>
              <a:gd name="T85" fmla="*/ 609877731 h 266"/>
              <a:gd name="T86" fmla="*/ 2147483647 w 3842"/>
              <a:gd name="T87" fmla="*/ 549394009 h 266"/>
              <a:gd name="T88" fmla="*/ 2147483647 w 3842"/>
              <a:gd name="T89" fmla="*/ 425905615 h 266"/>
              <a:gd name="T90" fmla="*/ 2147483647 w 3842"/>
              <a:gd name="T91" fmla="*/ 425905615 h 266"/>
              <a:gd name="T92" fmla="*/ 2147483647 w 3842"/>
              <a:gd name="T93" fmla="*/ 549394009 h 266"/>
              <a:gd name="T94" fmla="*/ 2147483647 w 3842"/>
              <a:gd name="T95" fmla="*/ 609877731 h 266"/>
              <a:gd name="T96" fmla="*/ 2147483647 w 3842"/>
              <a:gd name="T97" fmla="*/ 630038972 h 266"/>
              <a:gd name="T98" fmla="*/ 2147483647 w 3842"/>
              <a:gd name="T99" fmla="*/ 630038972 h 2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42"/>
              <a:gd name="T151" fmla="*/ 0 h 266"/>
              <a:gd name="T152" fmla="*/ 3842 w 3842"/>
              <a:gd name="T153" fmla="*/ 266 h 2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42" h="266">
                <a:moveTo>
                  <a:pt x="0" y="242"/>
                </a:moveTo>
                <a:lnTo>
                  <a:pt x="339" y="242"/>
                </a:lnTo>
                <a:lnTo>
                  <a:pt x="412" y="194"/>
                </a:lnTo>
                <a:lnTo>
                  <a:pt x="460" y="218"/>
                </a:lnTo>
                <a:lnTo>
                  <a:pt x="605" y="121"/>
                </a:lnTo>
                <a:lnTo>
                  <a:pt x="605" y="218"/>
                </a:lnTo>
                <a:lnTo>
                  <a:pt x="823" y="169"/>
                </a:lnTo>
                <a:lnTo>
                  <a:pt x="823" y="218"/>
                </a:lnTo>
                <a:lnTo>
                  <a:pt x="896" y="218"/>
                </a:lnTo>
                <a:lnTo>
                  <a:pt x="992" y="169"/>
                </a:lnTo>
                <a:lnTo>
                  <a:pt x="992" y="121"/>
                </a:lnTo>
                <a:lnTo>
                  <a:pt x="1089" y="194"/>
                </a:lnTo>
                <a:lnTo>
                  <a:pt x="1210" y="121"/>
                </a:lnTo>
                <a:lnTo>
                  <a:pt x="1331" y="169"/>
                </a:lnTo>
                <a:lnTo>
                  <a:pt x="1331" y="218"/>
                </a:lnTo>
                <a:lnTo>
                  <a:pt x="1404" y="97"/>
                </a:lnTo>
                <a:lnTo>
                  <a:pt x="1452" y="0"/>
                </a:lnTo>
                <a:lnTo>
                  <a:pt x="1452" y="218"/>
                </a:lnTo>
                <a:lnTo>
                  <a:pt x="1500" y="169"/>
                </a:lnTo>
                <a:lnTo>
                  <a:pt x="1597" y="97"/>
                </a:lnTo>
                <a:lnTo>
                  <a:pt x="1621" y="169"/>
                </a:lnTo>
                <a:lnTo>
                  <a:pt x="1670" y="145"/>
                </a:lnTo>
                <a:lnTo>
                  <a:pt x="1742" y="169"/>
                </a:lnTo>
                <a:lnTo>
                  <a:pt x="1742" y="218"/>
                </a:lnTo>
                <a:lnTo>
                  <a:pt x="1888" y="169"/>
                </a:lnTo>
                <a:lnTo>
                  <a:pt x="1936" y="169"/>
                </a:lnTo>
                <a:lnTo>
                  <a:pt x="1936" y="218"/>
                </a:lnTo>
                <a:lnTo>
                  <a:pt x="2057" y="169"/>
                </a:lnTo>
                <a:lnTo>
                  <a:pt x="2129" y="169"/>
                </a:lnTo>
                <a:lnTo>
                  <a:pt x="2129" y="266"/>
                </a:lnTo>
                <a:lnTo>
                  <a:pt x="2299" y="218"/>
                </a:lnTo>
                <a:lnTo>
                  <a:pt x="2396" y="145"/>
                </a:lnTo>
                <a:lnTo>
                  <a:pt x="2492" y="169"/>
                </a:lnTo>
                <a:lnTo>
                  <a:pt x="2492" y="218"/>
                </a:lnTo>
                <a:lnTo>
                  <a:pt x="2637" y="218"/>
                </a:lnTo>
                <a:lnTo>
                  <a:pt x="2662" y="169"/>
                </a:lnTo>
                <a:lnTo>
                  <a:pt x="2758" y="218"/>
                </a:lnTo>
                <a:lnTo>
                  <a:pt x="2831" y="218"/>
                </a:lnTo>
                <a:lnTo>
                  <a:pt x="2904" y="169"/>
                </a:lnTo>
                <a:lnTo>
                  <a:pt x="3000" y="218"/>
                </a:lnTo>
                <a:lnTo>
                  <a:pt x="3170" y="218"/>
                </a:lnTo>
                <a:lnTo>
                  <a:pt x="3218" y="169"/>
                </a:lnTo>
                <a:lnTo>
                  <a:pt x="3266" y="242"/>
                </a:lnTo>
                <a:lnTo>
                  <a:pt x="3387" y="218"/>
                </a:lnTo>
                <a:lnTo>
                  <a:pt x="3387" y="169"/>
                </a:lnTo>
                <a:lnTo>
                  <a:pt x="3484" y="169"/>
                </a:lnTo>
                <a:lnTo>
                  <a:pt x="3484" y="218"/>
                </a:lnTo>
                <a:lnTo>
                  <a:pt x="3533" y="242"/>
                </a:lnTo>
                <a:lnTo>
                  <a:pt x="3579" y="250"/>
                </a:lnTo>
                <a:lnTo>
                  <a:pt x="3842" y="250"/>
                </a:lnTo>
              </a:path>
            </a:pathLst>
          </a:custGeom>
          <a:noFill/>
          <a:ln w="12700" cap="flat" cmpd="sng">
            <a:solidFill>
              <a:srgbClr val="00206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837345707"/>
      </p:ext>
    </p:extLst>
  </p:cSld>
  <p:clrMapOvr>
    <a:masterClrMapping/>
  </p:clrMapOvr>
  <p:transition spd="med" advTm="75766">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114"/>
            <a:ext cx="9144000" cy="458587"/>
          </a:xfrm>
        </p:spPr>
        <p:txBody>
          <a:bodyPr/>
          <a:lstStyle/>
          <a:p>
            <a:r>
              <a:rPr lang="en-US" sz="2800" dirty="0" err="1" smtClean="0"/>
              <a:t>TriBITS</a:t>
            </a:r>
            <a:r>
              <a:rPr lang="en-US" sz="2800" dirty="0" smtClean="0"/>
              <a:t>: Tribal Build, Integrate, Test System</a:t>
            </a:r>
            <a:endParaRPr lang="en-US" sz="2800" dirty="0"/>
          </a:p>
        </p:txBody>
      </p:sp>
      <p:sp>
        <p:nvSpPr>
          <p:cNvPr id="3" name="Content Placeholder 2"/>
          <p:cNvSpPr>
            <a:spLocks noGrp="1"/>
          </p:cNvSpPr>
          <p:nvPr>
            <p:ph idx="1"/>
          </p:nvPr>
        </p:nvSpPr>
        <p:spPr>
          <a:xfrm>
            <a:off x="111204" y="609600"/>
            <a:ext cx="8880396" cy="5629233"/>
          </a:xfrm>
        </p:spPr>
        <p:txBody>
          <a:bodyPr/>
          <a:lstStyle/>
          <a:p>
            <a:pPr>
              <a:spcBef>
                <a:spcPts val="600"/>
              </a:spcBef>
            </a:pPr>
            <a:r>
              <a:rPr lang="en-US" sz="1800" b="0" dirty="0" smtClean="0"/>
              <a:t>Based on </a:t>
            </a:r>
            <a:r>
              <a:rPr lang="en-US" sz="1800" b="0" dirty="0" err="1" smtClean="0"/>
              <a:t>Kitware</a:t>
            </a:r>
            <a:r>
              <a:rPr lang="en-US" sz="1800" b="0" dirty="0" smtClean="0"/>
              <a:t> open-source toolset CMake, </a:t>
            </a:r>
            <a:r>
              <a:rPr lang="en-US" sz="1800" b="0" dirty="0" err="1" smtClean="0"/>
              <a:t>CTest</a:t>
            </a:r>
            <a:r>
              <a:rPr lang="en-US" sz="1800" b="0" dirty="0" smtClean="0"/>
              <a:t>, and </a:t>
            </a:r>
            <a:r>
              <a:rPr lang="en-US" sz="1800" b="0" dirty="0" err="1" smtClean="0"/>
              <a:t>Cdash</a:t>
            </a:r>
            <a:r>
              <a:rPr lang="en-US" sz="1800" b="0" dirty="0" smtClean="0"/>
              <a:t> developed during the adoption by Trilinos but later extended for VERA, SCALE and other projects.</a:t>
            </a:r>
          </a:p>
          <a:p>
            <a:pPr>
              <a:spcBef>
                <a:spcPts val="600"/>
              </a:spcBef>
            </a:pPr>
            <a:r>
              <a:rPr lang="en-US" sz="1800" b="0" dirty="0" smtClean="0"/>
              <a:t>Built-in CMake-based package-arch </a:t>
            </a:r>
            <a:r>
              <a:rPr lang="en-US" sz="1800" b="0" dirty="0"/>
              <a:t>support for partitioning a project into ‘Packages’ with carefully regulated dependencies with numerous features including:</a:t>
            </a:r>
          </a:p>
          <a:p>
            <a:pPr lvl="1">
              <a:spcBef>
                <a:spcPts val="600"/>
              </a:spcBef>
            </a:pPr>
            <a:r>
              <a:rPr lang="en-US" sz="1600" b="0" dirty="0" smtClean="0"/>
              <a:t>Automatic </a:t>
            </a:r>
            <a:r>
              <a:rPr lang="en-US" sz="1600" b="0" dirty="0"/>
              <a:t>enabling of upstream and downstream packages (critical for large projects like </a:t>
            </a:r>
            <a:r>
              <a:rPr lang="en-US" sz="1600" b="0" dirty="0" smtClean="0"/>
              <a:t>Trilinos, SCALE,  and CASL)</a:t>
            </a:r>
            <a:endParaRPr lang="en-US" sz="1600" b="0" dirty="0"/>
          </a:p>
          <a:p>
            <a:pPr lvl="1">
              <a:spcBef>
                <a:spcPts val="600"/>
              </a:spcBef>
            </a:pPr>
            <a:r>
              <a:rPr lang="en-US" sz="1600" b="0" dirty="0" smtClean="0"/>
              <a:t>Integrated </a:t>
            </a:r>
            <a:r>
              <a:rPr lang="en-US" sz="1600" b="0" dirty="0"/>
              <a:t>MPI and CUDA support</a:t>
            </a:r>
          </a:p>
          <a:p>
            <a:pPr lvl="1">
              <a:spcBef>
                <a:spcPts val="600"/>
              </a:spcBef>
            </a:pPr>
            <a:r>
              <a:rPr lang="en-US" sz="1600" b="0" dirty="0" smtClean="0"/>
              <a:t>Integrated </a:t>
            </a:r>
            <a:r>
              <a:rPr lang="en-US" sz="1600" b="0" dirty="0"/>
              <a:t>TPL support (coordinate common TPLs across unrelated packages, common behavior for user configuration, etc.)</a:t>
            </a:r>
          </a:p>
          <a:p>
            <a:pPr lvl="1">
              <a:spcBef>
                <a:spcPts val="600"/>
              </a:spcBef>
            </a:pPr>
            <a:r>
              <a:rPr lang="en-US" sz="1600" b="0" dirty="0" smtClean="0"/>
              <a:t>Removal </a:t>
            </a:r>
            <a:r>
              <a:rPr lang="en-US" sz="1600" b="0" dirty="0"/>
              <a:t>of a lot of </a:t>
            </a:r>
            <a:r>
              <a:rPr lang="en-US" sz="1600" b="0" dirty="0" smtClean="0"/>
              <a:t>boiler-</a:t>
            </a:r>
            <a:r>
              <a:rPr lang="en-US" sz="1600" b="0" dirty="0" err="1" smtClean="0"/>
              <a:t>plateCMake</a:t>
            </a:r>
            <a:r>
              <a:rPr lang="en-US" sz="1600" b="0" dirty="0" smtClean="0"/>
              <a:t> </a:t>
            </a:r>
            <a:r>
              <a:rPr lang="en-US" sz="1600" b="0" dirty="0"/>
              <a:t>code for creating libraries, executables, copying files, etc. …</a:t>
            </a:r>
          </a:p>
          <a:p>
            <a:pPr>
              <a:spcBef>
                <a:spcPts val="600"/>
              </a:spcBef>
            </a:pPr>
            <a:r>
              <a:rPr lang="en-US" sz="1800" b="0" dirty="0" smtClean="0"/>
              <a:t>Powerful TRIBITS_ADD</a:t>
            </a:r>
            <a:r>
              <a:rPr lang="en-US" sz="1800" b="0" dirty="0"/>
              <a:t>_[ADVANCED]_TEST</a:t>
            </a:r>
            <a:r>
              <a:rPr lang="en-US" sz="1800" b="0" dirty="0" smtClean="0"/>
              <a:t>(…) wrapper </a:t>
            </a:r>
            <a:r>
              <a:rPr lang="en-US" sz="1800" b="0" dirty="0"/>
              <a:t>CMake functions to create advanced </a:t>
            </a:r>
            <a:r>
              <a:rPr lang="en-US" sz="1800" b="0" dirty="0" smtClean="0"/>
              <a:t>tests</a:t>
            </a:r>
            <a:endParaRPr lang="en-US" sz="1800" b="0" dirty="0"/>
          </a:p>
          <a:p>
            <a:pPr>
              <a:spcBef>
                <a:spcPts val="600"/>
              </a:spcBef>
            </a:pPr>
            <a:r>
              <a:rPr lang="en-US" sz="1800" b="0" dirty="0" smtClean="0"/>
              <a:t>Integrated </a:t>
            </a:r>
            <a:r>
              <a:rPr lang="en-US" sz="1800" b="0" dirty="0"/>
              <a:t>support for add-on repositories with add-on packages.</a:t>
            </a:r>
          </a:p>
          <a:p>
            <a:pPr>
              <a:spcBef>
                <a:spcPts val="600"/>
              </a:spcBef>
            </a:pPr>
            <a:r>
              <a:rPr lang="en-US" sz="1800" b="0" dirty="0" err="1" smtClean="0"/>
              <a:t>TribitsCTestDriver.cmake</a:t>
            </a:r>
            <a:r>
              <a:rPr lang="en-US" sz="1800" b="0" dirty="0" smtClean="0"/>
              <a:t>  testing </a:t>
            </a:r>
            <a:r>
              <a:rPr lang="en-US" sz="1800" b="0" dirty="0"/>
              <a:t>driver:</a:t>
            </a:r>
          </a:p>
          <a:p>
            <a:pPr lvl="1">
              <a:spcBef>
                <a:spcPts val="600"/>
              </a:spcBef>
            </a:pPr>
            <a:r>
              <a:rPr lang="en-US" sz="1600" b="0" dirty="0" smtClean="0"/>
              <a:t>Partitioned </a:t>
            </a:r>
            <a:r>
              <a:rPr lang="en-US" sz="1600" b="0" dirty="0"/>
              <a:t>package-by-package output to </a:t>
            </a:r>
            <a:r>
              <a:rPr lang="en-US" sz="1600" b="0" dirty="0" err="1"/>
              <a:t>CDash</a:t>
            </a:r>
            <a:r>
              <a:rPr lang="en-US" sz="1600" b="0" dirty="0"/>
              <a:t> and reporting on a package-by-package basis</a:t>
            </a:r>
          </a:p>
          <a:p>
            <a:pPr lvl="1">
              <a:spcBef>
                <a:spcPts val="600"/>
              </a:spcBef>
            </a:pPr>
            <a:r>
              <a:rPr lang="en-US" sz="1600" b="0" dirty="0" smtClean="0"/>
              <a:t>Failed </a:t>
            </a:r>
            <a:r>
              <a:rPr lang="en-US" sz="1600" b="0" dirty="0"/>
              <a:t>packages don’t propagate errors to downstream packages</a:t>
            </a:r>
          </a:p>
          <a:p>
            <a:pPr lvl="1">
              <a:spcBef>
                <a:spcPts val="600"/>
              </a:spcBef>
            </a:pPr>
            <a:r>
              <a:rPr lang="en-US" sz="1600" b="0" dirty="0" smtClean="0"/>
              <a:t>Integrated coverage and memory testing </a:t>
            </a:r>
            <a:r>
              <a:rPr lang="en-US" sz="1600" b="0" dirty="0"/>
              <a:t>(showing up on </a:t>
            </a:r>
            <a:r>
              <a:rPr lang="en-US" sz="1600" b="0" dirty="0" err="1"/>
              <a:t>CDash</a:t>
            </a:r>
            <a:r>
              <a:rPr lang="en-US" sz="1600" b="0" dirty="0" smtClean="0"/>
              <a:t>)</a:t>
            </a:r>
          </a:p>
          <a:p>
            <a:pPr lvl="1">
              <a:spcBef>
                <a:spcPts val="600"/>
              </a:spcBef>
            </a:pPr>
            <a:r>
              <a:rPr lang="en-US" sz="1600" b="0" dirty="0" smtClean="0"/>
              <a:t>Nightly and continuous integration (CI) test driver.</a:t>
            </a:r>
            <a:endParaRPr lang="en-US" sz="1600" b="0" dirty="0"/>
          </a:p>
          <a:p>
            <a:pPr>
              <a:spcBef>
                <a:spcPts val="600"/>
              </a:spcBef>
            </a:pPr>
            <a:r>
              <a:rPr lang="en-US" sz="1800" b="0" dirty="0" smtClean="0"/>
              <a:t>Pre-push </a:t>
            </a:r>
            <a:r>
              <a:rPr lang="en-US" sz="1800" b="0" dirty="0"/>
              <a:t>synchronous CI testing with the Python checkin-test.py </a:t>
            </a:r>
            <a:r>
              <a:rPr lang="en-US" sz="1800" b="0" dirty="0" smtClean="0"/>
              <a:t>script</a:t>
            </a:r>
            <a:endParaRPr lang="en-US" sz="1800" b="0" dirty="0"/>
          </a:p>
          <a:p>
            <a:pPr>
              <a:spcBef>
                <a:spcPts val="600"/>
              </a:spcBef>
            </a:pPr>
            <a:r>
              <a:rPr lang="en-US" sz="1800" b="0" dirty="0" smtClean="0"/>
              <a:t>In addition: </a:t>
            </a:r>
            <a:r>
              <a:rPr lang="en-US" sz="1800" b="0" dirty="0" err="1" smtClean="0"/>
              <a:t>TribitsDashboardDriver</a:t>
            </a:r>
            <a:r>
              <a:rPr lang="en-US" sz="1800" b="0" dirty="0" smtClean="0"/>
              <a:t> system, download-cmake.py and numerous other tools</a:t>
            </a:r>
            <a:endParaRPr lang="en-US" sz="1800" b="0" dirty="0"/>
          </a:p>
        </p:txBody>
      </p:sp>
    </p:spTree>
    <p:extLst>
      <p:ext uri="{BB962C8B-B14F-4D97-AF65-F5344CB8AC3E}">
        <p14:creationId xmlns:p14="http://schemas.microsoft.com/office/powerpoint/2010/main" val="29268884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467"/>
            <a:ext cx="8651796" cy="1661993"/>
          </a:xfrm>
        </p:spPr>
        <p:txBody>
          <a:bodyPr/>
          <a:lstStyle/>
          <a:p>
            <a:pPr algn="ctr"/>
            <a:r>
              <a:rPr lang="en-US" sz="4000" dirty="0" smtClean="0"/>
              <a:t>Overview of the</a:t>
            </a:r>
            <a:br>
              <a:rPr lang="en-US" sz="4000" dirty="0" smtClean="0"/>
            </a:br>
            <a:r>
              <a:rPr lang="en-US" sz="4000" dirty="0"/>
              <a:t/>
            </a:r>
            <a:br>
              <a:rPr lang="en-US" sz="4000" dirty="0"/>
            </a:br>
            <a:r>
              <a:rPr lang="en-US" sz="4000" dirty="0" err="1" smtClean="0"/>
              <a:t>TriBITS</a:t>
            </a:r>
            <a:r>
              <a:rPr lang="en-US" sz="4000" dirty="0" smtClean="0"/>
              <a:t> Lifecycle Model</a:t>
            </a:r>
            <a:endParaRPr lang="en-US" sz="4000" dirty="0"/>
          </a:p>
        </p:txBody>
      </p:sp>
    </p:spTree>
    <p:extLst>
      <p:ext uri="{BB962C8B-B14F-4D97-AF65-F5344CB8AC3E}">
        <p14:creationId xmlns:p14="http://schemas.microsoft.com/office/powerpoint/2010/main" val="15631887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9"/>
          <p:cNvSpPr>
            <a:spLocks noGrp="1" noChangeArrowheads="1"/>
          </p:cNvSpPr>
          <p:nvPr>
            <p:ph type="title"/>
          </p:nvPr>
        </p:nvSpPr>
        <p:spPr>
          <a:xfrm>
            <a:off x="111204" y="177114"/>
            <a:ext cx="8229600" cy="458587"/>
          </a:xfrm>
        </p:spPr>
        <p:txBody>
          <a:bodyPr/>
          <a:lstStyle/>
          <a:p>
            <a:r>
              <a:rPr lang="en-US" sz="2800" dirty="0" smtClean="0"/>
              <a:t>Goals for the </a:t>
            </a:r>
            <a:r>
              <a:rPr lang="en-US" sz="2800" dirty="0" err="1" smtClean="0"/>
              <a:t>TriBITS</a:t>
            </a:r>
            <a:r>
              <a:rPr lang="en-US" sz="2800" dirty="0" smtClean="0"/>
              <a:t> Lifecycle Model</a:t>
            </a:r>
          </a:p>
        </p:txBody>
      </p:sp>
      <p:sp>
        <p:nvSpPr>
          <p:cNvPr id="39940" name="Rectangle 3"/>
          <p:cNvSpPr>
            <a:spLocks noChangeArrowheads="1"/>
          </p:cNvSpPr>
          <p:nvPr/>
        </p:nvSpPr>
        <p:spPr bwMode="auto">
          <a:xfrm>
            <a:off x="228600" y="914400"/>
            <a:ext cx="8213725" cy="501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marL="342900" indent="-171450">
              <a:spcAft>
                <a:spcPts val="1200"/>
              </a:spcAft>
              <a:buSzPct val="100000"/>
              <a:buFontTx/>
              <a:buChar char="•"/>
            </a:pPr>
            <a:r>
              <a:rPr lang="en-US" sz="2000" b="1" i="1" dirty="0">
                <a:latin typeface="Arial Narrow" pitchFamily="34" charset="0"/>
              </a:rPr>
              <a:t>Allow Exploratory Research to Remain </a:t>
            </a:r>
            <a:r>
              <a:rPr lang="en-US" sz="2000" b="1" i="1" dirty="0" smtClean="0">
                <a:latin typeface="Arial Narrow" pitchFamily="34" charset="0"/>
              </a:rPr>
              <a:t>Productive</a:t>
            </a:r>
            <a:r>
              <a:rPr lang="en-US" sz="2000" dirty="0" smtClean="0">
                <a:latin typeface="Arial Narrow" pitchFamily="34" charset="0"/>
              </a:rPr>
              <a:t>: Only minimal practices for basic research in early phases</a:t>
            </a:r>
            <a:endParaRPr lang="en-US" sz="2000" dirty="0">
              <a:latin typeface="Arial Narrow" pitchFamily="34" charset="0"/>
            </a:endParaRPr>
          </a:p>
          <a:p>
            <a:pPr marL="342900" indent="-171450">
              <a:spcAft>
                <a:spcPts val="1200"/>
              </a:spcAft>
              <a:buSzPct val="100000"/>
              <a:buFontTx/>
              <a:buChar char="•"/>
            </a:pPr>
            <a:r>
              <a:rPr lang="en-US" sz="2000" b="1" i="1" dirty="0" smtClean="0">
                <a:latin typeface="Arial Narrow" pitchFamily="34" charset="0"/>
              </a:rPr>
              <a:t>Enable Reproducible Research</a:t>
            </a:r>
            <a:r>
              <a:rPr lang="en-US" sz="2000" dirty="0" smtClean="0">
                <a:latin typeface="Arial Narrow" pitchFamily="34" charset="0"/>
              </a:rPr>
              <a:t>: Minimal software quality aspects </a:t>
            </a:r>
            <a:r>
              <a:rPr lang="en-US" sz="2000" dirty="0">
                <a:latin typeface="Arial Narrow" pitchFamily="34" charset="0"/>
              </a:rPr>
              <a:t>needed for producing credible research, </a:t>
            </a:r>
            <a:r>
              <a:rPr lang="en-US" sz="2000" dirty="0" smtClean="0">
                <a:latin typeface="Arial Narrow" pitchFamily="34" charset="0"/>
              </a:rPr>
              <a:t>researches </a:t>
            </a:r>
            <a:r>
              <a:rPr lang="en-US" sz="2000" dirty="0">
                <a:latin typeface="Arial Narrow" pitchFamily="34" charset="0"/>
              </a:rPr>
              <a:t>will produce </a:t>
            </a:r>
            <a:r>
              <a:rPr lang="en-US" sz="2000" dirty="0" smtClean="0">
                <a:latin typeface="Arial Narrow" pitchFamily="34" charset="0"/>
              </a:rPr>
              <a:t>better research </a:t>
            </a:r>
            <a:r>
              <a:rPr lang="en-US" sz="2000" dirty="0">
                <a:latin typeface="Arial Narrow" pitchFamily="34" charset="0"/>
              </a:rPr>
              <a:t>that will stand a better chance of being published in quality journals that </a:t>
            </a:r>
            <a:r>
              <a:rPr lang="en-US" sz="2000" dirty="0" smtClean="0">
                <a:latin typeface="Arial Narrow" pitchFamily="34" charset="0"/>
              </a:rPr>
              <a:t>require reproducible </a:t>
            </a:r>
            <a:r>
              <a:rPr lang="en-US" sz="2000" dirty="0">
                <a:latin typeface="Arial Narrow" pitchFamily="34" charset="0"/>
              </a:rPr>
              <a:t>research</a:t>
            </a:r>
            <a:r>
              <a:rPr lang="en-US" sz="2000" dirty="0" smtClean="0">
                <a:latin typeface="Arial Narrow" pitchFamily="34" charset="0"/>
              </a:rPr>
              <a:t>.</a:t>
            </a:r>
            <a:endParaRPr lang="en-US" sz="2000" b="1" i="1" dirty="0" smtClean="0">
              <a:latin typeface="Arial Narrow" pitchFamily="34" charset="0"/>
            </a:endParaRPr>
          </a:p>
          <a:p>
            <a:pPr marL="342900" indent="-171450">
              <a:spcAft>
                <a:spcPts val="1200"/>
              </a:spcAft>
              <a:buSzPct val="100000"/>
              <a:buFontTx/>
              <a:buChar char="•"/>
            </a:pPr>
            <a:r>
              <a:rPr lang="en-US" sz="2000" b="1" i="1" dirty="0" smtClean="0">
                <a:latin typeface="Arial Narrow" pitchFamily="34" charset="0"/>
              </a:rPr>
              <a:t>Improve </a:t>
            </a:r>
            <a:r>
              <a:rPr lang="en-US" sz="2000" b="1" i="1" dirty="0">
                <a:latin typeface="Arial Narrow" pitchFamily="34" charset="0"/>
              </a:rPr>
              <a:t>Overall Development Productivity</a:t>
            </a:r>
            <a:r>
              <a:rPr lang="en-US" sz="2000" dirty="0">
                <a:latin typeface="Arial Narrow" pitchFamily="34" charset="0"/>
              </a:rPr>
              <a:t>: </a:t>
            </a:r>
            <a:r>
              <a:rPr lang="en-US" sz="2000" dirty="0" smtClean="0">
                <a:latin typeface="Arial Narrow" pitchFamily="34" charset="0"/>
              </a:rPr>
              <a:t>Focus </a:t>
            </a:r>
            <a:r>
              <a:rPr lang="en-US" sz="2000" dirty="0">
                <a:latin typeface="Arial Narrow" pitchFamily="34" charset="0"/>
              </a:rPr>
              <a:t>on the right SE practices at </a:t>
            </a:r>
            <a:r>
              <a:rPr lang="en-US" sz="2000" dirty="0" smtClean="0">
                <a:latin typeface="Arial Narrow" pitchFamily="34" charset="0"/>
              </a:rPr>
              <a:t>the right </a:t>
            </a:r>
            <a:r>
              <a:rPr lang="en-US" sz="2000" dirty="0">
                <a:latin typeface="Arial Narrow" pitchFamily="34" charset="0"/>
              </a:rPr>
              <a:t>times, and the right priorities for a given phase/maturity level, developers </a:t>
            </a:r>
            <a:r>
              <a:rPr lang="en-US" sz="2000" dirty="0" smtClean="0">
                <a:latin typeface="Arial Narrow" pitchFamily="34" charset="0"/>
              </a:rPr>
              <a:t>work more </a:t>
            </a:r>
            <a:r>
              <a:rPr lang="en-US" sz="2000" dirty="0">
                <a:latin typeface="Arial Narrow" pitchFamily="34" charset="0"/>
              </a:rPr>
              <a:t>productively </a:t>
            </a:r>
            <a:r>
              <a:rPr lang="en-US" sz="2000" dirty="0" smtClean="0">
                <a:latin typeface="Arial Narrow" pitchFamily="34" charset="0"/>
              </a:rPr>
              <a:t>with acceptable overhead.</a:t>
            </a:r>
            <a:endParaRPr lang="en-US" sz="2000" dirty="0">
              <a:latin typeface="Arial Narrow" pitchFamily="34" charset="0"/>
            </a:endParaRPr>
          </a:p>
          <a:p>
            <a:pPr marL="342900" indent="-171450">
              <a:spcAft>
                <a:spcPts val="1200"/>
              </a:spcAft>
              <a:buSzPct val="100000"/>
              <a:buFontTx/>
              <a:buChar char="•"/>
            </a:pPr>
            <a:r>
              <a:rPr lang="en-US" sz="2000" b="1" i="1" dirty="0" smtClean="0">
                <a:latin typeface="Arial Narrow" pitchFamily="34" charset="0"/>
              </a:rPr>
              <a:t>Improve </a:t>
            </a:r>
            <a:r>
              <a:rPr lang="en-US" sz="2000" b="1" i="1" dirty="0">
                <a:latin typeface="Arial Narrow" pitchFamily="34" charset="0"/>
              </a:rPr>
              <a:t>Production Software Quality</a:t>
            </a:r>
            <a:r>
              <a:rPr lang="en-US" sz="2000" dirty="0">
                <a:latin typeface="Arial Narrow" pitchFamily="34" charset="0"/>
              </a:rPr>
              <a:t>: </a:t>
            </a:r>
            <a:r>
              <a:rPr lang="en-US" sz="2000" dirty="0" smtClean="0">
                <a:latin typeface="Arial Narrow" pitchFamily="34" charset="0"/>
              </a:rPr>
              <a:t>Focus </a:t>
            </a:r>
            <a:r>
              <a:rPr lang="en-US" sz="2000" dirty="0">
                <a:latin typeface="Arial Narrow" pitchFamily="34" charset="0"/>
              </a:rPr>
              <a:t>on foundational issues first in </a:t>
            </a:r>
            <a:r>
              <a:rPr lang="en-US" sz="2000" dirty="0" smtClean="0">
                <a:latin typeface="Arial Narrow" pitchFamily="34" charset="0"/>
              </a:rPr>
              <a:t>early-phase development</a:t>
            </a:r>
            <a:r>
              <a:rPr lang="en-US" sz="2000" dirty="0">
                <a:latin typeface="Arial Narrow" pitchFamily="34" charset="0"/>
              </a:rPr>
              <a:t>, higher-quality software will be produced as other elements of software </a:t>
            </a:r>
            <a:r>
              <a:rPr lang="en-US" sz="2000" dirty="0" smtClean="0">
                <a:latin typeface="Arial Narrow" pitchFamily="34" charset="0"/>
              </a:rPr>
              <a:t>quality are </a:t>
            </a:r>
            <a:r>
              <a:rPr lang="en-US" sz="2000" dirty="0">
                <a:latin typeface="Arial Narrow" pitchFamily="34" charset="0"/>
              </a:rPr>
              <a:t>added</a:t>
            </a:r>
            <a:r>
              <a:rPr lang="en-US" sz="2000" dirty="0" smtClean="0">
                <a:latin typeface="Arial Narrow" pitchFamily="34" charset="0"/>
              </a:rPr>
              <a:t>.</a:t>
            </a:r>
            <a:endParaRPr lang="en-US" sz="2000" dirty="0">
              <a:latin typeface="Arial Narrow" pitchFamily="34" charset="0"/>
            </a:endParaRPr>
          </a:p>
          <a:p>
            <a:pPr marL="342900" indent="-171450">
              <a:spcAft>
                <a:spcPts val="1200"/>
              </a:spcAft>
              <a:buSzPct val="100000"/>
              <a:buFontTx/>
              <a:buChar char="•"/>
            </a:pPr>
            <a:r>
              <a:rPr lang="en-US" sz="2000" b="1" i="1" dirty="0" smtClean="0">
                <a:latin typeface="Arial Narrow" pitchFamily="34" charset="0"/>
              </a:rPr>
              <a:t>Better </a:t>
            </a:r>
            <a:r>
              <a:rPr lang="en-US" sz="2000" b="1" i="1" dirty="0">
                <a:latin typeface="Arial Narrow" pitchFamily="34" charset="0"/>
              </a:rPr>
              <a:t>Communicate Maturity Levels with Customers</a:t>
            </a:r>
            <a:r>
              <a:rPr lang="en-US" sz="2000" dirty="0">
                <a:latin typeface="Arial Narrow" pitchFamily="34" charset="0"/>
              </a:rPr>
              <a:t>: </a:t>
            </a:r>
            <a:r>
              <a:rPr lang="en-US" sz="2000" dirty="0" smtClean="0">
                <a:latin typeface="Arial Narrow" pitchFamily="34" charset="0"/>
              </a:rPr>
              <a:t>Clearly define maturity levels so customers </a:t>
            </a:r>
            <a:r>
              <a:rPr lang="en-US" sz="2000" dirty="0">
                <a:latin typeface="Arial Narrow" pitchFamily="34" charset="0"/>
              </a:rPr>
              <a:t>and stakeholders will have the right </a:t>
            </a:r>
            <a:r>
              <a:rPr lang="en-US" sz="2000" dirty="0" smtClean="0">
                <a:latin typeface="Arial Narrow" pitchFamily="34" charset="0"/>
              </a:rPr>
              <a:t>expectations.</a:t>
            </a:r>
            <a:endParaRPr lang="en-US" sz="2000" dirty="0">
              <a:latin typeface="Arial Narrow" pitchFamily="34" charset="0"/>
            </a:endParaRPr>
          </a:p>
        </p:txBody>
      </p:sp>
    </p:spTree>
    <p:extLst>
      <p:ext uri="{BB962C8B-B14F-4D97-AF65-F5344CB8AC3E}">
        <p14:creationId xmlns:p14="http://schemas.microsoft.com/office/powerpoint/2010/main" val="2139975350"/>
      </p:ext>
    </p:extLst>
  </p:cSld>
  <p:clrMapOvr>
    <a:masterClrMapping/>
  </p:clrMapOvr>
  <mc:AlternateContent xmlns:mc="http://schemas.openxmlformats.org/markup-compatibility/2006" xmlns:p14="http://schemas.microsoft.com/office/powerpoint/2010/main">
    <mc:Choice Requires="p14">
      <p:transition spd="slow" p14:dur="1200" advTm="75766">
        <p:dissolve/>
      </p:transition>
    </mc:Choice>
    <mc:Fallback xmlns="">
      <p:transition spd="slow" advTm="75766">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52400"/>
            <a:ext cx="8229600" cy="458587"/>
          </a:xfrm>
        </p:spPr>
        <p:txBody>
          <a:bodyPr/>
          <a:lstStyle/>
          <a:p>
            <a:r>
              <a:rPr lang="en-US" sz="2800" dirty="0" smtClean="0"/>
              <a:t>Self-Sustaining Software: Defined</a:t>
            </a:r>
            <a:endParaRPr lang="en-US" sz="2800" dirty="0"/>
          </a:p>
        </p:txBody>
      </p:sp>
      <p:sp>
        <p:nvSpPr>
          <p:cNvPr id="3" name="Content Placeholder 2"/>
          <p:cNvSpPr>
            <a:spLocks noGrp="1"/>
          </p:cNvSpPr>
          <p:nvPr>
            <p:ph idx="1"/>
          </p:nvPr>
        </p:nvSpPr>
        <p:spPr>
          <a:xfrm>
            <a:off x="111204" y="647531"/>
            <a:ext cx="8880396" cy="6001643"/>
          </a:xfrm>
        </p:spPr>
        <p:txBody>
          <a:bodyPr/>
          <a:lstStyle/>
          <a:p>
            <a:pPr>
              <a:spcBef>
                <a:spcPts val="1200"/>
              </a:spcBef>
            </a:pPr>
            <a:r>
              <a:rPr lang="en-US" sz="2000" i="1" dirty="0"/>
              <a:t>Open-source</a:t>
            </a:r>
            <a:r>
              <a:rPr lang="en-US" sz="2000" b="0" dirty="0"/>
              <a:t>: The software has a sufficiently loose open-source license allowing the </a:t>
            </a:r>
            <a:r>
              <a:rPr lang="en-US" sz="2000" b="0" dirty="0" smtClean="0"/>
              <a:t>source code </a:t>
            </a:r>
            <a:r>
              <a:rPr lang="en-US" sz="2000" b="0" dirty="0"/>
              <a:t>to be arbitrarily modified and used and reused in a variety of contexts (</a:t>
            </a:r>
            <a:r>
              <a:rPr lang="en-US" sz="2000" b="0" dirty="0" smtClean="0"/>
              <a:t>including unrestricted </a:t>
            </a:r>
            <a:r>
              <a:rPr lang="en-US" sz="2000" b="0" dirty="0"/>
              <a:t>usage in commercial codes</a:t>
            </a:r>
            <a:r>
              <a:rPr lang="en-US" sz="2000" b="0" dirty="0" smtClean="0"/>
              <a:t>).</a:t>
            </a:r>
            <a:endParaRPr lang="en-US" sz="2000" b="0" dirty="0"/>
          </a:p>
          <a:p>
            <a:pPr>
              <a:spcBef>
                <a:spcPts val="1200"/>
              </a:spcBef>
            </a:pPr>
            <a:r>
              <a:rPr lang="en-US" sz="2000" i="1" dirty="0" smtClean="0"/>
              <a:t>Core </a:t>
            </a:r>
            <a:r>
              <a:rPr lang="en-US" sz="2000" i="1" dirty="0"/>
              <a:t>domain </a:t>
            </a:r>
            <a:r>
              <a:rPr lang="en-US" sz="2000" i="1" dirty="0" smtClean="0"/>
              <a:t>distillation document</a:t>
            </a:r>
            <a:r>
              <a:rPr lang="en-US" sz="2000" b="0" dirty="0"/>
              <a:t>: The software is accompanied with a short </a:t>
            </a:r>
            <a:r>
              <a:rPr lang="en-US" sz="2000" b="0" dirty="0" smtClean="0"/>
              <a:t>focused high-level </a:t>
            </a:r>
            <a:r>
              <a:rPr lang="en-US" sz="2000" b="0" dirty="0"/>
              <a:t>document describing the purpose of the software and its core domain </a:t>
            </a:r>
            <a:r>
              <a:rPr lang="en-US" sz="2000" b="0" dirty="0" smtClean="0"/>
              <a:t>model.</a:t>
            </a:r>
            <a:endParaRPr lang="en-US" sz="2000" b="0" dirty="0"/>
          </a:p>
          <a:p>
            <a:pPr>
              <a:spcBef>
                <a:spcPts val="1200"/>
              </a:spcBef>
            </a:pPr>
            <a:r>
              <a:rPr lang="en-US" sz="2000" i="1" dirty="0" smtClean="0"/>
              <a:t>Exceptionally </a:t>
            </a:r>
            <a:r>
              <a:rPr lang="en-US" sz="2000" i="1" dirty="0"/>
              <a:t>well testing</a:t>
            </a:r>
            <a:r>
              <a:rPr lang="en-US" sz="2000" b="0" dirty="0"/>
              <a:t>: The current functionality of the software and its behavior </a:t>
            </a:r>
            <a:r>
              <a:rPr lang="en-US" sz="2000" b="0" dirty="0" smtClean="0"/>
              <a:t>is rigorously </a:t>
            </a:r>
            <a:r>
              <a:rPr lang="en-US" sz="2000" b="0" dirty="0"/>
              <a:t>defined and protected with strong automated unit and verification tests.</a:t>
            </a:r>
          </a:p>
          <a:p>
            <a:pPr>
              <a:spcBef>
                <a:spcPts val="1200"/>
              </a:spcBef>
            </a:pPr>
            <a:r>
              <a:rPr lang="en-US" sz="2000" i="1" dirty="0" smtClean="0"/>
              <a:t>Clean </a:t>
            </a:r>
            <a:r>
              <a:rPr lang="en-US" sz="2000" i="1" dirty="0"/>
              <a:t>structure and code</a:t>
            </a:r>
            <a:r>
              <a:rPr lang="en-US" sz="2000" b="0" dirty="0"/>
              <a:t>: The internal code structure and interfaces are clean </a:t>
            </a:r>
            <a:r>
              <a:rPr lang="en-US" sz="2000" b="0" dirty="0" smtClean="0"/>
              <a:t>and consistent</a:t>
            </a:r>
            <a:r>
              <a:rPr lang="en-US" sz="2000" b="0" dirty="0"/>
              <a:t>.</a:t>
            </a:r>
          </a:p>
          <a:p>
            <a:pPr>
              <a:spcBef>
                <a:spcPts val="1200"/>
              </a:spcBef>
            </a:pPr>
            <a:r>
              <a:rPr lang="en-US" sz="2000" i="1" dirty="0" smtClean="0"/>
              <a:t>Minimal </a:t>
            </a:r>
            <a:r>
              <a:rPr lang="en-US" sz="2000" i="1" dirty="0"/>
              <a:t>controlled internal and external dependencies</a:t>
            </a:r>
            <a:r>
              <a:rPr lang="en-US" sz="2000" b="0" dirty="0"/>
              <a:t>: The software has well </a:t>
            </a:r>
            <a:r>
              <a:rPr lang="en-US" sz="2000" b="0" dirty="0" smtClean="0"/>
              <a:t>structured internal </a:t>
            </a:r>
            <a:r>
              <a:rPr lang="en-US" sz="2000" b="0" dirty="0"/>
              <a:t>dependencies and minimal external upstream software dependencies and </a:t>
            </a:r>
            <a:r>
              <a:rPr lang="en-US" sz="2000" b="0" dirty="0" smtClean="0"/>
              <a:t>those dependencies </a:t>
            </a:r>
            <a:r>
              <a:rPr lang="en-US" sz="2000" b="0" dirty="0"/>
              <a:t>are carefully managed.</a:t>
            </a:r>
          </a:p>
          <a:p>
            <a:pPr>
              <a:spcBef>
                <a:spcPts val="1200"/>
              </a:spcBef>
            </a:pPr>
            <a:r>
              <a:rPr lang="en-US" sz="2000" i="1" dirty="0" smtClean="0"/>
              <a:t>Properties </a:t>
            </a:r>
            <a:r>
              <a:rPr lang="en-US" sz="2000" i="1" dirty="0"/>
              <a:t>apply recursively to upstream software</a:t>
            </a:r>
            <a:r>
              <a:rPr lang="en-US" sz="2000" b="0" dirty="0"/>
              <a:t>: All of the dependent external </a:t>
            </a:r>
            <a:r>
              <a:rPr lang="en-US" sz="2000" b="0" dirty="0" smtClean="0"/>
              <a:t>upstream software </a:t>
            </a:r>
            <a:r>
              <a:rPr lang="en-US" sz="2000" b="0" dirty="0"/>
              <a:t>are also themselves self-sustaining software.</a:t>
            </a:r>
          </a:p>
          <a:p>
            <a:pPr>
              <a:spcBef>
                <a:spcPts val="1200"/>
              </a:spcBef>
            </a:pPr>
            <a:r>
              <a:rPr lang="en-US" sz="2000" i="1" dirty="0" smtClean="0"/>
              <a:t>All </a:t>
            </a:r>
            <a:r>
              <a:rPr lang="en-US" sz="2000" i="1" dirty="0"/>
              <a:t>properties are preserved under maintenance</a:t>
            </a:r>
            <a:r>
              <a:rPr lang="en-US" sz="2000" b="0" dirty="0"/>
              <a:t>: All maintenance of the software </a:t>
            </a:r>
            <a:r>
              <a:rPr lang="en-US" sz="2000" b="0" dirty="0" smtClean="0"/>
              <a:t>preserves all </a:t>
            </a:r>
            <a:r>
              <a:rPr lang="en-US" sz="2000" b="0" dirty="0"/>
              <a:t>of these properties of self-sustaining software (by applying Agile/Emergent Design </a:t>
            </a:r>
            <a:r>
              <a:rPr lang="en-US" sz="2000" b="0" dirty="0" smtClean="0"/>
              <a:t>and Continuous </a:t>
            </a:r>
            <a:r>
              <a:rPr lang="en-US" sz="2000" b="0" dirty="0"/>
              <a:t>Refactoring and other good Lean/Agile software development practices).</a:t>
            </a:r>
          </a:p>
        </p:txBody>
      </p:sp>
    </p:spTree>
    <p:extLst>
      <p:ext uri="{BB962C8B-B14F-4D97-AF65-F5344CB8AC3E}">
        <p14:creationId xmlns:p14="http://schemas.microsoft.com/office/powerpoint/2010/main" val="4540343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1204" y="177114"/>
            <a:ext cx="8229600" cy="461665"/>
          </a:xfrm>
          <a:prstGeom prst="rect">
            <a:avLst/>
          </a:prstGeom>
        </p:spPr>
        <p:txBody>
          <a:bodyPr vert="horz" lIns="91440" tIns="45720" rIns="91440" bIns="45720" rtlCol="0" anchor="t" anchorCtr="0">
            <a:spAutoFit/>
          </a:bodyPr>
          <a:lstStyle>
            <a:lvl1pPr algn="l" defTabSz="914400" rtl="0" eaLnBrk="1" latinLnBrk="0" hangingPunct="1">
              <a:lnSpc>
                <a:spcPct val="85000"/>
              </a:lnSpc>
              <a:spcBef>
                <a:spcPct val="0"/>
              </a:spcBef>
              <a:buNone/>
              <a:defRPr sz="3000" kern="1200">
                <a:solidFill>
                  <a:srgbClr val="006C3A"/>
                </a:solidFill>
                <a:latin typeface="Arial Black" pitchFamily="34" charset="0"/>
                <a:ea typeface="+mj-ea"/>
                <a:cs typeface="+mj-cs"/>
              </a:defRPr>
            </a:lvl1pPr>
          </a:lstStyle>
          <a:p>
            <a:r>
              <a:rPr lang="en-US" sz="2800" dirty="0" err="1" smtClean="0"/>
              <a:t>TriBITS</a:t>
            </a:r>
            <a:r>
              <a:rPr lang="en-US" sz="2800" dirty="0" smtClean="0"/>
              <a:t> Lifecycle Maturity Levels</a:t>
            </a:r>
            <a:endParaRPr lang="en-US" sz="2800" dirty="0"/>
          </a:p>
        </p:txBody>
      </p:sp>
      <p:sp>
        <p:nvSpPr>
          <p:cNvPr id="4" name="Content Placeholder 2"/>
          <p:cNvSpPr>
            <a:spLocks noGrp="1"/>
          </p:cNvSpPr>
          <p:nvPr>
            <p:ph idx="1"/>
          </p:nvPr>
        </p:nvSpPr>
        <p:spPr>
          <a:xfrm>
            <a:off x="111204" y="959592"/>
            <a:ext cx="8880396" cy="3847207"/>
          </a:xfrm>
        </p:spPr>
        <p:txBody>
          <a:bodyPr/>
          <a:lstStyle/>
          <a:p>
            <a:pPr marL="0" indent="0">
              <a:spcBef>
                <a:spcPts val="3000"/>
              </a:spcBef>
              <a:buNone/>
            </a:pPr>
            <a:r>
              <a:rPr lang="en-US" sz="3200" dirty="0" smtClean="0"/>
              <a:t>0:  Exploratory (EP) Code</a:t>
            </a:r>
            <a:endParaRPr lang="en-US" sz="3200" dirty="0"/>
          </a:p>
          <a:p>
            <a:pPr marL="0" indent="0">
              <a:spcBef>
                <a:spcPts val="3000"/>
              </a:spcBef>
              <a:buNone/>
            </a:pPr>
            <a:r>
              <a:rPr lang="en-US" sz="3200" dirty="0" smtClean="0"/>
              <a:t>1:  Research Stable (RS) Code</a:t>
            </a:r>
          </a:p>
          <a:p>
            <a:pPr marL="0" indent="0">
              <a:spcBef>
                <a:spcPts val="3000"/>
              </a:spcBef>
              <a:buNone/>
            </a:pPr>
            <a:r>
              <a:rPr lang="en-US" sz="3200" dirty="0" smtClean="0"/>
              <a:t>2:  Production Growth (PG) Code</a:t>
            </a:r>
          </a:p>
          <a:p>
            <a:pPr marL="0" indent="0">
              <a:spcBef>
                <a:spcPts val="3000"/>
              </a:spcBef>
              <a:buNone/>
            </a:pPr>
            <a:r>
              <a:rPr lang="en-US" sz="3200" dirty="0" smtClean="0"/>
              <a:t>3:  Production Maintenance (PM) Code</a:t>
            </a:r>
          </a:p>
          <a:p>
            <a:pPr marL="0" indent="0">
              <a:spcBef>
                <a:spcPts val="3000"/>
              </a:spcBef>
              <a:buNone/>
            </a:pPr>
            <a:r>
              <a:rPr lang="en-US" sz="3200" dirty="0"/>
              <a:t>-1: Unspecified Maturity (UM) </a:t>
            </a:r>
            <a:r>
              <a:rPr lang="en-US" sz="3200" dirty="0" smtClean="0"/>
              <a:t>Code</a:t>
            </a:r>
            <a:endParaRPr lang="en-US" sz="3200" dirty="0"/>
          </a:p>
        </p:txBody>
      </p:sp>
    </p:spTree>
    <p:extLst>
      <p:ext uri="{BB962C8B-B14F-4D97-AF65-F5344CB8AC3E}">
        <p14:creationId xmlns:p14="http://schemas.microsoft.com/office/powerpoint/2010/main" val="24447545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58587"/>
          </a:xfrm>
        </p:spPr>
        <p:txBody>
          <a:bodyPr/>
          <a:lstStyle/>
          <a:p>
            <a:r>
              <a:rPr lang="en-US" sz="2800" dirty="0"/>
              <a:t>0</a:t>
            </a:r>
            <a:r>
              <a:rPr lang="en-US" sz="2800" dirty="0" smtClean="0"/>
              <a:t>: Exploratory  (EP) Code</a:t>
            </a:r>
            <a:endParaRPr lang="en-US" sz="2800" dirty="0"/>
          </a:p>
        </p:txBody>
      </p:sp>
      <p:sp>
        <p:nvSpPr>
          <p:cNvPr id="3" name="Content Placeholder 2"/>
          <p:cNvSpPr>
            <a:spLocks noGrp="1"/>
          </p:cNvSpPr>
          <p:nvPr>
            <p:ph idx="1"/>
          </p:nvPr>
        </p:nvSpPr>
        <p:spPr>
          <a:xfrm>
            <a:off x="111204" y="867599"/>
            <a:ext cx="8880396" cy="5129609"/>
          </a:xfrm>
        </p:spPr>
        <p:txBody>
          <a:bodyPr/>
          <a:lstStyle/>
          <a:p>
            <a:r>
              <a:rPr lang="en-US" sz="2000" dirty="0" smtClean="0"/>
              <a:t>Primary </a:t>
            </a:r>
            <a:r>
              <a:rPr lang="en-US" sz="2000" dirty="0"/>
              <a:t>purpose is to explore alternative approaches and prototypes, not to </a:t>
            </a:r>
            <a:r>
              <a:rPr lang="en-US" sz="2000" dirty="0" smtClean="0"/>
              <a:t>create software</a:t>
            </a:r>
            <a:r>
              <a:rPr lang="en-US" sz="2000" dirty="0"/>
              <a:t>.</a:t>
            </a:r>
          </a:p>
          <a:p>
            <a:r>
              <a:rPr lang="en-US" sz="2000" dirty="0" smtClean="0"/>
              <a:t>Generally </a:t>
            </a:r>
            <a:r>
              <a:rPr lang="en-US" sz="2000" dirty="0"/>
              <a:t>not developed in a Lean/Agile consistent way.</a:t>
            </a:r>
          </a:p>
          <a:p>
            <a:r>
              <a:rPr lang="en-US" sz="2000" dirty="0" smtClean="0"/>
              <a:t>Does </a:t>
            </a:r>
            <a:r>
              <a:rPr lang="en-US" sz="2000" dirty="0"/>
              <a:t>not provide sufficient unit (or otherwise) testing to demonstrate correctness.</a:t>
            </a:r>
          </a:p>
          <a:p>
            <a:r>
              <a:rPr lang="en-US" sz="2000" dirty="0" smtClean="0"/>
              <a:t>Often </a:t>
            </a:r>
            <a:r>
              <a:rPr lang="en-US" sz="2000" dirty="0"/>
              <a:t>has a messy design and code base.</a:t>
            </a:r>
          </a:p>
          <a:p>
            <a:r>
              <a:rPr lang="en-US" sz="2000" dirty="0" smtClean="0"/>
              <a:t>Should </a:t>
            </a:r>
            <a:r>
              <a:rPr lang="en-US" sz="2000" dirty="0"/>
              <a:t>not have customers, not even “friendly” customers.</a:t>
            </a:r>
          </a:p>
          <a:p>
            <a:r>
              <a:rPr lang="en-US" sz="2000" dirty="0" smtClean="0"/>
              <a:t>No </a:t>
            </a:r>
            <a:r>
              <a:rPr lang="en-US" sz="2000" dirty="0"/>
              <a:t>one should use such code for anything important (not even for research results, </a:t>
            </a:r>
            <a:r>
              <a:rPr lang="en-US" sz="2000" dirty="0" smtClean="0"/>
              <a:t>but in </a:t>
            </a:r>
            <a:r>
              <a:rPr lang="en-US" sz="2000" dirty="0"/>
              <a:t>the current CSE environment the publication of results using such software </a:t>
            </a:r>
            <a:r>
              <a:rPr lang="en-US" sz="2000" dirty="0" smtClean="0"/>
              <a:t>would </a:t>
            </a:r>
            <a:r>
              <a:rPr lang="en-US" sz="2000" dirty="0" err="1" smtClean="0"/>
              <a:t>ikely</a:t>
            </a:r>
            <a:r>
              <a:rPr lang="en-US" sz="2000" dirty="0" smtClean="0"/>
              <a:t> </a:t>
            </a:r>
            <a:r>
              <a:rPr lang="en-US" sz="2000" dirty="0"/>
              <a:t>still be allowed).</a:t>
            </a:r>
          </a:p>
          <a:p>
            <a:r>
              <a:rPr lang="en-US" sz="2000" dirty="0" smtClean="0"/>
              <a:t>Generally </a:t>
            </a:r>
            <a:r>
              <a:rPr lang="en-US" sz="2000" dirty="0"/>
              <a:t>should not go out in open releases (but could go out in releases and </a:t>
            </a:r>
            <a:r>
              <a:rPr lang="en-US" sz="2000" dirty="0" smtClean="0"/>
              <a:t>is allowed </a:t>
            </a:r>
            <a:r>
              <a:rPr lang="en-US" sz="2000" dirty="0"/>
              <a:t>by this lifecycle model).</a:t>
            </a:r>
          </a:p>
          <a:p>
            <a:r>
              <a:rPr lang="en-US" sz="2000" dirty="0" smtClean="0"/>
              <a:t>Does </a:t>
            </a:r>
            <a:r>
              <a:rPr lang="en-US" sz="2000" dirty="0"/>
              <a:t>not provide a direct foundation for creating production-quality code and </a:t>
            </a:r>
            <a:r>
              <a:rPr lang="en-US" sz="2000" dirty="0" smtClean="0"/>
              <a:t>should be </a:t>
            </a:r>
            <a:r>
              <a:rPr lang="en-US" sz="2000" dirty="0"/>
              <a:t>put to the side or thrown away when starting product development</a:t>
            </a:r>
          </a:p>
        </p:txBody>
      </p:sp>
    </p:spTree>
    <p:extLst>
      <p:ext uri="{BB962C8B-B14F-4D97-AF65-F5344CB8AC3E}">
        <p14:creationId xmlns:p14="http://schemas.microsoft.com/office/powerpoint/2010/main" val="24574500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r>
              <a:rPr lang="en-US" sz="2800" dirty="0" err="1" smtClean="0"/>
              <a:t>TriBITS</a:t>
            </a:r>
            <a:r>
              <a:rPr lang="en-US" sz="2800" dirty="0" smtClean="0"/>
              <a:t> Lifecycle Model 1.0 Document</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641" y="685800"/>
            <a:ext cx="3808759" cy="502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2886" y="5862935"/>
            <a:ext cx="7975947" cy="461665"/>
          </a:xfrm>
          <a:prstGeom prst="rect">
            <a:avLst/>
          </a:prstGeom>
        </p:spPr>
        <p:txBody>
          <a:bodyPr wrap="square">
            <a:spAutoFit/>
          </a:bodyPr>
          <a:lstStyle/>
          <a:p>
            <a:r>
              <a:rPr lang="en-US" sz="2400" dirty="0">
                <a:solidFill>
                  <a:srgbClr val="C00000"/>
                </a:solidFill>
                <a:hlinkClick r:id="rId3"/>
              </a:rPr>
              <a:t>http://www.ornl.gov/~</a:t>
            </a:r>
            <a:r>
              <a:rPr lang="en-US" sz="2400" dirty="0" smtClean="0">
                <a:solidFill>
                  <a:srgbClr val="C00000"/>
                </a:solidFill>
                <a:hlinkClick r:id="rId3"/>
              </a:rPr>
              <a:t>8vt/TribitsLifecycleModel_v1.0.pdf</a:t>
            </a:r>
            <a:r>
              <a:rPr lang="en-US" sz="2400" dirty="0" smtClean="0">
                <a:solidFill>
                  <a:srgbClr val="C00000"/>
                </a:solidFill>
              </a:rPr>
              <a:t> </a:t>
            </a:r>
            <a:endParaRPr lang="en-US" sz="2400" dirty="0">
              <a:solidFill>
                <a:srgbClr val="C00000"/>
              </a:solidFill>
            </a:endParaRPr>
          </a:p>
        </p:txBody>
      </p:sp>
    </p:spTree>
    <p:extLst>
      <p:ext uri="{BB962C8B-B14F-4D97-AF65-F5344CB8AC3E}">
        <p14:creationId xmlns:p14="http://schemas.microsoft.com/office/powerpoint/2010/main" val="39160171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58587"/>
          </a:xfrm>
        </p:spPr>
        <p:txBody>
          <a:bodyPr/>
          <a:lstStyle/>
          <a:p>
            <a:r>
              <a:rPr lang="en-US" sz="2800" dirty="0"/>
              <a:t>1</a:t>
            </a:r>
            <a:r>
              <a:rPr lang="en-US" sz="2800" dirty="0" smtClean="0"/>
              <a:t>: </a:t>
            </a:r>
            <a:r>
              <a:rPr lang="en-US" sz="2800" dirty="0"/>
              <a:t>Research Stable </a:t>
            </a:r>
            <a:r>
              <a:rPr lang="en-US" sz="2800" dirty="0" smtClean="0"/>
              <a:t>(RS) Code</a:t>
            </a:r>
            <a:endParaRPr lang="en-US" sz="2800" dirty="0"/>
          </a:p>
        </p:txBody>
      </p:sp>
      <p:sp>
        <p:nvSpPr>
          <p:cNvPr id="3" name="Content Placeholder 2"/>
          <p:cNvSpPr>
            <a:spLocks noGrp="1"/>
          </p:cNvSpPr>
          <p:nvPr>
            <p:ph idx="1"/>
          </p:nvPr>
        </p:nvSpPr>
        <p:spPr>
          <a:xfrm>
            <a:off x="111204" y="635119"/>
            <a:ext cx="8880396" cy="5406608"/>
          </a:xfrm>
        </p:spPr>
        <p:txBody>
          <a:bodyPr/>
          <a:lstStyle/>
          <a:p>
            <a:r>
              <a:rPr lang="en-US" sz="2000" dirty="0"/>
              <a:t>Developed from the very beginning in a Lean/Agile consistent manner.</a:t>
            </a:r>
          </a:p>
          <a:p>
            <a:r>
              <a:rPr lang="en-US" sz="2000" dirty="0" smtClean="0"/>
              <a:t>Strong </a:t>
            </a:r>
            <a:r>
              <a:rPr lang="en-US" sz="2000" dirty="0"/>
              <a:t>unit and verification tests (i.e. proof of correctness) are written as </a:t>
            </a:r>
            <a:r>
              <a:rPr lang="en-US" sz="2000" dirty="0" smtClean="0"/>
              <a:t>the code/algorithms </a:t>
            </a:r>
            <a:r>
              <a:rPr lang="en-US" sz="2000" dirty="0"/>
              <a:t>are being developed (near 100% line coverage</a:t>
            </a:r>
            <a:r>
              <a:rPr lang="en-US" sz="2000" dirty="0" smtClean="0"/>
              <a:t>).</a:t>
            </a:r>
            <a:endParaRPr lang="en-US" sz="2000" dirty="0"/>
          </a:p>
          <a:p>
            <a:r>
              <a:rPr lang="en-US" sz="2000" dirty="0" smtClean="0"/>
              <a:t>Has </a:t>
            </a:r>
            <a:r>
              <a:rPr lang="en-US" sz="2000" dirty="0"/>
              <a:t>a very clean design and code base maintained through Agile practices of </a:t>
            </a:r>
            <a:r>
              <a:rPr lang="en-US" sz="2000" dirty="0" smtClean="0"/>
              <a:t>emergent design </a:t>
            </a:r>
            <a:r>
              <a:rPr lang="en-US" sz="2000" dirty="0"/>
              <a:t>and constant refactoring.</a:t>
            </a:r>
          </a:p>
          <a:p>
            <a:r>
              <a:rPr lang="en-US" sz="2000" dirty="0" smtClean="0"/>
              <a:t>Generally </a:t>
            </a:r>
            <a:r>
              <a:rPr lang="en-US" sz="2000" dirty="0"/>
              <a:t>does not have higher-quality documentation, user input checking </a:t>
            </a:r>
            <a:r>
              <a:rPr lang="en-US" sz="2000" dirty="0" smtClean="0"/>
              <a:t>and feedback</a:t>
            </a:r>
            <a:r>
              <a:rPr lang="en-US" sz="2000" dirty="0"/>
              <a:t>, space/time performance, portability, or acceptance testing.</a:t>
            </a:r>
          </a:p>
          <a:p>
            <a:r>
              <a:rPr lang="en-US" sz="2000" dirty="0" smtClean="0"/>
              <a:t>Would </a:t>
            </a:r>
            <a:r>
              <a:rPr lang="en-US" sz="2000" dirty="0"/>
              <a:t>tend to provide for some regulated backward compatibility but might not.</a:t>
            </a:r>
          </a:p>
          <a:p>
            <a:r>
              <a:rPr lang="en-US" sz="2000" dirty="0" smtClean="0"/>
              <a:t>Is </a:t>
            </a:r>
            <a:r>
              <a:rPr lang="en-US" sz="2000" dirty="0"/>
              <a:t>appropriate to be used only by “expert” users.</a:t>
            </a:r>
          </a:p>
          <a:p>
            <a:r>
              <a:rPr lang="en-US" sz="2000" dirty="0" smtClean="0"/>
              <a:t>Is </a:t>
            </a:r>
            <a:r>
              <a:rPr lang="en-US" sz="2000" dirty="0"/>
              <a:t>appropriate to be used only in “friendly” customer codes.</a:t>
            </a:r>
          </a:p>
          <a:p>
            <a:r>
              <a:rPr lang="en-US" sz="2000" dirty="0" smtClean="0"/>
              <a:t>Generally </a:t>
            </a:r>
            <a:r>
              <a:rPr lang="en-US" sz="2000" dirty="0"/>
              <a:t>should not go out in open releases (but could go out in releases and </a:t>
            </a:r>
            <a:r>
              <a:rPr lang="en-US" sz="2000" dirty="0" smtClean="0"/>
              <a:t>is allowed </a:t>
            </a:r>
            <a:r>
              <a:rPr lang="en-US" sz="2000" dirty="0"/>
              <a:t>by this lifecycle model).</a:t>
            </a:r>
          </a:p>
          <a:p>
            <a:r>
              <a:rPr lang="en-US" sz="2000" dirty="0" smtClean="0"/>
              <a:t>Provides </a:t>
            </a:r>
            <a:r>
              <a:rPr lang="en-US" sz="2000" dirty="0"/>
              <a:t>a strong foundation for creating production-quality software and should </a:t>
            </a:r>
            <a:r>
              <a:rPr lang="en-US" sz="2000" dirty="0" smtClean="0"/>
              <a:t>be the </a:t>
            </a:r>
            <a:r>
              <a:rPr lang="en-US" sz="2000" dirty="0"/>
              <a:t>first phase for software that will likely become a product.</a:t>
            </a:r>
          </a:p>
        </p:txBody>
      </p:sp>
    </p:spTree>
    <p:extLst>
      <p:ext uri="{BB962C8B-B14F-4D97-AF65-F5344CB8AC3E}">
        <p14:creationId xmlns:p14="http://schemas.microsoft.com/office/powerpoint/2010/main" val="34394093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58587"/>
          </a:xfrm>
        </p:spPr>
        <p:txBody>
          <a:bodyPr/>
          <a:lstStyle/>
          <a:p>
            <a:r>
              <a:rPr lang="en-US" sz="2800" dirty="0"/>
              <a:t>2</a:t>
            </a:r>
            <a:r>
              <a:rPr lang="en-US" sz="2800" dirty="0" smtClean="0"/>
              <a:t>: </a:t>
            </a:r>
            <a:r>
              <a:rPr lang="en-US" sz="2800" dirty="0"/>
              <a:t>Production Growth </a:t>
            </a:r>
            <a:r>
              <a:rPr lang="en-US" sz="2800" dirty="0" smtClean="0"/>
              <a:t>(PG) Code</a:t>
            </a:r>
            <a:endParaRPr lang="en-US" sz="2800" dirty="0"/>
          </a:p>
        </p:txBody>
      </p:sp>
      <p:sp>
        <p:nvSpPr>
          <p:cNvPr id="3" name="Content Placeholder 2"/>
          <p:cNvSpPr>
            <a:spLocks noGrp="1"/>
          </p:cNvSpPr>
          <p:nvPr>
            <p:ph idx="1"/>
          </p:nvPr>
        </p:nvSpPr>
        <p:spPr>
          <a:xfrm>
            <a:off x="111204" y="635119"/>
            <a:ext cx="8880396" cy="4216539"/>
          </a:xfrm>
        </p:spPr>
        <p:txBody>
          <a:bodyPr/>
          <a:lstStyle/>
          <a:p>
            <a:r>
              <a:rPr lang="en-US" sz="2000" dirty="0" smtClean="0"/>
              <a:t>Includes </a:t>
            </a:r>
            <a:r>
              <a:rPr lang="en-US" sz="2000" dirty="0"/>
              <a:t>all the good qualities of Research Stable code.</a:t>
            </a:r>
          </a:p>
          <a:p>
            <a:r>
              <a:rPr lang="en-US" sz="2000" dirty="0" smtClean="0"/>
              <a:t>Provides </a:t>
            </a:r>
            <a:r>
              <a:rPr lang="en-US" sz="2000" dirty="0"/>
              <a:t>increasingly improved checking of user input errors and better error reporting.</a:t>
            </a:r>
          </a:p>
          <a:p>
            <a:r>
              <a:rPr lang="en-US" sz="2000" dirty="0" smtClean="0"/>
              <a:t>Has </a:t>
            </a:r>
            <a:r>
              <a:rPr lang="en-US" sz="2000" dirty="0"/>
              <a:t>increasingly better formal documentation (</a:t>
            </a:r>
            <a:r>
              <a:rPr lang="en-US" sz="2000" dirty="0" err="1"/>
              <a:t>Doxygen</a:t>
            </a:r>
            <a:r>
              <a:rPr lang="en-US" sz="2000" dirty="0"/>
              <a:t>, technical reports, etc.) </a:t>
            </a:r>
            <a:r>
              <a:rPr lang="en-US" sz="2000" dirty="0" smtClean="0"/>
              <a:t>as well </a:t>
            </a:r>
            <a:r>
              <a:rPr lang="en-US" sz="2000" dirty="0"/>
              <a:t>as better examples and tutorial materials.</a:t>
            </a:r>
          </a:p>
          <a:p>
            <a:r>
              <a:rPr lang="en-US" sz="2000" dirty="0" smtClean="0"/>
              <a:t>Maintains </a:t>
            </a:r>
            <a:r>
              <a:rPr lang="en-US" sz="2000" dirty="0"/>
              <a:t>clean structure through constant refactoring of the code and </a:t>
            </a:r>
            <a:r>
              <a:rPr lang="en-US" sz="2000" dirty="0" smtClean="0"/>
              <a:t>user interfaces to </a:t>
            </a:r>
            <a:r>
              <a:rPr lang="en-US" sz="2000" dirty="0"/>
              <a:t>make more consistent and easier to maintain.</a:t>
            </a:r>
          </a:p>
          <a:p>
            <a:r>
              <a:rPr lang="en-US" sz="2000" dirty="0" smtClean="0"/>
              <a:t>Maintains </a:t>
            </a:r>
            <a:r>
              <a:rPr lang="en-US" sz="2000" dirty="0"/>
              <a:t>increasingly better regulated backward compatibility with </a:t>
            </a:r>
            <a:r>
              <a:rPr lang="en-US" sz="2000" dirty="0" smtClean="0"/>
              <a:t>fewer incompatible </a:t>
            </a:r>
            <a:r>
              <a:rPr lang="en-US" sz="2000" dirty="0"/>
              <a:t>changes with new releases.</a:t>
            </a:r>
          </a:p>
          <a:p>
            <a:r>
              <a:rPr lang="en-US" sz="2000" dirty="0" smtClean="0"/>
              <a:t>Has </a:t>
            </a:r>
            <a:r>
              <a:rPr lang="en-US" sz="2000" dirty="0"/>
              <a:t>increasingly better portability and space/time performance characteristics.</a:t>
            </a:r>
          </a:p>
          <a:p>
            <a:r>
              <a:rPr lang="en-US" sz="2000" dirty="0" smtClean="0"/>
              <a:t>Has </a:t>
            </a:r>
            <a:r>
              <a:rPr lang="en-US" sz="2000" dirty="0"/>
              <a:t>expanding usage in more customer codes.</a:t>
            </a:r>
          </a:p>
        </p:txBody>
      </p:sp>
    </p:spTree>
    <p:extLst>
      <p:ext uri="{BB962C8B-B14F-4D97-AF65-F5344CB8AC3E}">
        <p14:creationId xmlns:p14="http://schemas.microsoft.com/office/powerpoint/2010/main" val="26396769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5"/>
            <a:ext cx="8804196" cy="458587"/>
          </a:xfrm>
        </p:spPr>
        <p:txBody>
          <a:bodyPr/>
          <a:lstStyle/>
          <a:p>
            <a:r>
              <a:rPr lang="en-US" sz="2800" dirty="0" smtClean="0"/>
              <a:t>3: </a:t>
            </a:r>
            <a:r>
              <a:rPr lang="en-US" sz="2800" dirty="0"/>
              <a:t>Production </a:t>
            </a:r>
            <a:r>
              <a:rPr lang="en-US" sz="2800" dirty="0" smtClean="0"/>
              <a:t>Maintenance (PM) Code</a:t>
            </a:r>
            <a:endParaRPr lang="en-US" sz="2800" dirty="0"/>
          </a:p>
        </p:txBody>
      </p:sp>
      <p:sp>
        <p:nvSpPr>
          <p:cNvPr id="3" name="Content Placeholder 2"/>
          <p:cNvSpPr>
            <a:spLocks noGrp="1"/>
          </p:cNvSpPr>
          <p:nvPr>
            <p:ph idx="1"/>
          </p:nvPr>
        </p:nvSpPr>
        <p:spPr>
          <a:xfrm>
            <a:off x="111204" y="635119"/>
            <a:ext cx="8880396" cy="4852610"/>
          </a:xfrm>
        </p:spPr>
        <p:txBody>
          <a:bodyPr/>
          <a:lstStyle/>
          <a:p>
            <a:r>
              <a:rPr lang="en-US" sz="2000" dirty="0" smtClean="0"/>
              <a:t>Includes </a:t>
            </a:r>
            <a:r>
              <a:rPr lang="en-US" sz="2000" dirty="0"/>
              <a:t>all the good qualities of Production Growth code.</a:t>
            </a:r>
          </a:p>
          <a:p>
            <a:r>
              <a:rPr lang="en-US" sz="2000" dirty="0" smtClean="0"/>
              <a:t>Primary </a:t>
            </a:r>
            <a:r>
              <a:rPr lang="en-US" sz="2000" dirty="0"/>
              <a:t>development includes mostly just bug fixes and performance tweaks.</a:t>
            </a:r>
          </a:p>
          <a:p>
            <a:r>
              <a:rPr lang="en-US" sz="2000" dirty="0" smtClean="0"/>
              <a:t>Maintains </a:t>
            </a:r>
            <a:r>
              <a:rPr lang="en-US" sz="2000" dirty="0"/>
              <a:t>rigorous backward compatibility with typically no deprecated features </a:t>
            </a:r>
            <a:r>
              <a:rPr lang="en-US" sz="2000" dirty="0" smtClean="0"/>
              <a:t>or any </a:t>
            </a:r>
            <a:r>
              <a:rPr lang="en-US" sz="2000" dirty="0"/>
              <a:t>breaks in backward </a:t>
            </a:r>
            <a:r>
              <a:rPr lang="en-US" sz="2000" dirty="0" smtClean="0"/>
              <a:t>compatibility.</a:t>
            </a:r>
          </a:p>
          <a:p>
            <a:r>
              <a:rPr lang="en-US" sz="2000" dirty="0" smtClean="0"/>
              <a:t>Could </a:t>
            </a:r>
            <a:r>
              <a:rPr lang="en-US" sz="2000" dirty="0"/>
              <a:t>be maintained by parts of the user community if necessary (i.e. </a:t>
            </a:r>
            <a:r>
              <a:rPr lang="en-US" sz="2000" dirty="0" smtClean="0"/>
              <a:t>as “self-sustaining </a:t>
            </a:r>
            <a:r>
              <a:rPr lang="en-US" sz="2000" dirty="0"/>
              <a:t>software</a:t>
            </a:r>
            <a:r>
              <a:rPr lang="en-US" sz="2000" dirty="0" smtClean="0"/>
              <a:t>”).</a:t>
            </a:r>
          </a:p>
          <a:p>
            <a:pPr marL="0" indent="0">
              <a:buNone/>
            </a:pPr>
            <a:endParaRPr lang="fr-FR" sz="3000" b="0" dirty="0" smtClean="0">
              <a:solidFill>
                <a:srgbClr val="006C3A"/>
              </a:solidFill>
              <a:latin typeface="Arial Black" pitchFamily="34" charset="0"/>
            </a:endParaRPr>
          </a:p>
          <a:p>
            <a:pPr marL="0" indent="0">
              <a:buNone/>
            </a:pPr>
            <a:r>
              <a:rPr lang="fr-FR" b="0" dirty="0" smtClean="0">
                <a:solidFill>
                  <a:srgbClr val="006C3A"/>
                </a:solidFill>
                <a:latin typeface="Arial Black" pitchFamily="34" charset="0"/>
              </a:rPr>
              <a:t>-1: </a:t>
            </a:r>
            <a:r>
              <a:rPr lang="fr-FR" b="0" dirty="0" err="1" smtClean="0">
                <a:solidFill>
                  <a:srgbClr val="006C3A"/>
                </a:solidFill>
                <a:latin typeface="Arial Black" pitchFamily="34" charset="0"/>
              </a:rPr>
              <a:t>Unspecified</a:t>
            </a:r>
            <a:r>
              <a:rPr lang="fr-FR" b="0" dirty="0" smtClean="0">
                <a:solidFill>
                  <a:srgbClr val="006C3A"/>
                </a:solidFill>
                <a:latin typeface="Arial Black" pitchFamily="34" charset="0"/>
              </a:rPr>
              <a:t> </a:t>
            </a:r>
            <a:r>
              <a:rPr lang="fr-FR" b="0" dirty="0" err="1">
                <a:solidFill>
                  <a:srgbClr val="006C3A"/>
                </a:solidFill>
                <a:latin typeface="Arial Black" pitchFamily="34" charset="0"/>
              </a:rPr>
              <a:t>Maturity</a:t>
            </a:r>
            <a:r>
              <a:rPr lang="fr-FR" b="0" dirty="0">
                <a:solidFill>
                  <a:srgbClr val="006C3A"/>
                </a:solidFill>
                <a:latin typeface="Arial Black" pitchFamily="34" charset="0"/>
              </a:rPr>
              <a:t> (UM</a:t>
            </a:r>
            <a:r>
              <a:rPr lang="fr-FR" b="0" dirty="0" smtClean="0">
                <a:solidFill>
                  <a:srgbClr val="006C3A"/>
                </a:solidFill>
                <a:latin typeface="Arial Black" pitchFamily="34" charset="0"/>
              </a:rPr>
              <a:t>) Code</a:t>
            </a:r>
            <a:endParaRPr lang="en-US" dirty="0" smtClean="0">
              <a:latin typeface="Arial Black" pitchFamily="34" charset="0"/>
            </a:endParaRPr>
          </a:p>
          <a:p>
            <a:r>
              <a:rPr lang="en-US" sz="2000" dirty="0"/>
              <a:t>Provides no official indication of maturity or </a:t>
            </a:r>
            <a:r>
              <a:rPr lang="en-US" sz="2000" dirty="0" smtClean="0"/>
              <a:t>quality</a:t>
            </a:r>
          </a:p>
          <a:p>
            <a:r>
              <a:rPr lang="en-US" sz="2000" dirty="0" smtClean="0"/>
              <a:t>i.e. “Opt Out” of the </a:t>
            </a:r>
            <a:r>
              <a:rPr lang="en-US" sz="2000" dirty="0" err="1" smtClean="0"/>
              <a:t>TriBITS</a:t>
            </a:r>
            <a:r>
              <a:rPr lang="en-US" sz="2000" dirty="0" smtClean="0"/>
              <a:t> Lifecycle Model</a:t>
            </a:r>
          </a:p>
          <a:p>
            <a:endParaRPr lang="en-US" sz="2000" dirty="0"/>
          </a:p>
        </p:txBody>
      </p:sp>
    </p:spTree>
    <p:extLst>
      <p:ext uri="{BB962C8B-B14F-4D97-AF65-F5344CB8AC3E}">
        <p14:creationId xmlns:p14="http://schemas.microsoft.com/office/powerpoint/2010/main" val="11469370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651796" cy="824841"/>
          </a:xfrm>
        </p:spPr>
        <p:txBody>
          <a:bodyPr/>
          <a:lstStyle/>
          <a:p>
            <a:r>
              <a:rPr lang="en-US" sz="2800" dirty="0" smtClean="0"/>
              <a:t>Typical (i.e. non-Lean/Agile) CSE Lifecycle</a:t>
            </a:r>
            <a:endParaRPr lang="en-US" sz="2800" dirty="0"/>
          </a:p>
        </p:txBody>
      </p:sp>
      <p:cxnSp>
        <p:nvCxnSpPr>
          <p:cNvPr id="5" name="Straight Connector 4"/>
          <p:cNvCxnSpPr/>
          <p:nvPr/>
        </p:nvCxnSpPr>
        <p:spPr>
          <a:xfrm flipV="1">
            <a:off x="263955" y="930351"/>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63955" y="1844751"/>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73555" y="1768551"/>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559355" y="1768551"/>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8333" y="1844751"/>
            <a:ext cx="731290" cy="400110"/>
          </a:xfrm>
          <a:prstGeom prst="rect">
            <a:avLst/>
          </a:prstGeom>
          <a:noFill/>
        </p:spPr>
        <p:txBody>
          <a:bodyPr wrap="none" rtlCol="0">
            <a:spAutoFit/>
          </a:bodyPr>
          <a:lstStyle/>
          <a:p>
            <a:pPr algn="ctr"/>
            <a:r>
              <a:rPr lang="en-US" sz="1000" dirty="0" smtClean="0"/>
              <a:t>Research</a:t>
            </a:r>
          </a:p>
          <a:p>
            <a:pPr algn="ctr"/>
            <a:endParaRPr lang="en-US" sz="1000" dirty="0"/>
          </a:p>
        </p:txBody>
      </p:sp>
      <p:sp>
        <p:nvSpPr>
          <p:cNvPr id="10" name="TextBox 9"/>
          <p:cNvSpPr txBox="1"/>
          <p:nvPr/>
        </p:nvSpPr>
        <p:spPr>
          <a:xfrm>
            <a:off x="806230" y="1844751"/>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11" name="TextBox 10"/>
          <p:cNvSpPr txBox="1"/>
          <p:nvPr/>
        </p:nvSpPr>
        <p:spPr>
          <a:xfrm>
            <a:off x="1481609" y="1844751"/>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13" name="TextBox 12"/>
          <p:cNvSpPr txBox="1"/>
          <p:nvPr/>
        </p:nvSpPr>
        <p:spPr>
          <a:xfrm>
            <a:off x="291524" y="760330"/>
            <a:ext cx="1938224" cy="276999"/>
          </a:xfrm>
          <a:prstGeom prst="rect">
            <a:avLst/>
          </a:prstGeom>
          <a:noFill/>
        </p:spPr>
        <p:txBody>
          <a:bodyPr wrap="none" rtlCol="0">
            <a:spAutoFit/>
          </a:bodyPr>
          <a:lstStyle/>
          <a:p>
            <a:pPr algn="ctr"/>
            <a:r>
              <a:rPr lang="en-US" sz="1200" dirty="0" smtClean="0"/>
              <a:t>Unit and Verification Testing</a:t>
            </a:r>
            <a:endParaRPr lang="en-US" sz="1200" dirty="0"/>
          </a:p>
        </p:txBody>
      </p:sp>
      <p:cxnSp>
        <p:nvCxnSpPr>
          <p:cNvPr id="14" name="Straight Connector 13"/>
          <p:cNvCxnSpPr/>
          <p:nvPr/>
        </p:nvCxnSpPr>
        <p:spPr>
          <a:xfrm flipV="1">
            <a:off x="2930955" y="947972"/>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30955" y="1862372"/>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540555" y="178617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226355" y="178617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45333" y="1862372"/>
            <a:ext cx="731290" cy="400110"/>
          </a:xfrm>
          <a:prstGeom prst="rect">
            <a:avLst/>
          </a:prstGeom>
          <a:noFill/>
        </p:spPr>
        <p:txBody>
          <a:bodyPr wrap="none" rtlCol="0">
            <a:spAutoFit/>
          </a:bodyPr>
          <a:lstStyle/>
          <a:p>
            <a:pPr algn="ctr"/>
            <a:r>
              <a:rPr lang="en-US" sz="1000" dirty="0" smtClean="0"/>
              <a:t>Research</a:t>
            </a:r>
          </a:p>
          <a:p>
            <a:pPr algn="ctr"/>
            <a:endParaRPr lang="en-US" sz="1000" dirty="0"/>
          </a:p>
        </p:txBody>
      </p:sp>
      <p:sp>
        <p:nvSpPr>
          <p:cNvPr id="19" name="TextBox 18"/>
          <p:cNvSpPr txBox="1"/>
          <p:nvPr/>
        </p:nvSpPr>
        <p:spPr>
          <a:xfrm>
            <a:off x="3473230" y="1900777"/>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20" name="TextBox 19"/>
          <p:cNvSpPr txBox="1"/>
          <p:nvPr/>
        </p:nvSpPr>
        <p:spPr>
          <a:xfrm>
            <a:off x="4148609" y="1900777"/>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21" name="TextBox 20"/>
          <p:cNvSpPr txBox="1"/>
          <p:nvPr/>
        </p:nvSpPr>
        <p:spPr>
          <a:xfrm>
            <a:off x="3319983" y="777951"/>
            <a:ext cx="1380186" cy="276999"/>
          </a:xfrm>
          <a:prstGeom prst="rect">
            <a:avLst/>
          </a:prstGeom>
          <a:noFill/>
        </p:spPr>
        <p:txBody>
          <a:bodyPr wrap="none" rtlCol="0">
            <a:spAutoFit/>
          </a:bodyPr>
          <a:lstStyle/>
          <a:p>
            <a:pPr algn="ctr"/>
            <a:r>
              <a:rPr lang="en-US" sz="1200" dirty="0" smtClean="0"/>
              <a:t>Acceptance Testing</a:t>
            </a:r>
            <a:endParaRPr lang="en-US" sz="1200" dirty="0"/>
          </a:p>
        </p:txBody>
      </p:sp>
      <p:cxnSp>
        <p:nvCxnSpPr>
          <p:cNvPr id="22" name="Straight Connector 21"/>
          <p:cNvCxnSpPr/>
          <p:nvPr/>
        </p:nvCxnSpPr>
        <p:spPr>
          <a:xfrm flipV="1">
            <a:off x="2893330" y="2658577"/>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93330" y="3572977"/>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502930" y="3496777"/>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188730" y="3496777"/>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07708" y="3572977"/>
            <a:ext cx="731290" cy="400110"/>
          </a:xfrm>
          <a:prstGeom prst="rect">
            <a:avLst/>
          </a:prstGeom>
          <a:noFill/>
        </p:spPr>
        <p:txBody>
          <a:bodyPr wrap="none" rtlCol="0">
            <a:spAutoFit/>
          </a:bodyPr>
          <a:lstStyle/>
          <a:p>
            <a:pPr algn="ctr"/>
            <a:r>
              <a:rPr lang="en-US" sz="1000" dirty="0" smtClean="0"/>
              <a:t>Research</a:t>
            </a:r>
          </a:p>
          <a:p>
            <a:pPr algn="ctr"/>
            <a:endParaRPr lang="en-US" sz="1000" dirty="0"/>
          </a:p>
        </p:txBody>
      </p:sp>
      <p:sp>
        <p:nvSpPr>
          <p:cNvPr id="27" name="TextBox 26"/>
          <p:cNvSpPr txBox="1"/>
          <p:nvPr/>
        </p:nvSpPr>
        <p:spPr>
          <a:xfrm>
            <a:off x="3435605" y="3572977"/>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28" name="TextBox 27"/>
          <p:cNvSpPr txBox="1"/>
          <p:nvPr/>
        </p:nvSpPr>
        <p:spPr>
          <a:xfrm>
            <a:off x="4110984" y="3572977"/>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29" name="TextBox 28"/>
          <p:cNvSpPr txBox="1"/>
          <p:nvPr/>
        </p:nvSpPr>
        <p:spPr>
          <a:xfrm>
            <a:off x="428517" y="2488555"/>
            <a:ext cx="1664238" cy="276999"/>
          </a:xfrm>
          <a:prstGeom prst="rect">
            <a:avLst/>
          </a:prstGeom>
          <a:noFill/>
        </p:spPr>
        <p:txBody>
          <a:bodyPr wrap="none" rtlCol="0">
            <a:spAutoFit/>
          </a:bodyPr>
          <a:lstStyle/>
          <a:p>
            <a:pPr algn="ctr"/>
            <a:r>
              <a:rPr lang="en-US" sz="1200" dirty="0" smtClean="0"/>
              <a:t>Code and Design Clarity</a:t>
            </a:r>
            <a:endParaRPr lang="en-US" sz="1200" dirty="0"/>
          </a:p>
        </p:txBody>
      </p:sp>
      <p:cxnSp>
        <p:nvCxnSpPr>
          <p:cNvPr id="31" name="Straight Connector 30"/>
          <p:cNvCxnSpPr/>
          <p:nvPr/>
        </p:nvCxnSpPr>
        <p:spPr>
          <a:xfrm flipV="1">
            <a:off x="237310" y="2629932"/>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7310" y="3544332"/>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46910" y="346813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532710" y="346813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51688" y="3544332"/>
            <a:ext cx="731290" cy="400110"/>
          </a:xfrm>
          <a:prstGeom prst="rect">
            <a:avLst/>
          </a:prstGeom>
          <a:noFill/>
        </p:spPr>
        <p:txBody>
          <a:bodyPr wrap="none" rtlCol="0">
            <a:spAutoFit/>
          </a:bodyPr>
          <a:lstStyle/>
          <a:p>
            <a:pPr algn="ctr"/>
            <a:r>
              <a:rPr lang="en-US" sz="1000" dirty="0" smtClean="0"/>
              <a:t>Research</a:t>
            </a:r>
          </a:p>
          <a:p>
            <a:pPr algn="ctr"/>
            <a:endParaRPr lang="en-US" sz="1000" dirty="0"/>
          </a:p>
        </p:txBody>
      </p:sp>
      <p:sp>
        <p:nvSpPr>
          <p:cNvPr id="36" name="TextBox 35"/>
          <p:cNvSpPr txBox="1"/>
          <p:nvPr/>
        </p:nvSpPr>
        <p:spPr>
          <a:xfrm>
            <a:off x="779585" y="3544332"/>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37" name="TextBox 36"/>
          <p:cNvSpPr txBox="1"/>
          <p:nvPr/>
        </p:nvSpPr>
        <p:spPr>
          <a:xfrm>
            <a:off x="1454964" y="3544332"/>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38" name="TextBox 37"/>
          <p:cNvSpPr txBox="1"/>
          <p:nvPr/>
        </p:nvSpPr>
        <p:spPr>
          <a:xfrm>
            <a:off x="2997395" y="2511434"/>
            <a:ext cx="1996380" cy="276999"/>
          </a:xfrm>
          <a:prstGeom prst="rect">
            <a:avLst/>
          </a:prstGeom>
          <a:noFill/>
        </p:spPr>
        <p:txBody>
          <a:bodyPr wrap="none" rtlCol="0">
            <a:spAutoFit/>
          </a:bodyPr>
          <a:lstStyle/>
          <a:p>
            <a:pPr algn="ctr"/>
            <a:r>
              <a:rPr lang="en-US" sz="1200" dirty="0" smtClean="0"/>
              <a:t>Documentation and Tutorials</a:t>
            </a:r>
            <a:endParaRPr lang="en-US" sz="1200" dirty="0"/>
          </a:p>
        </p:txBody>
      </p:sp>
      <p:cxnSp>
        <p:nvCxnSpPr>
          <p:cNvPr id="39" name="Straight Connector 38"/>
          <p:cNvCxnSpPr/>
          <p:nvPr/>
        </p:nvCxnSpPr>
        <p:spPr>
          <a:xfrm flipV="1">
            <a:off x="243385" y="4323226"/>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43385" y="5237626"/>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52985" y="5161426"/>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538785" y="5161426"/>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57763" y="5237626"/>
            <a:ext cx="731290" cy="400110"/>
          </a:xfrm>
          <a:prstGeom prst="rect">
            <a:avLst/>
          </a:prstGeom>
          <a:noFill/>
        </p:spPr>
        <p:txBody>
          <a:bodyPr wrap="none" rtlCol="0">
            <a:spAutoFit/>
          </a:bodyPr>
          <a:lstStyle/>
          <a:p>
            <a:pPr algn="ctr"/>
            <a:r>
              <a:rPr lang="en-US" sz="1000" dirty="0" smtClean="0"/>
              <a:t>Research</a:t>
            </a:r>
          </a:p>
          <a:p>
            <a:pPr algn="ctr"/>
            <a:endParaRPr lang="en-US" sz="1000" dirty="0"/>
          </a:p>
        </p:txBody>
      </p:sp>
      <p:sp>
        <p:nvSpPr>
          <p:cNvPr id="44" name="TextBox 43"/>
          <p:cNvSpPr txBox="1"/>
          <p:nvPr/>
        </p:nvSpPr>
        <p:spPr>
          <a:xfrm>
            <a:off x="785660" y="5237626"/>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45" name="TextBox 44"/>
          <p:cNvSpPr txBox="1"/>
          <p:nvPr/>
        </p:nvSpPr>
        <p:spPr>
          <a:xfrm>
            <a:off x="1461039" y="5237626"/>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47" name="TextBox 46"/>
          <p:cNvSpPr txBox="1"/>
          <p:nvPr/>
        </p:nvSpPr>
        <p:spPr>
          <a:xfrm>
            <a:off x="234189" y="4153205"/>
            <a:ext cx="2335255" cy="276999"/>
          </a:xfrm>
          <a:prstGeom prst="rect">
            <a:avLst/>
          </a:prstGeom>
          <a:noFill/>
        </p:spPr>
        <p:txBody>
          <a:bodyPr wrap="none" rtlCol="0">
            <a:spAutoFit/>
          </a:bodyPr>
          <a:lstStyle/>
          <a:p>
            <a:pPr algn="ctr"/>
            <a:r>
              <a:rPr lang="en-US" sz="1200" dirty="0"/>
              <a:t>User Input </a:t>
            </a:r>
            <a:r>
              <a:rPr lang="en-US" sz="1200" dirty="0" smtClean="0"/>
              <a:t>Checking and </a:t>
            </a:r>
            <a:r>
              <a:rPr lang="en-US" sz="1200" dirty="0"/>
              <a:t>Feedback</a:t>
            </a:r>
          </a:p>
        </p:txBody>
      </p:sp>
      <p:cxnSp>
        <p:nvCxnSpPr>
          <p:cNvPr id="48" name="Straight Connector 47"/>
          <p:cNvCxnSpPr/>
          <p:nvPr/>
        </p:nvCxnSpPr>
        <p:spPr>
          <a:xfrm flipV="1">
            <a:off x="2854925" y="4323226"/>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854925" y="5237626"/>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464525" y="5161426"/>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150325" y="5161426"/>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769303" y="5237626"/>
            <a:ext cx="731290" cy="400110"/>
          </a:xfrm>
          <a:prstGeom prst="rect">
            <a:avLst/>
          </a:prstGeom>
          <a:noFill/>
        </p:spPr>
        <p:txBody>
          <a:bodyPr wrap="none" rtlCol="0">
            <a:spAutoFit/>
          </a:bodyPr>
          <a:lstStyle/>
          <a:p>
            <a:pPr algn="ctr"/>
            <a:r>
              <a:rPr lang="en-US" sz="1000" dirty="0" smtClean="0"/>
              <a:t>Research</a:t>
            </a:r>
          </a:p>
          <a:p>
            <a:pPr algn="ctr"/>
            <a:endParaRPr lang="en-US" sz="1000" dirty="0"/>
          </a:p>
        </p:txBody>
      </p:sp>
      <p:sp>
        <p:nvSpPr>
          <p:cNvPr id="53" name="TextBox 52"/>
          <p:cNvSpPr txBox="1"/>
          <p:nvPr/>
        </p:nvSpPr>
        <p:spPr>
          <a:xfrm>
            <a:off x="3397200" y="5237626"/>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54" name="TextBox 53"/>
          <p:cNvSpPr txBox="1"/>
          <p:nvPr/>
        </p:nvSpPr>
        <p:spPr>
          <a:xfrm>
            <a:off x="4072579" y="5237626"/>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55" name="TextBox 54"/>
          <p:cNvSpPr txBox="1"/>
          <p:nvPr/>
        </p:nvSpPr>
        <p:spPr>
          <a:xfrm>
            <a:off x="3113217" y="4153205"/>
            <a:ext cx="1641668" cy="276999"/>
          </a:xfrm>
          <a:prstGeom prst="rect">
            <a:avLst/>
          </a:prstGeom>
          <a:noFill/>
        </p:spPr>
        <p:txBody>
          <a:bodyPr wrap="none" rtlCol="0">
            <a:spAutoFit/>
          </a:bodyPr>
          <a:lstStyle/>
          <a:p>
            <a:pPr algn="ctr"/>
            <a:r>
              <a:rPr lang="en-US" sz="1200" dirty="0" smtClean="0"/>
              <a:t>Backward compatibility</a:t>
            </a:r>
            <a:endParaRPr lang="en-US" sz="1200" dirty="0"/>
          </a:p>
        </p:txBody>
      </p:sp>
      <p:cxnSp>
        <p:nvCxnSpPr>
          <p:cNvPr id="59" name="Straight Connector 58"/>
          <p:cNvCxnSpPr/>
          <p:nvPr/>
        </p:nvCxnSpPr>
        <p:spPr>
          <a:xfrm flipV="1">
            <a:off x="5517225" y="2661743"/>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517225" y="3576143"/>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6126825" y="3499943"/>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6812625" y="3499943"/>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431603" y="3576143"/>
            <a:ext cx="731290" cy="400110"/>
          </a:xfrm>
          <a:prstGeom prst="rect">
            <a:avLst/>
          </a:prstGeom>
          <a:noFill/>
        </p:spPr>
        <p:txBody>
          <a:bodyPr wrap="none" rtlCol="0">
            <a:spAutoFit/>
          </a:bodyPr>
          <a:lstStyle/>
          <a:p>
            <a:pPr algn="ctr"/>
            <a:r>
              <a:rPr lang="en-US" sz="1000" dirty="0" smtClean="0"/>
              <a:t>Research</a:t>
            </a:r>
          </a:p>
          <a:p>
            <a:pPr algn="ctr"/>
            <a:endParaRPr lang="en-US" sz="1000" dirty="0"/>
          </a:p>
        </p:txBody>
      </p:sp>
      <p:sp>
        <p:nvSpPr>
          <p:cNvPr id="64" name="TextBox 63"/>
          <p:cNvSpPr txBox="1"/>
          <p:nvPr/>
        </p:nvSpPr>
        <p:spPr>
          <a:xfrm>
            <a:off x="6059500" y="3576143"/>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65" name="TextBox 64"/>
          <p:cNvSpPr txBox="1"/>
          <p:nvPr/>
        </p:nvSpPr>
        <p:spPr>
          <a:xfrm>
            <a:off x="6734879" y="3576143"/>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66" name="TextBox 65"/>
          <p:cNvSpPr txBox="1"/>
          <p:nvPr/>
        </p:nvSpPr>
        <p:spPr>
          <a:xfrm>
            <a:off x="6070213" y="762000"/>
            <a:ext cx="825739" cy="276999"/>
          </a:xfrm>
          <a:prstGeom prst="rect">
            <a:avLst/>
          </a:prstGeom>
          <a:noFill/>
        </p:spPr>
        <p:txBody>
          <a:bodyPr wrap="none" rtlCol="0">
            <a:spAutoFit/>
          </a:bodyPr>
          <a:lstStyle/>
          <a:p>
            <a:pPr algn="ctr"/>
            <a:r>
              <a:rPr lang="en-US" sz="1200" dirty="0" smtClean="0"/>
              <a:t>Portability</a:t>
            </a:r>
            <a:endParaRPr lang="en-US" sz="1200" dirty="0"/>
          </a:p>
        </p:txBody>
      </p:sp>
      <p:cxnSp>
        <p:nvCxnSpPr>
          <p:cNvPr id="67" name="Straight Connector 66"/>
          <p:cNvCxnSpPr/>
          <p:nvPr/>
        </p:nvCxnSpPr>
        <p:spPr>
          <a:xfrm flipV="1">
            <a:off x="5459755" y="903377"/>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459755" y="1817777"/>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069355" y="1741577"/>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755155" y="1741577"/>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374133" y="1817777"/>
            <a:ext cx="731290" cy="400110"/>
          </a:xfrm>
          <a:prstGeom prst="rect">
            <a:avLst/>
          </a:prstGeom>
          <a:noFill/>
        </p:spPr>
        <p:txBody>
          <a:bodyPr wrap="none" rtlCol="0">
            <a:spAutoFit/>
          </a:bodyPr>
          <a:lstStyle/>
          <a:p>
            <a:pPr algn="ctr"/>
            <a:r>
              <a:rPr lang="en-US" sz="1000" dirty="0" smtClean="0"/>
              <a:t>Research</a:t>
            </a:r>
          </a:p>
          <a:p>
            <a:pPr algn="ctr"/>
            <a:endParaRPr lang="en-US" sz="1000" dirty="0"/>
          </a:p>
        </p:txBody>
      </p:sp>
      <p:sp>
        <p:nvSpPr>
          <p:cNvPr id="72" name="TextBox 71"/>
          <p:cNvSpPr txBox="1"/>
          <p:nvPr/>
        </p:nvSpPr>
        <p:spPr>
          <a:xfrm>
            <a:off x="6002030" y="1817777"/>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73" name="TextBox 72"/>
          <p:cNvSpPr txBox="1"/>
          <p:nvPr/>
        </p:nvSpPr>
        <p:spPr>
          <a:xfrm>
            <a:off x="6677409" y="1817777"/>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74" name="TextBox 73"/>
          <p:cNvSpPr txBox="1"/>
          <p:nvPr/>
        </p:nvSpPr>
        <p:spPr>
          <a:xfrm>
            <a:off x="5738408" y="2514600"/>
            <a:ext cx="1762149" cy="276999"/>
          </a:xfrm>
          <a:prstGeom prst="rect">
            <a:avLst/>
          </a:prstGeom>
          <a:noFill/>
        </p:spPr>
        <p:txBody>
          <a:bodyPr wrap="none" rtlCol="0">
            <a:spAutoFit/>
          </a:bodyPr>
          <a:lstStyle/>
          <a:p>
            <a:pPr algn="ctr"/>
            <a:r>
              <a:rPr lang="en-US" sz="1200" dirty="0" smtClean="0"/>
              <a:t>Space/Time Performance</a:t>
            </a:r>
            <a:endParaRPr lang="en-US" sz="1200" dirty="0"/>
          </a:p>
        </p:txBody>
      </p:sp>
      <p:cxnSp>
        <p:nvCxnSpPr>
          <p:cNvPr id="75" name="Straight Connector 74"/>
          <p:cNvCxnSpPr/>
          <p:nvPr/>
        </p:nvCxnSpPr>
        <p:spPr>
          <a:xfrm>
            <a:off x="223717" y="2450150"/>
            <a:ext cx="7701083"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23717" y="4114800"/>
            <a:ext cx="7701083"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77" name="Freeform 76"/>
          <p:cNvSpPr/>
          <p:nvPr/>
        </p:nvSpPr>
        <p:spPr>
          <a:xfrm>
            <a:off x="270640" y="1463933"/>
            <a:ext cx="2182333" cy="133192"/>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71700"/>
              <a:gd name="connsiteY0" fmla="*/ 195116 h 195116"/>
              <a:gd name="connsiteX1" fmla="*/ 600075 w 2171700"/>
              <a:gd name="connsiteY1" fmla="*/ 99866 h 195116"/>
              <a:gd name="connsiteX2" fmla="*/ 1333500 w 2171700"/>
              <a:gd name="connsiteY2" fmla="*/ 23666 h 195116"/>
              <a:gd name="connsiteX3" fmla="*/ 2171700 w 2171700"/>
              <a:gd name="connsiteY3" fmla="*/ 4616 h 195116"/>
              <a:gd name="connsiteX0" fmla="*/ 0 w 2171700"/>
              <a:gd name="connsiteY0" fmla="*/ 90341 h 103522"/>
              <a:gd name="connsiteX1" fmla="*/ 600075 w 2171700"/>
              <a:gd name="connsiteY1" fmla="*/ 99866 h 103522"/>
              <a:gd name="connsiteX2" fmla="*/ 1333500 w 2171700"/>
              <a:gd name="connsiteY2" fmla="*/ 23666 h 103522"/>
              <a:gd name="connsiteX3" fmla="*/ 2171700 w 2171700"/>
              <a:gd name="connsiteY3" fmla="*/ 4616 h 103522"/>
              <a:gd name="connsiteX0" fmla="*/ 0 w 2171700"/>
              <a:gd name="connsiteY0" fmla="*/ 89548 h 89876"/>
              <a:gd name="connsiteX1" fmla="*/ 609600 w 2171700"/>
              <a:gd name="connsiteY1" fmla="*/ 60973 h 89876"/>
              <a:gd name="connsiteX2" fmla="*/ 1333500 w 2171700"/>
              <a:gd name="connsiteY2" fmla="*/ 22873 h 89876"/>
              <a:gd name="connsiteX3" fmla="*/ 2171700 w 2171700"/>
              <a:gd name="connsiteY3" fmla="*/ 3823 h 89876"/>
              <a:gd name="connsiteX0" fmla="*/ 0 w 2182333"/>
              <a:gd name="connsiteY0" fmla="*/ 70061 h 133192"/>
              <a:gd name="connsiteX1" fmla="*/ 609600 w 2182333"/>
              <a:gd name="connsiteY1" fmla="*/ 41486 h 133192"/>
              <a:gd name="connsiteX2" fmla="*/ 1333500 w 2182333"/>
              <a:gd name="connsiteY2" fmla="*/ 3386 h 133192"/>
              <a:gd name="connsiteX3" fmla="*/ 2182333 w 2182333"/>
              <a:gd name="connsiteY3" fmla="*/ 133192 h 133192"/>
              <a:gd name="connsiteX0" fmla="*/ 0 w 2182333"/>
              <a:gd name="connsiteY0" fmla="*/ 70061 h 133192"/>
              <a:gd name="connsiteX1" fmla="*/ 609600 w 2182333"/>
              <a:gd name="connsiteY1" fmla="*/ 41486 h 133192"/>
              <a:gd name="connsiteX2" fmla="*/ 1333500 w 2182333"/>
              <a:gd name="connsiteY2" fmla="*/ 3386 h 133192"/>
              <a:gd name="connsiteX3" fmla="*/ 2182333 w 2182333"/>
              <a:gd name="connsiteY3" fmla="*/ 133192 h 133192"/>
            </a:gdLst>
            <a:ahLst/>
            <a:cxnLst>
              <a:cxn ang="0">
                <a:pos x="connsiteX0" y="connsiteY0"/>
              </a:cxn>
              <a:cxn ang="0">
                <a:pos x="connsiteX1" y="connsiteY1"/>
              </a:cxn>
              <a:cxn ang="0">
                <a:pos x="connsiteX2" y="connsiteY2"/>
              </a:cxn>
              <a:cxn ang="0">
                <a:pos x="connsiteX3" y="connsiteY3"/>
              </a:cxn>
            </a:cxnLst>
            <a:rect l="l" t="t" r="r" b="b"/>
            <a:pathLst>
              <a:path w="2182333" h="133192">
                <a:moveTo>
                  <a:pt x="0" y="70061"/>
                </a:moveTo>
                <a:cubicBezTo>
                  <a:pt x="200025" y="73236"/>
                  <a:pt x="387350" y="52598"/>
                  <a:pt x="609600" y="41486"/>
                </a:cubicBezTo>
                <a:cubicBezTo>
                  <a:pt x="850900" y="28786"/>
                  <a:pt x="1071378" y="-11898"/>
                  <a:pt x="1333500" y="3386"/>
                </a:cubicBezTo>
                <a:cubicBezTo>
                  <a:pt x="1595622" y="18670"/>
                  <a:pt x="1909117" y="77962"/>
                  <a:pt x="2182333" y="133192"/>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260645" y="3018110"/>
            <a:ext cx="2161067" cy="298598"/>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82332"/>
              <a:gd name="connsiteY0" fmla="*/ 179265 h 435333"/>
              <a:gd name="connsiteX1" fmla="*/ 581025 w 2182332"/>
              <a:gd name="connsiteY1" fmla="*/ 160215 h 435333"/>
              <a:gd name="connsiteX2" fmla="*/ 1333500 w 2182332"/>
              <a:gd name="connsiteY2" fmla="*/ 7815 h 435333"/>
              <a:gd name="connsiteX3" fmla="*/ 2182332 w 2182332"/>
              <a:gd name="connsiteY3" fmla="*/ 435333 h 435333"/>
              <a:gd name="connsiteX0" fmla="*/ 0 w 2182332"/>
              <a:gd name="connsiteY0" fmla="*/ 19956 h 276024"/>
              <a:gd name="connsiteX1" fmla="*/ 581025 w 2182332"/>
              <a:gd name="connsiteY1" fmla="*/ 906 h 276024"/>
              <a:gd name="connsiteX2" fmla="*/ 1333500 w 2182332"/>
              <a:gd name="connsiteY2" fmla="*/ 50525 h 276024"/>
              <a:gd name="connsiteX3" fmla="*/ 2182332 w 2182332"/>
              <a:gd name="connsiteY3" fmla="*/ 276024 h 276024"/>
              <a:gd name="connsiteX0" fmla="*/ 0 w 2161067"/>
              <a:gd name="connsiteY0" fmla="*/ 0 h 298598"/>
              <a:gd name="connsiteX1" fmla="*/ 559760 w 2161067"/>
              <a:gd name="connsiteY1" fmla="*/ 23480 h 298598"/>
              <a:gd name="connsiteX2" fmla="*/ 1312235 w 2161067"/>
              <a:gd name="connsiteY2" fmla="*/ 73099 h 298598"/>
              <a:gd name="connsiteX3" fmla="*/ 2161067 w 2161067"/>
              <a:gd name="connsiteY3" fmla="*/ 298598 h 298598"/>
              <a:gd name="connsiteX0" fmla="*/ 0 w 2161067"/>
              <a:gd name="connsiteY0" fmla="*/ 0 h 298598"/>
              <a:gd name="connsiteX1" fmla="*/ 559760 w 2161067"/>
              <a:gd name="connsiteY1" fmla="*/ 23480 h 298598"/>
              <a:gd name="connsiteX2" fmla="*/ 1312235 w 2161067"/>
              <a:gd name="connsiteY2" fmla="*/ 73099 h 298598"/>
              <a:gd name="connsiteX3" fmla="*/ 2161067 w 2161067"/>
              <a:gd name="connsiteY3" fmla="*/ 298598 h 298598"/>
            </a:gdLst>
            <a:ahLst/>
            <a:cxnLst>
              <a:cxn ang="0">
                <a:pos x="connsiteX0" y="connsiteY0"/>
              </a:cxn>
              <a:cxn ang="0">
                <a:pos x="connsiteX1" y="connsiteY1"/>
              </a:cxn>
              <a:cxn ang="0">
                <a:pos x="connsiteX2" y="connsiteY2"/>
              </a:cxn>
              <a:cxn ang="0">
                <a:pos x="connsiteX3" y="connsiteY3"/>
              </a:cxn>
            </a:cxnLst>
            <a:rect l="l" t="t" r="r" b="b"/>
            <a:pathLst>
              <a:path w="2161067" h="298598">
                <a:moveTo>
                  <a:pt x="0" y="0"/>
                </a:moveTo>
                <a:lnTo>
                  <a:pt x="559760" y="23480"/>
                </a:lnTo>
                <a:cubicBezTo>
                  <a:pt x="778466" y="35663"/>
                  <a:pt x="1045350" y="27246"/>
                  <a:pt x="1312235" y="73099"/>
                </a:cubicBezTo>
                <a:cubicBezTo>
                  <a:pt x="1579120" y="118952"/>
                  <a:pt x="1887852" y="222103"/>
                  <a:pt x="2161067" y="298598"/>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255372" y="4878119"/>
            <a:ext cx="2158853" cy="345695"/>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58852"/>
              <a:gd name="connsiteY0" fmla="*/ 584954 h 584954"/>
              <a:gd name="connsiteX1" fmla="*/ 657225 w 2158852"/>
              <a:gd name="connsiteY1" fmla="*/ 413504 h 584954"/>
              <a:gd name="connsiteX2" fmla="*/ 1314450 w 2158852"/>
              <a:gd name="connsiteY2" fmla="*/ 3929 h 584954"/>
              <a:gd name="connsiteX3" fmla="*/ 2158852 w 2158852"/>
              <a:gd name="connsiteY3" fmla="*/ 199524 h 584954"/>
              <a:gd name="connsiteX0" fmla="*/ 0 w 2158852"/>
              <a:gd name="connsiteY0" fmla="*/ 442222 h 442222"/>
              <a:gd name="connsiteX1" fmla="*/ 657225 w 2158852"/>
              <a:gd name="connsiteY1" fmla="*/ 270772 h 442222"/>
              <a:gd name="connsiteX2" fmla="*/ 1356981 w 2158852"/>
              <a:gd name="connsiteY2" fmla="*/ 10053 h 442222"/>
              <a:gd name="connsiteX3" fmla="*/ 2158852 w 2158852"/>
              <a:gd name="connsiteY3" fmla="*/ 56792 h 442222"/>
              <a:gd name="connsiteX0" fmla="*/ 0 w 2126955"/>
              <a:gd name="connsiteY0" fmla="*/ 469450 h 469450"/>
              <a:gd name="connsiteX1" fmla="*/ 657225 w 2126955"/>
              <a:gd name="connsiteY1" fmla="*/ 298000 h 469450"/>
              <a:gd name="connsiteX2" fmla="*/ 1356981 w 2126955"/>
              <a:gd name="connsiteY2" fmla="*/ 37281 h 469450"/>
              <a:gd name="connsiteX3" fmla="*/ 2126955 w 2126955"/>
              <a:gd name="connsiteY3" fmla="*/ 9592 h 469450"/>
              <a:gd name="connsiteX0" fmla="*/ 0 w 2126955"/>
              <a:gd name="connsiteY0" fmla="*/ 460724 h 460724"/>
              <a:gd name="connsiteX1" fmla="*/ 657225 w 2126955"/>
              <a:gd name="connsiteY1" fmla="*/ 289274 h 460724"/>
              <a:gd name="connsiteX2" fmla="*/ 1325083 w 2126955"/>
              <a:gd name="connsiteY2" fmla="*/ 166778 h 460724"/>
              <a:gd name="connsiteX3" fmla="*/ 2126955 w 2126955"/>
              <a:gd name="connsiteY3" fmla="*/ 866 h 460724"/>
              <a:gd name="connsiteX0" fmla="*/ 0 w 2158853"/>
              <a:gd name="connsiteY0" fmla="*/ 345695 h 345695"/>
              <a:gd name="connsiteX1" fmla="*/ 657225 w 2158853"/>
              <a:gd name="connsiteY1" fmla="*/ 174245 h 345695"/>
              <a:gd name="connsiteX2" fmla="*/ 1325083 w 2158853"/>
              <a:gd name="connsiteY2" fmla="*/ 51749 h 345695"/>
              <a:gd name="connsiteX3" fmla="*/ 2158853 w 2158853"/>
              <a:gd name="connsiteY3" fmla="*/ 2795 h 345695"/>
            </a:gdLst>
            <a:ahLst/>
            <a:cxnLst>
              <a:cxn ang="0">
                <a:pos x="connsiteX0" y="connsiteY0"/>
              </a:cxn>
              <a:cxn ang="0">
                <a:pos x="connsiteX1" y="connsiteY1"/>
              </a:cxn>
              <a:cxn ang="0">
                <a:pos x="connsiteX2" y="connsiteY2"/>
              </a:cxn>
              <a:cxn ang="0">
                <a:pos x="connsiteX3" y="connsiteY3"/>
              </a:cxn>
            </a:cxnLst>
            <a:rect l="l" t="t" r="r" b="b"/>
            <a:pathLst>
              <a:path w="2158853" h="345695">
                <a:moveTo>
                  <a:pt x="0" y="345695"/>
                </a:moveTo>
                <a:cubicBezTo>
                  <a:pt x="323850" y="259970"/>
                  <a:pt x="436378" y="223236"/>
                  <a:pt x="657225" y="174245"/>
                </a:cubicBezTo>
                <a:cubicBezTo>
                  <a:pt x="878072" y="125254"/>
                  <a:pt x="1074812" y="80324"/>
                  <a:pt x="1325083" y="51749"/>
                </a:cubicBezTo>
                <a:cubicBezTo>
                  <a:pt x="1575354" y="23174"/>
                  <a:pt x="1864372" y="-9905"/>
                  <a:pt x="2158853" y="2795"/>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2889237" y="4550823"/>
            <a:ext cx="2220433" cy="400772"/>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893 h 800893"/>
              <a:gd name="connsiteX1" fmla="*/ 609600 w 2190750"/>
              <a:gd name="connsiteY1" fmla="*/ 534193 h 800893"/>
              <a:gd name="connsiteX2" fmla="*/ 1314450 w 2190750"/>
              <a:gd name="connsiteY2" fmla="*/ 219868 h 800893"/>
              <a:gd name="connsiteX3" fmla="*/ 2190750 w 2190750"/>
              <a:gd name="connsiteY3" fmla="*/ 793 h 800893"/>
              <a:gd name="connsiteX0" fmla="*/ 0 w 2190750"/>
              <a:gd name="connsiteY0" fmla="*/ 808213 h 808213"/>
              <a:gd name="connsiteX1" fmla="*/ 609600 w 2190750"/>
              <a:gd name="connsiteY1" fmla="*/ 541513 h 808213"/>
              <a:gd name="connsiteX2" fmla="*/ 1352550 w 2190750"/>
              <a:gd name="connsiteY2" fmla="*/ 74788 h 808213"/>
              <a:gd name="connsiteX3" fmla="*/ 2190750 w 2190750"/>
              <a:gd name="connsiteY3" fmla="*/ 8113 h 808213"/>
              <a:gd name="connsiteX0" fmla="*/ 0 w 2200275"/>
              <a:gd name="connsiteY0" fmla="*/ 815902 h 815902"/>
              <a:gd name="connsiteX1" fmla="*/ 609600 w 2200275"/>
              <a:gd name="connsiteY1" fmla="*/ 549202 h 815902"/>
              <a:gd name="connsiteX2" fmla="*/ 1352550 w 2200275"/>
              <a:gd name="connsiteY2" fmla="*/ 82477 h 815902"/>
              <a:gd name="connsiteX3" fmla="*/ 2200275 w 2200275"/>
              <a:gd name="connsiteY3" fmla="*/ 6277 h 815902"/>
              <a:gd name="connsiteX0" fmla="*/ 0 w 2200275"/>
              <a:gd name="connsiteY0" fmla="*/ 813306 h 813306"/>
              <a:gd name="connsiteX1" fmla="*/ 609600 w 2200275"/>
              <a:gd name="connsiteY1" fmla="*/ 546606 h 813306"/>
              <a:gd name="connsiteX2" fmla="*/ 1352550 w 2200275"/>
              <a:gd name="connsiteY2" fmla="*/ 98931 h 813306"/>
              <a:gd name="connsiteX3" fmla="*/ 2200275 w 2200275"/>
              <a:gd name="connsiteY3" fmla="*/ 3681 h 813306"/>
              <a:gd name="connsiteX0" fmla="*/ 0 w 2200275"/>
              <a:gd name="connsiteY0" fmla="*/ 818097 h 818097"/>
              <a:gd name="connsiteX1" fmla="*/ 609600 w 2200275"/>
              <a:gd name="connsiteY1" fmla="*/ 551397 h 818097"/>
              <a:gd name="connsiteX2" fmla="*/ 1362075 w 2200275"/>
              <a:gd name="connsiteY2" fmla="*/ 75147 h 818097"/>
              <a:gd name="connsiteX3" fmla="*/ 2200275 w 2200275"/>
              <a:gd name="connsiteY3" fmla="*/ 8472 h 818097"/>
              <a:gd name="connsiteX0" fmla="*/ 0 w 2209800"/>
              <a:gd name="connsiteY0" fmla="*/ 684747 h 684747"/>
              <a:gd name="connsiteX1" fmla="*/ 619125 w 2209800"/>
              <a:gd name="connsiteY1" fmla="*/ 551397 h 684747"/>
              <a:gd name="connsiteX2" fmla="*/ 1371600 w 2209800"/>
              <a:gd name="connsiteY2" fmla="*/ 75147 h 684747"/>
              <a:gd name="connsiteX3" fmla="*/ 2209800 w 2209800"/>
              <a:gd name="connsiteY3" fmla="*/ 8472 h 684747"/>
              <a:gd name="connsiteX0" fmla="*/ 0 w 2209800"/>
              <a:gd name="connsiteY0" fmla="*/ 608547 h 608547"/>
              <a:gd name="connsiteX1" fmla="*/ 619125 w 2209800"/>
              <a:gd name="connsiteY1" fmla="*/ 551397 h 608547"/>
              <a:gd name="connsiteX2" fmla="*/ 1371600 w 2209800"/>
              <a:gd name="connsiteY2" fmla="*/ 75147 h 608547"/>
              <a:gd name="connsiteX3" fmla="*/ 2209800 w 2209800"/>
              <a:gd name="connsiteY3" fmla="*/ 8472 h 608547"/>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2790 h 602790"/>
              <a:gd name="connsiteX1" fmla="*/ 608492 w 2209800"/>
              <a:gd name="connsiteY1" fmla="*/ 278054 h 602790"/>
              <a:gd name="connsiteX2" fmla="*/ 1371600 w 2209800"/>
              <a:gd name="connsiteY2" fmla="*/ 69390 h 602790"/>
              <a:gd name="connsiteX3" fmla="*/ 2209800 w 2209800"/>
              <a:gd name="connsiteY3" fmla="*/ 2715 h 602790"/>
              <a:gd name="connsiteX0" fmla="*/ 0 w 2220433"/>
              <a:gd name="connsiteY0" fmla="*/ 400772 h 400772"/>
              <a:gd name="connsiteX1" fmla="*/ 619125 w 2220433"/>
              <a:gd name="connsiteY1" fmla="*/ 278054 h 400772"/>
              <a:gd name="connsiteX2" fmla="*/ 1382233 w 2220433"/>
              <a:gd name="connsiteY2" fmla="*/ 69390 h 400772"/>
              <a:gd name="connsiteX3" fmla="*/ 2220433 w 2220433"/>
              <a:gd name="connsiteY3" fmla="*/ 2715 h 400772"/>
              <a:gd name="connsiteX0" fmla="*/ 0 w 2220433"/>
              <a:gd name="connsiteY0" fmla="*/ 400772 h 400772"/>
              <a:gd name="connsiteX1" fmla="*/ 619125 w 2220433"/>
              <a:gd name="connsiteY1" fmla="*/ 278054 h 400772"/>
              <a:gd name="connsiteX2" fmla="*/ 1382233 w 2220433"/>
              <a:gd name="connsiteY2" fmla="*/ 69390 h 400772"/>
              <a:gd name="connsiteX3" fmla="*/ 2220433 w 2220433"/>
              <a:gd name="connsiteY3" fmla="*/ 2715 h 400772"/>
            </a:gdLst>
            <a:ahLst/>
            <a:cxnLst>
              <a:cxn ang="0">
                <a:pos x="connsiteX0" y="connsiteY0"/>
              </a:cxn>
              <a:cxn ang="0">
                <a:pos x="connsiteX1" y="connsiteY1"/>
              </a:cxn>
              <a:cxn ang="0">
                <a:pos x="connsiteX2" y="connsiteY2"/>
              </a:cxn>
              <a:cxn ang="0">
                <a:pos x="connsiteX3" y="connsiteY3"/>
              </a:cxn>
            </a:cxnLst>
            <a:rect l="l" t="t" r="r" b="b"/>
            <a:pathLst>
              <a:path w="2220433" h="400772">
                <a:moveTo>
                  <a:pt x="0" y="400772"/>
                </a:moveTo>
                <a:cubicBezTo>
                  <a:pt x="364165" y="311060"/>
                  <a:pt x="388753" y="333284"/>
                  <a:pt x="619125" y="278054"/>
                </a:cubicBezTo>
                <a:cubicBezTo>
                  <a:pt x="849497" y="222824"/>
                  <a:pt x="1115348" y="115280"/>
                  <a:pt x="1382233" y="69390"/>
                </a:cubicBezTo>
                <a:cubicBezTo>
                  <a:pt x="1649118" y="23500"/>
                  <a:pt x="1925952" y="-9985"/>
                  <a:pt x="2220433" y="2715"/>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2918920" y="2719035"/>
            <a:ext cx="2190750" cy="801068"/>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Lst>
            <a:ahLst/>
            <a:cxnLst>
              <a:cxn ang="0">
                <a:pos x="connsiteX0" y="connsiteY0"/>
              </a:cxn>
              <a:cxn ang="0">
                <a:pos x="connsiteX1" y="connsiteY1"/>
              </a:cxn>
              <a:cxn ang="0">
                <a:pos x="connsiteX2" y="connsiteY2"/>
              </a:cxn>
              <a:cxn ang="0">
                <a:pos x="connsiteX3" y="connsiteY3"/>
              </a:cxn>
            </a:cxnLst>
            <a:rect l="l" t="t" r="r" b="b"/>
            <a:pathLst>
              <a:path w="2190750" h="801068">
                <a:moveTo>
                  <a:pt x="0" y="801068"/>
                </a:moveTo>
                <a:cubicBezTo>
                  <a:pt x="361950" y="753443"/>
                  <a:pt x="419100" y="802655"/>
                  <a:pt x="638175" y="705818"/>
                </a:cubicBezTo>
                <a:cubicBezTo>
                  <a:pt x="857250" y="608981"/>
                  <a:pt x="1055688" y="337518"/>
                  <a:pt x="1314450" y="220043"/>
                </a:cubicBezTo>
                <a:cubicBezTo>
                  <a:pt x="1573212" y="102568"/>
                  <a:pt x="1896269" y="-11732"/>
                  <a:pt x="2190750" y="968"/>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2957325" y="1020025"/>
            <a:ext cx="2190750" cy="801068"/>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Lst>
            <a:ahLst/>
            <a:cxnLst>
              <a:cxn ang="0">
                <a:pos x="connsiteX0" y="connsiteY0"/>
              </a:cxn>
              <a:cxn ang="0">
                <a:pos x="connsiteX1" y="connsiteY1"/>
              </a:cxn>
              <a:cxn ang="0">
                <a:pos x="connsiteX2" y="connsiteY2"/>
              </a:cxn>
              <a:cxn ang="0">
                <a:pos x="connsiteX3" y="connsiteY3"/>
              </a:cxn>
            </a:cxnLst>
            <a:rect l="l" t="t" r="r" b="b"/>
            <a:pathLst>
              <a:path w="2190750" h="801068">
                <a:moveTo>
                  <a:pt x="0" y="801068"/>
                </a:moveTo>
                <a:cubicBezTo>
                  <a:pt x="361950" y="753443"/>
                  <a:pt x="419100" y="802655"/>
                  <a:pt x="638175" y="705818"/>
                </a:cubicBezTo>
                <a:cubicBezTo>
                  <a:pt x="857250" y="608981"/>
                  <a:pt x="1055688" y="337518"/>
                  <a:pt x="1314450" y="220043"/>
                </a:cubicBezTo>
                <a:cubicBezTo>
                  <a:pt x="1573212" y="102568"/>
                  <a:pt x="1896269" y="-11732"/>
                  <a:pt x="2190750" y="968"/>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5486400" y="990600"/>
            <a:ext cx="2190750" cy="800100"/>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6034 h 806034"/>
              <a:gd name="connsiteX1" fmla="*/ 638175 w 2190750"/>
              <a:gd name="connsiteY1" fmla="*/ 710784 h 806034"/>
              <a:gd name="connsiteX2" fmla="*/ 1356980 w 2190750"/>
              <a:gd name="connsiteY2" fmla="*/ 108051 h 806034"/>
              <a:gd name="connsiteX3" fmla="*/ 2190750 w 2190750"/>
              <a:gd name="connsiteY3" fmla="*/ 5934 h 806034"/>
              <a:gd name="connsiteX0" fmla="*/ 0 w 2190750"/>
              <a:gd name="connsiteY0" fmla="*/ 802841 h 802841"/>
              <a:gd name="connsiteX1" fmla="*/ 638175 w 2190750"/>
              <a:gd name="connsiteY1" fmla="*/ 707591 h 802841"/>
              <a:gd name="connsiteX2" fmla="*/ 1356980 w 2190750"/>
              <a:gd name="connsiteY2" fmla="*/ 136755 h 802841"/>
              <a:gd name="connsiteX3" fmla="*/ 2190750 w 2190750"/>
              <a:gd name="connsiteY3" fmla="*/ 2741 h 802841"/>
              <a:gd name="connsiteX0" fmla="*/ 0 w 2190750"/>
              <a:gd name="connsiteY0" fmla="*/ 800100 h 800100"/>
              <a:gd name="connsiteX1" fmla="*/ 638175 w 2190750"/>
              <a:gd name="connsiteY1" fmla="*/ 704850 h 800100"/>
              <a:gd name="connsiteX2" fmla="*/ 1356980 w 2190750"/>
              <a:gd name="connsiteY2" fmla="*/ 134014 h 800100"/>
              <a:gd name="connsiteX3" fmla="*/ 2190750 w 2190750"/>
              <a:gd name="connsiteY3" fmla="*/ 0 h 800100"/>
            </a:gdLst>
            <a:ahLst/>
            <a:cxnLst>
              <a:cxn ang="0">
                <a:pos x="connsiteX0" y="connsiteY0"/>
              </a:cxn>
              <a:cxn ang="0">
                <a:pos x="connsiteX1" y="connsiteY1"/>
              </a:cxn>
              <a:cxn ang="0">
                <a:pos x="connsiteX2" y="connsiteY2"/>
              </a:cxn>
              <a:cxn ang="0">
                <a:pos x="connsiteX3" y="connsiteY3"/>
              </a:cxn>
            </a:cxnLst>
            <a:rect l="l" t="t" r="r" b="b"/>
            <a:pathLst>
              <a:path w="2190750" h="800100">
                <a:moveTo>
                  <a:pt x="0" y="800100"/>
                </a:moveTo>
                <a:cubicBezTo>
                  <a:pt x="361950" y="752475"/>
                  <a:pt x="412012" y="815864"/>
                  <a:pt x="638175" y="704850"/>
                </a:cubicBezTo>
                <a:cubicBezTo>
                  <a:pt x="864338" y="593836"/>
                  <a:pt x="1098218" y="251489"/>
                  <a:pt x="1356980" y="134014"/>
                </a:cubicBezTo>
                <a:cubicBezTo>
                  <a:pt x="1615742" y="16539"/>
                  <a:pt x="1896269" y="19198"/>
                  <a:pt x="2190750" y="0"/>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5514582" y="2819400"/>
            <a:ext cx="2209800" cy="606025"/>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893 h 800893"/>
              <a:gd name="connsiteX1" fmla="*/ 609600 w 2190750"/>
              <a:gd name="connsiteY1" fmla="*/ 534193 h 800893"/>
              <a:gd name="connsiteX2" fmla="*/ 1314450 w 2190750"/>
              <a:gd name="connsiteY2" fmla="*/ 219868 h 800893"/>
              <a:gd name="connsiteX3" fmla="*/ 2190750 w 2190750"/>
              <a:gd name="connsiteY3" fmla="*/ 793 h 800893"/>
              <a:gd name="connsiteX0" fmla="*/ 0 w 2190750"/>
              <a:gd name="connsiteY0" fmla="*/ 808213 h 808213"/>
              <a:gd name="connsiteX1" fmla="*/ 609600 w 2190750"/>
              <a:gd name="connsiteY1" fmla="*/ 541513 h 808213"/>
              <a:gd name="connsiteX2" fmla="*/ 1352550 w 2190750"/>
              <a:gd name="connsiteY2" fmla="*/ 74788 h 808213"/>
              <a:gd name="connsiteX3" fmla="*/ 2190750 w 2190750"/>
              <a:gd name="connsiteY3" fmla="*/ 8113 h 808213"/>
              <a:gd name="connsiteX0" fmla="*/ 0 w 2200275"/>
              <a:gd name="connsiteY0" fmla="*/ 815902 h 815902"/>
              <a:gd name="connsiteX1" fmla="*/ 609600 w 2200275"/>
              <a:gd name="connsiteY1" fmla="*/ 549202 h 815902"/>
              <a:gd name="connsiteX2" fmla="*/ 1352550 w 2200275"/>
              <a:gd name="connsiteY2" fmla="*/ 82477 h 815902"/>
              <a:gd name="connsiteX3" fmla="*/ 2200275 w 2200275"/>
              <a:gd name="connsiteY3" fmla="*/ 6277 h 815902"/>
              <a:gd name="connsiteX0" fmla="*/ 0 w 2200275"/>
              <a:gd name="connsiteY0" fmla="*/ 813306 h 813306"/>
              <a:gd name="connsiteX1" fmla="*/ 609600 w 2200275"/>
              <a:gd name="connsiteY1" fmla="*/ 546606 h 813306"/>
              <a:gd name="connsiteX2" fmla="*/ 1352550 w 2200275"/>
              <a:gd name="connsiteY2" fmla="*/ 98931 h 813306"/>
              <a:gd name="connsiteX3" fmla="*/ 2200275 w 2200275"/>
              <a:gd name="connsiteY3" fmla="*/ 3681 h 813306"/>
              <a:gd name="connsiteX0" fmla="*/ 0 w 2200275"/>
              <a:gd name="connsiteY0" fmla="*/ 818097 h 818097"/>
              <a:gd name="connsiteX1" fmla="*/ 609600 w 2200275"/>
              <a:gd name="connsiteY1" fmla="*/ 551397 h 818097"/>
              <a:gd name="connsiteX2" fmla="*/ 1362075 w 2200275"/>
              <a:gd name="connsiteY2" fmla="*/ 75147 h 818097"/>
              <a:gd name="connsiteX3" fmla="*/ 2200275 w 2200275"/>
              <a:gd name="connsiteY3" fmla="*/ 8472 h 818097"/>
              <a:gd name="connsiteX0" fmla="*/ 0 w 2209800"/>
              <a:gd name="connsiteY0" fmla="*/ 684747 h 684747"/>
              <a:gd name="connsiteX1" fmla="*/ 619125 w 2209800"/>
              <a:gd name="connsiteY1" fmla="*/ 551397 h 684747"/>
              <a:gd name="connsiteX2" fmla="*/ 1371600 w 2209800"/>
              <a:gd name="connsiteY2" fmla="*/ 75147 h 684747"/>
              <a:gd name="connsiteX3" fmla="*/ 2209800 w 2209800"/>
              <a:gd name="connsiteY3" fmla="*/ 8472 h 684747"/>
              <a:gd name="connsiteX0" fmla="*/ 0 w 2209800"/>
              <a:gd name="connsiteY0" fmla="*/ 608547 h 608547"/>
              <a:gd name="connsiteX1" fmla="*/ 619125 w 2209800"/>
              <a:gd name="connsiteY1" fmla="*/ 551397 h 608547"/>
              <a:gd name="connsiteX2" fmla="*/ 1371600 w 2209800"/>
              <a:gd name="connsiteY2" fmla="*/ 75147 h 608547"/>
              <a:gd name="connsiteX3" fmla="*/ 2209800 w 2209800"/>
              <a:gd name="connsiteY3" fmla="*/ 8472 h 608547"/>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Lst>
            <a:ahLst/>
            <a:cxnLst>
              <a:cxn ang="0">
                <a:pos x="connsiteX0" y="connsiteY0"/>
              </a:cxn>
              <a:cxn ang="0">
                <a:pos x="connsiteX1" y="connsiteY1"/>
              </a:cxn>
              <a:cxn ang="0">
                <a:pos x="connsiteX2" y="connsiteY2"/>
              </a:cxn>
              <a:cxn ang="0">
                <a:pos x="connsiteX3" y="connsiteY3"/>
              </a:cxn>
            </a:cxnLst>
            <a:rect l="l" t="t" r="r" b="b"/>
            <a:pathLst>
              <a:path w="2209800" h="606025">
                <a:moveTo>
                  <a:pt x="0" y="606025"/>
                </a:moveTo>
                <a:cubicBezTo>
                  <a:pt x="342900" y="463150"/>
                  <a:pt x="390525" y="561575"/>
                  <a:pt x="619125" y="472675"/>
                </a:cubicBezTo>
                <a:cubicBezTo>
                  <a:pt x="847725" y="383775"/>
                  <a:pt x="1106488" y="150413"/>
                  <a:pt x="1371600" y="72625"/>
                </a:cubicBezTo>
                <a:cubicBezTo>
                  <a:pt x="1636713" y="-5163"/>
                  <a:pt x="1915319" y="-6750"/>
                  <a:pt x="2209800" y="5950"/>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flipV="1">
            <a:off x="5343422" y="4322802"/>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343422" y="5237202"/>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5953022" y="516100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6638822" y="516100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257800" y="5237202"/>
            <a:ext cx="731290" cy="400110"/>
          </a:xfrm>
          <a:prstGeom prst="rect">
            <a:avLst/>
          </a:prstGeom>
          <a:noFill/>
        </p:spPr>
        <p:txBody>
          <a:bodyPr wrap="none" rtlCol="0">
            <a:spAutoFit/>
          </a:bodyPr>
          <a:lstStyle/>
          <a:p>
            <a:pPr algn="ctr"/>
            <a:r>
              <a:rPr lang="en-US" sz="1000" dirty="0" smtClean="0"/>
              <a:t>Research</a:t>
            </a:r>
          </a:p>
          <a:p>
            <a:pPr algn="ctr"/>
            <a:endParaRPr lang="en-US" sz="1000" dirty="0"/>
          </a:p>
        </p:txBody>
      </p:sp>
      <p:sp>
        <p:nvSpPr>
          <p:cNvPr id="90" name="TextBox 89"/>
          <p:cNvSpPr txBox="1"/>
          <p:nvPr/>
        </p:nvSpPr>
        <p:spPr>
          <a:xfrm>
            <a:off x="5885697" y="5237202"/>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91" name="TextBox 90"/>
          <p:cNvSpPr txBox="1"/>
          <p:nvPr/>
        </p:nvSpPr>
        <p:spPr>
          <a:xfrm>
            <a:off x="6561076" y="5237202"/>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92" name="TextBox 91"/>
          <p:cNvSpPr txBox="1"/>
          <p:nvPr/>
        </p:nvSpPr>
        <p:spPr>
          <a:xfrm>
            <a:off x="5617685" y="4152781"/>
            <a:ext cx="1609736" cy="276999"/>
          </a:xfrm>
          <a:prstGeom prst="rect">
            <a:avLst/>
          </a:prstGeom>
          <a:noFill/>
        </p:spPr>
        <p:txBody>
          <a:bodyPr wrap="none" rtlCol="0">
            <a:spAutoFit/>
          </a:bodyPr>
          <a:lstStyle/>
          <a:p>
            <a:pPr algn="ctr"/>
            <a:r>
              <a:rPr lang="en-US" sz="1200" dirty="0" smtClean="0"/>
              <a:t>Cost per new feature</a:t>
            </a:r>
            <a:endParaRPr lang="en-US" sz="1200" dirty="0"/>
          </a:p>
        </p:txBody>
      </p:sp>
      <p:sp>
        <p:nvSpPr>
          <p:cNvPr id="93" name="Freeform 92"/>
          <p:cNvSpPr/>
          <p:nvPr/>
        </p:nvSpPr>
        <p:spPr>
          <a:xfrm>
            <a:off x="5363447" y="4408028"/>
            <a:ext cx="2249008" cy="755245"/>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893 h 800893"/>
              <a:gd name="connsiteX1" fmla="*/ 609600 w 2190750"/>
              <a:gd name="connsiteY1" fmla="*/ 534193 h 800893"/>
              <a:gd name="connsiteX2" fmla="*/ 1314450 w 2190750"/>
              <a:gd name="connsiteY2" fmla="*/ 219868 h 800893"/>
              <a:gd name="connsiteX3" fmla="*/ 2190750 w 2190750"/>
              <a:gd name="connsiteY3" fmla="*/ 793 h 800893"/>
              <a:gd name="connsiteX0" fmla="*/ 0 w 2190750"/>
              <a:gd name="connsiteY0" fmla="*/ 808213 h 808213"/>
              <a:gd name="connsiteX1" fmla="*/ 609600 w 2190750"/>
              <a:gd name="connsiteY1" fmla="*/ 541513 h 808213"/>
              <a:gd name="connsiteX2" fmla="*/ 1352550 w 2190750"/>
              <a:gd name="connsiteY2" fmla="*/ 74788 h 808213"/>
              <a:gd name="connsiteX3" fmla="*/ 2190750 w 2190750"/>
              <a:gd name="connsiteY3" fmla="*/ 8113 h 808213"/>
              <a:gd name="connsiteX0" fmla="*/ 0 w 2200275"/>
              <a:gd name="connsiteY0" fmla="*/ 815902 h 815902"/>
              <a:gd name="connsiteX1" fmla="*/ 609600 w 2200275"/>
              <a:gd name="connsiteY1" fmla="*/ 549202 h 815902"/>
              <a:gd name="connsiteX2" fmla="*/ 1352550 w 2200275"/>
              <a:gd name="connsiteY2" fmla="*/ 82477 h 815902"/>
              <a:gd name="connsiteX3" fmla="*/ 2200275 w 2200275"/>
              <a:gd name="connsiteY3" fmla="*/ 6277 h 815902"/>
              <a:gd name="connsiteX0" fmla="*/ 0 w 2200275"/>
              <a:gd name="connsiteY0" fmla="*/ 813306 h 813306"/>
              <a:gd name="connsiteX1" fmla="*/ 609600 w 2200275"/>
              <a:gd name="connsiteY1" fmla="*/ 546606 h 813306"/>
              <a:gd name="connsiteX2" fmla="*/ 1352550 w 2200275"/>
              <a:gd name="connsiteY2" fmla="*/ 98931 h 813306"/>
              <a:gd name="connsiteX3" fmla="*/ 2200275 w 2200275"/>
              <a:gd name="connsiteY3" fmla="*/ 3681 h 813306"/>
              <a:gd name="connsiteX0" fmla="*/ 0 w 2200275"/>
              <a:gd name="connsiteY0" fmla="*/ 818097 h 818097"/>
              <a:gd name="connsiteX1" fmla="*/ 609600 w 2200275"/>
              <a:gd name="connsiteY1" fmla="*/ 551397 h 818097"/>
              <a:gd name="connsiteX2" fmla="*/ 1362075 w 2200275"/>
              <a:gd name="connsiteY2" fmla="*/ 75147 h 818097"/>
              <a:gd name="connsiteX3" fmla="*/ 2200275 w 2200275"/>
              <a:gd name="connsiteY3" fmla="*/ 8472 h 818097"/>
              <a:gd name="connsiteX0" fmla="*/ 0 w 2209800"/>
              <a:gd name="connsiteY0" fmla="*/ 684747 h 684747"/>
              <a:gd name="connsiteX1" fmla="*/ 619125 w 2209800"/>
              <a:gd name="connsiteY1" fmla="*/ 551397 h 684747"/>
              <a:gd name="connsiteX2" fmla="*/ 1371600 w 2209800"/>
              <a:gd name="connsiteY2" fmla="*/ 75147 h 684747"/>
              <a:gd name="connsiteX3" fmla="*/ 2209800 w 2209800"/>
              <a:gd name="connsiteY3" fmla="*/ 8472 h 684747"/>
              <a:gd name="connsiteX0" fmla="*/ 0 w 2209800"/>
              <a:gd name="connsiteY0" fmla="*/ 608547 h 608547"/>
              <a:gd name="connsiteX1" fmla="*/ 619125 w 2209800"/>
              <a:gd name="connsiteY1" fmla="*/ 551397 h 608547"/>
              <a:gd name="connsiteX2" fmla="*/ 1371600 w 2209800"/>
              <a:gd name="connsiteY2" fmla="*/ 75147 h 608547"/>
              <a:gd name="connsiteX3" fmla="*/ 2209800 w 2209800"/>
              <a:gd name="connsiteY3" fmla="*/ 8472 h 608547"/>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2790 h 602790"/>
              <a:gd name="connsiteX1" fmla="*/ 608492 w 2209800"/>
              <a:gd name="connsiteY1" fmla="*/ 278054 h 602790"/>
              <a:gd name="connsiteX2" fmla="*/ 1371600 w 2209800"/>
              <a:gd name="connsiteY2" fmla="*/ 69390 h 602790"/>
              <a:gd name="connsiteX3" fmla="*/ 2209800 w 2209800"/>
              <a:gd name="connsiteY3" fmla="*/ 2715 h 602790"/>
              <a:gd name="connsiteX0" fmla="*/ 0 w 2220433"/>
              <a:gd name="connsiteY0" fmla="*/ 400772 h 400772"/>
              <a:gd name="connsiteX1" fmla="*/ 619125 w 2220433"/>
              <a:gd name="connsiteY1" fmla="*/ 278054 h 400772"/>
              <a:gd name="connsiteX2" fmla="*/ 1382233 w 2220433"/>
              <a:gd name="connsiteY2" fmla="*/ 69390 h 400772"/>
              <a:gd name="connsiteX3" fmla="*/ 2220433 w 2220433"/>
              <a:gd name="connsiteY3" fmla="*/ 2715 h 400772"/>
              <a:gd name="connsiteX0" fmla="*/ 0 w 2220433"/>
              <a:gd name="connsiteY0" fmla="*/ 400772 h 400772"/>
              <a:gd name="connsiteX1" fmla="*/ 619125 w 2220433"/>
              <a:gd name="connsiteY1" fmla="*/ 278054 h 400772"/>
              <a:gd name="connsiteX2" fmla="*/ 1382233 w 2220433"/>
              <a:gd name="connsiteY2" fmla="*/ 69390 h 400772"/>
              <a:gd name="connsiteX3" fmla="*/ 2220433 w 2220433"/>
              <a:gd name="connsiteY3" fmla="*/ 2715 h 400772"/>
              <a:gd name="connsiteX0" fmla="*/ 0 w 2220433"/>
              <a:gd name="connsiteY0" fmla="*/ 400772 h 400772"/>
              <a:gd name="connsiteX1" fmla="*/ 633413 w 2220433"/>
              <a:gd name="connsiteY1" fmla="*/ 349492 h 400772"/>
              <a:gd name="connsiteX2" fmla="*/ 1382233 w 2220433"/>
              <a:gd name="connsiteY2" fmla="*/ 69390 h 400772"/>
              <a:gd name="connsiteX3" fmla="*/ 2220433 w 2220433"/>
              <a:gd name="connsiteY3" fmla="*/ 2715 h 400772"/>
              <a:gd name="connsiteX0" fmla="*/ 0 w 2234721"/>
              <a:gd name="connsiteY0" fmla="*/ 641368 h 641368"/>
              <a:gd name="connsiteX1" fmla="*/ 633413 w 2234721"/>
              <a:gd name="connsiteY1" fmla="*/ 590088 h 641368"/>
              <a:gd name="connsiteX2" fmla="*/ 1382233 w 2234721"/>
              <a:gd name="connsiteY2" fmla="*/ 309986 h 641368"/>
              <a:gd name="connsiteX3" fmla="*/ 2234721 w 2234721"/>
              <a:gd name="connsiteY3" fmla="*/ 424 h 641368"/>
              <a:gd name="connsiteX0" fmla="*/ 0 w 2234721"/>
              <a:gd name="connsiteY0" fmla="*/ 640944 h 640944"/>
              <a:gd name="connsiteX1" fmla="*/ 633413 w 2234721"/>
              <a:gd name="connsiteY1" fmla="*/ 589664 h 640944"/>
              <a:gd name="connsiteX2" fmla="*/ 1382233 w 2234721"/>
              <a:gd name="connsiteY2" fmla="*/ 309562 h 640944"/>
              <a:gd name="connsiteX3" fmla="*/ 2234721 w 2234721"/>
              <a:gd name="connsiteY3" fmla="*/ 0 h 640944"/>
              <a:gd name="connsiteX0" fmla="*/ 0 w 2234721"/>
              <a:gd name="connsiteY0" fmla="*/ 640944 h 640944"/>
              <a:gd name="connsiteX1" fmla="*/ 633413 w 2234721"/>
              <a:gd name="connsiteY1" fmla="*/ 589664 h 640944"/>
              <a:gd name="connsiteX2" fmla="*/ 1382233 w 2234721"/>
              <a:gd name="connsiteY2" fmla="*/ 309562 h 640944"/>
              <a:gd name="connsiteX3" fmla="*/ 2234721 w 2234721"/>
              <a:gd name="connsiteY3" fmla="*/ 0 h 640944"/>
              <a:gd name="connsiteX0" fmla="*/ 0 w 2234721"/>
              <a:gd name="connsiteY0" fmla="*/ 640944 h 640944"/>
              <a:gd name="connsiteX1" fmla="*/ 633413 w 2234721"/>
              <a:gd name="connsiteY1" fmla="*/ 589664 h 640944"/>
              <a:gd name="connsiteX2" fmla="*/ 1382233 w 2234721"/>
              <a:gd name="connsiteY2" fmla="*/ 309562 h 640944"/>
              <a:gd name="connsiteX3" fmla="*/ 2234721 w 2234721"/>
              <a:gd name="connsiteY3" fmla="*/ 0 h 640944"/>
              <a:gd name="connsiteX0" fmla="*/ 0 w 2234721"/>
              <a:gd name="connsiteY0" fmla="*/ 640944 h 640944"/>
              <a:gd name="connsiteX1" fmla="*/ 633413 w 2234721"/>
              <a:gd name="connsiteY1" fmla="*/ 589664 h 640944"/>
              <a:gd name="connsiteX2" fmla="*/ 1396520 w 2234721"/>
              <a:gd name="connsiteY2" fmla="*/ 380999 h 640944"/>
              <a:gd name="connsiteX3" fmla="*/ 2234721 w 2234721"/>
              <a:gd name="connsiteY3" fmla="*/ 0 h 640944"/>
              <a:gd name="connsiteX0" fmla="*/ 0 w 2234721"/>
              <a:gd name="connsiteY0" fmla="*/ 640944 h 640944"/>
              <a:gd name="connsiteX1" fmla="*/ 633413 w 2234721"/>
              <a:gd name="connsiteY1" fmla="*/ 589664 h 640944"/>
              <a:gd name="connsiteX2" fmla="*/ 1396520 w 2234721"/>
              <a:gd name="connsiteY2" fmla="*/ 380999 h 640944"/>
              <a:gd name="connsiteX3" fmla="*/ 2234721 w 2234721"/>
              <a:gd name="connsiteY3" fmla="*/ 0 h 640944"/>
              <a:gd name="connsiteX0" fmla="*/ 0 w 2234721"/>
              <a:gd name="connsiteY0" fmla="*/ 640944 h 640944"/>
              <a:gd name="connsiteX1" fmla="*/ 633413 w 2234721"/>
              <a:gd name="connsiteY1" fmla="*/ 589664 h 640944"/>
              <a:gd name="connsiteX2" fmla="*/ 1396520 w 2234721"/>
              <a:gd name="connsiteY2" fmla="*/ 380999 h 640944"/>
              <a:gd name="connsiteX3" fmla="*/ 2234721 w 2234721"/>
              <a:gd name="connsiteY3" fmla="*/ 0 h 640944"/>
              <a:gd name="connsiteX0" fmla="*/ 0 w 2249008"/>
              <a:gd name="connsiteY0" fmla="*/ 712382 h 712382"/>
              <a:gd name="connsiteX1" fmla="*/ 647700 w 2249008"/>
              <a:gd name="connsiteY1" fmla="*/ 589664 h 712382"/>
              <a:gd name="connsiteX2" fmla="*/ 1410807 w 2249008"/>
              <a:gd name="connsiteY2" fmla="*/ 380999 h 712382"/>
              <a:gd name="connsiteX3" fmla="*/ 2249008 w 2249008"/>
              <a:gd name="connsiteY3" fmla="*/ 0 h 712382"/>
              <a:gd name="connsiteX0" fmla="*/ 0 w 2249008"/>
              <a:gd name="connsiteY0" fmla="*/ 755245 h 755245"/>
              <a:gd name="connsiteX1" fmla="*/ 647700 w 2249008"/>
              <a:gd name="connsiteY1" fmla="*/ 589664 h 755245"/>
              <a:gd name="connsiteX2" fmla="*/ 1410807 w 2249008"/>
              <a:gd name="connsiteY2" fmla="*/ 380999 h 755245"/>
              <a:gd name="connsiteX3" fmla="*/ 2249008 w 2249008"/>
              <a:gd name="connsiteY3" fmla="*/ 0 h 755245"/>
            </a:gdLst>
            <a:ahLst/>
            <a:cxnLst>
              <a:cxn ang="0">
                <a:pos x="connsiteX0" y="connsiteY0"/>
              </a:cxn>
              <a:cxn ang="0">
                <a:pos x="connsiteX1" y="connsiteY1"/>
              </a:cxn>
              <a:cxn ang="0">
                <a:pos x="connsiteX2" y="connsiteY2"/>
              </a:cxn>
              <a:cxn ang="0">
                <a:pos x="connsiteX3" y="connsiteY3"/>
              </a:cxn>
            </a:cxnLst>
            <a:rect l="l" t="t" r="r" b="b"/>
            <a:pathLst>
              <a:path w="2249008" h="755245">
                <a:moveTo>
                  <a:pt x="0" y="755245"/>
                </a:moveTo>
                <a:lnTo>
                  <a:pt x="647700" y="589664"/>
                </a:lnTo>
                <a:cubicBezTo>
                  <a:pt x="882834" y="527290"/>
                  <a:pt x="1143922" y="426889"/>
                  <a:pt x="1410807" y="380999"/>
                </a:cubicBezTo>
                <a:cubicBezTo>
                  <a:pt x="1677692" y="292246"/>
                  <a:pt x="1954527" y="230187"/>
                  <a:pt x="2249008" y="0"/>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2438400" y="5646003"/>
            <a:ext cx="2759103" cy="830997"/>
          </a:xfrm>
          <a:prstGeom prst="rect">
            <a:avLst/>
          </a:prstGeom>
          <a:noFill/>
        </p:spPr>
        <p:txBody>
          <a:bodyPr wrap="square" rtlCol="0">
            <a:spAutoFit/>
          </a:bodyPr>
          <a:lstStyle/>
          <a:p>
            <a:pPr algn="ctr"/>
            <a:r>
              <a:rPr lang="en-US" sz="4800" dirty="0" smtClean="0"/>
              <a:t>Time</a:t>
            </a:r>
          </a:p>
        </p:txBody>
      </p:sp>
      <p:sp>
        <p:nvSpPr>
          <p:cNvPr id="95" name="Right Arrow 94"/>
          <p:cNvSpPr/>
          <p:nvPr/>
        </p:nvSpPr>
        <p:spPr>
          <a:xfrm>
            <a:off x="4706966" y="58399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56740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651796" cy="458587"/>
          </a:xfrm>
        </p:spPr>
        <p:txBody>
          <a:bodyPr/>
          <a:lstStyle/>
          <a:p>
            <a:r>
              <a:rPr lang="en-US" sz="2800" dirty="0" smtClean="0"/>
              <a:t>Pure Lean/Agile Lifecycle: “Done </a:t>
            </a:r>
            <a:r>
              <a:rPr lang="en-US" sz="2800" dirty="0" err="1" smtClean="0"/>
              <a:t>Done</a:t>
            </a:r>
            <a:r>
              <a:rPr lang="en-US" sz="2800" dirty="0" smtClean="0"/>
              <a:t>”</a:t>
            </a:r>
            <a:endParaRPr lang="en-US" sz="2800" dirty="0"/>
          </a:p>
        </p:txBody>
      </p:sp>
      <p:cxnSp>
        <p:nvCxnSpPr>
          <p:cNvPr id="5" name="Straight Connector 4"/>
          <p:cNvCxnSpPr/>
          <p:nvPr/>
        </p:nvCxnSpPr>
        <p:spPr>
          <a:xfrm flipV="1">
            <a:off x="263955" y="930351"/>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63955" y="1844751"/>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73555" y="1768551"/>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559355" y="1768551"/>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273480" y="1040828"/>
            <a:ext cx="2171700" cy="89876"/>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71700"/>
              <a:gd name="connsiteY0" fmla="*/ 195116 h 195116"/>
              <a:gd name="connsiteX1" fmla="*/ 600075 w 2171700"/>
              <a:gd name="connsiteY1" fmla="*/ 99866 h 195116"/>
              <a:gd name="connsiteX2" fmla="*/ 1333500 w 2171700"/>
              <a:gd name="connsiteY2" fmla="*/ 23666 h 195116"/>
              <a:gd name="connsiteX3" fmla="*/ 2171700 w 2171700"/>
              <a:gd name="connsiteY3" fmla="*/ 4616 h 195116"/>
              <a:gd name="connsiteX0" fmla="*/ 0 w 2171700"/>
              <a:gd name="connsiteY0" fmla="*/ 90341 h 103522"/>
              <a:gd name="connsiteX1" fmla="*/ 600075 w 2171700"/>
              <a:gd name="connsiteY1" fmla="*/ 99866 h 103522"/>
              <a:gd name="connsiteX2" fmla="*/ 1333500 w 2171700"/>
              <a:gd name="connsiteY2" fmla="*/ 23666 h 103522"/>
              <a:gd name="connsiteX3" fmla="*/ 2171700 w 2171700"/>
              <a:gd name="connsiteY3" fmla="*/ 4616 h 103522"/>
              <a:gd name="connsiteX0" fmla="*/ 0 w 2171700"/>
              <a:gd name="connsiteY0" fmla="*/ 89548 h 89876"/>
              <a:gd name="connsiteX1" fmla="*/ 609600 w 2171700"/>
              <a:gd name="connsiteY1" fmla="*/ 60973 h 89876"/>
              <a:gd name="connsiteX2" fmla="*/ 1333500 w 2171700"/>
              <a:gd name="connsiteY2" fmla="*/ 22873 h 89876"/>
              <a:gd name="connsiteX3" fmla="*/ 2171700 w 2171700"/>
              <a:gd name="connsiteY3" fmla="*/ 3823 h 89876"/>
            </a:gdLst>
            <a:ahLst/>
            <a:cxnLst>
              <a:cxn ang="0">
                <a:pos x="connsiteX0" y="connsiteY0"/>
              </a:cxn>
              <a:cxn ang="0">
                <a:pos x="connsiteX1" y="connsiteY1"/>
              </a:cxn>
              <a:cxn ang="0">
                <a:pos x="connsiteX2" y="connsiteY2"/>
              </a:cxn>
              <a:cxn ang="0">
                <a:pos x="connsiteX3" y="connsiteY3"/>
              </a:cxn>
            </a:cxnLst>
            <a:rect l="l" t="t" r="r" b="b"/>
            <a:pathLst>
              <a:path w="2171700" h="89876">
                <a:moveTo>
                  <a:pt x="0" y="89548"/>
                </a:moveTo>
                <a:cubicBezTo>
                  <a:pt x="200025" y="92723"/>
                  <a:pt x="387350" y="72085"/>
                  <a:pt x="609600" y="60973"/>
                </a:cubicBezTo>
                <a:lnTo>
                  <a:pt x="1333500" y="22873"/>
                </a:lnTo>
                <a:cubicBezTo>
                  <a:pt x="1593850" y="13348"/>
                  <a:pt x="1877219" y="-8877"/>
                  <a:pt x="2171700" y="3823"/>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1524" y="760330"/>
            <a:ext cx="1938224" cy="276999"/>
          </a:xfrm>
          <a:prstGeom prst="rect">
            <a:avLst/>
          </a:prstGeom>
          <a:noFill/>
        </p:spPr>
        <p:txBody>
          <a:bodyPr wrap="none" rtlCol="0">
            <a:spAutoFit/>
          </a:bodyPr>
          <a:lstStyle/>
          <a:p>
            <a:pPr algn="ctr"/>
            <a:r>
              <a:rPr lang="en-US" sz="1200" dirty="0" smtClean="0"/>
              <a:t>Unit and Verification Testing</a:t>
            </a:r>
            <a:endParaRPr lang="en-US" sz="1200" dirty="0"/>
          </a:p>
        </p:txBody>
      </p:sp>
      <p:cxnSp>
        <p:nvCxnSpPr>
          <p:cNvPr id="14" name="Straight Connector 13"/>
          <p:cNvCxnSpPr/>
          <p:nvPr/>
        </p:nvCxnSpPr>
        <p:spPr>
          <a:xfrm flipV="1">
            <a:off x="2930955" y="947972"/>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30955" y="1862372"/>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540555" y="178617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226355" y="178617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19983" y="777951"/>
            <a:ext cx="1380186" cy="276999"/>
          </a:xfrm>
          <a:prstGeom prst="rect">
            <a:avLst/>
          </a:prstGeom>
          <a:noFill/>
        </p:spPr>
        <p:txBody>
          <a:bodyPr wrap="none" rtlCol="0">
            <a:spAutoFit/>
          </a:bodyPr>
          <a:lstStyle/>
          <a:p>
            <a:pPr algn="ctr"/>
            <a:r>
              <a:rPr lang="en-US" sz="1200" dirty="0" smtClean="0"/>
              <a:t>Acceptance Testing</a:t>
            </a:r>
            <a:endParaRPr lang="en-US" sz="1200" dirty="0"/>
          </a:p>
        </p:txBody>
      </p:sp>
      <p:cxnSp>
        <p:nvCxnSpPr>
          <p:cNvPr id="22" name="Straight Connector 21"/>
          <p:cNvCxnSpPr/>
          <p:nvPr/>
        </p:nvCxnSpPr>
        <p:spPr>
          <a:xfrm flipV="1">
            <a:off x="2893330" y="2658577"/>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93330" y="3572977"/>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502930" y="3496777"/>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188730" y="3496777"/>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8517" y="2488555"/>
            <a:ext cx="1664238" cy="276999"/>
          </a:xfrm>
          <a:prstGeom prst="rect">
            <a:avLst/>
          </a:prstGeom>
          <a:noFill/>
        </p:spPr>
        <p:txBody>
          <a:bodyPr wrap="none" rtlCol="0">
            <a:spAutoFit/>
          </a:bodyPr>
          <a:lstStyle/>
          <a:p>
            <a:pPr algn="ctr"/>
            <a:r>
              <a:rPr lang="en-US" sz="1200" dirty="0" smtClean="0"/>
              <a:t>Code and Design Clarity</a:t>
            </a:r>
            <a:endParaRPr lang="en-US" sz="1200" dirty="0"/>
          </a:p>
        </p:txBody>
      </p:sp>
      <p:cxnSp>
        <p:nvCxnSpPr>
          <p:cNvPr id="31" name="Straight Connector 30"/>
          <p:cNvCxnSpPr/>
          <p:nvPr/>
        </p:nvCxnSpPr>
        <p:spPr>
          <a:xfrm flipV="1">
            <a:off x="237310" y="2629932"/>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7310" y="3544332"/>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46910" y="346813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532710" y="346813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997395" y="2511434"/>
            <a:ext cx="1996380" cy="276999"/>
          </a:xfrm>
          <a:prstGeom prst="rect">
            <a:avLst/>
          </a:prstGeom>
          <a:noFill/>
        </p:spPr>
        <p:txBody>
          <a:bodyPr wrap="none" rtlCol="0">
            <a:spAutoFit/>
          </a:bodyPr>
          <a:lstStyle/>
          <a:p>
            <a:pPr algn="ctr"/>
            <a:r>
              <a:rPr lang="en-US" sz="1200" dirty="0" smtClean="0"/>
              <a:t>Documentation and Tutorials</a:t>
            </a:r>
            <a:endParaRPr lang="en-US" sz="1200" dirty="0"/>
          </a:p>
        </p:txBody>
      </p:sp>
      <p:cxnSp>
        <p:nvCxnSpPr>
          <p:cNvPr id="39" name="Straight Connector 38"/>
          <p:cNvCxnSpPr/>
          <p:nvPr/>
        </p:nvCxnSpPr>
        <p:spPr>
          <a:xfrm flipV="1">
            <a:off x="243385" y="4309991"/>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43385" y="5224391"/>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52985" y="5148191"/>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538785" y="5148191"/>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34189" y="4139970"/>
            <a:ext cx="2335255" cy="276999"/>
          </a:xfrm>
          <a:prstGeom prst="rect">
            <a:avLst/>
          </a:prstGeom>
          <a:noFill/>
        </p:spPr>
        <p:txBody>
          <a:bodyPr wrap="none" rtlCol="0">
            <a:spAutoFit/>
          </a:bodyPr>
          <a:lstStyle/>
          <a:p>
            <a:pPr algn="ctr"/>
            <a:r>
              <a:rPr lang="en-US" sz="1200" dirty="0"/>
              <a:t>User Input </a:t>
            </a:r>
            <a:r>
              <a:rPr lang="en-US" sz="1200" dirty="0" smtClean="0"/>
              <a:t>Checking and </a:t>
            </a:r>
            <a:r>
              <a:rPr lang="en-US" sz="1200" dirty="0"/>
              <a:t>Feedback</a:t>
            </a:r>
          </a:p>
        </p:txBody>
      </p:sp>
      <p:cxnSp>
        <p:nvCxnSpPr>
          <p:cNvPr id="48" name="Straight Connector 47"/>
          <p:cNvCxnSpPr/>
          <p:nvPr/>
        </p:nvCxnSpPr>
        <p:spPr>
          <a:xfrm flipV="1">
            <a:off x="2854925" y="4309991"/>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854925" y="5224391"/>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464525" y="5148191"/>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150325" y="5148191"/>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113217" y="4139970"/>
            <a:ext cx="1641668" cy="276999"/>
          </a:xfrm>
          <a:prstGeom prst="rect">
            <a:avLst/>
          </a:prstGeom>
          <a:noFill/>
        </p:spPr>
        <p:txBody>
          <a:bodyPr wrap="none" rtlCol="0">
            <a:spAutoFit/>
          </a:bodyPr>
          <a:lstStyle/>
          <a:p>
            <a:pPr algn="ctr"/>
            <a:r>
              <a:rPr lang="en-US" sz="1200" dirty="0" smtClean="0"/>
              <a:t>Backward compatibility</a:t>
            </a:r>
            <a:endParaRPr lang="en-US" sz="1200" dirty="0"/>
          </a:p>
        </p:txBody>
      </p:sp>
      <p:sp>
        <p:nvSpPr>
          <p:cNvPr id="57" name="Freeform 56"/>
          <p:cNvSpPr/>
          <p:nvPr/>
        </p:nvSpPr>
        <p:spPr>
          <a:xfrm>
            <a:off x="2871665" y="4408814"/>
            <a:ext cx="2209800" cy="606025"/>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893 h 800893"/>
              <a:gd name="connsiteX1" fmla="*/ 609600 w 2190750"/>
              <a:gd name="connsiteY1" fmla="*/ 534193 h 800893"/>
              <a:gd name="connsiteX2" fmla="*/ 1314450 w 2190750"/>
              <a:gd name="connsiteY2" fmla="*/ 219868 h 800893"/>
              <a:gd name="connsiteX3" fmla="*/ 2190750 w 2190750"/>
              <a:gd name="connsiteY3" fmla="*/ 793 h 800893"/>
              <a:gd name="connsiteX0" fmla="*/ 0 w 2190750"/>
              <a:gd name="connsiteY0" fmla="*/ 808213 h 808213"/>
              <a:gd name="connsiteX1" fmla="*/ 609600 w 2190750"/>
              <a:gd name="connsiteY1" fmla="*/ 541513 h 808213"/>
              <a:gd name="connsiteX2" fmla="*/ 1352550 w 2190750"/>
              <a:gd name="connsiteY2" fmla="*/ 74788 h 808213"/>
              <a:gd name="connsiteX3" fmla="*/ 2190750 w 2190750"/>
              <a:gd name="connsiteY3" fmla="*/ 8113 h 808213"/>
              <a:gd name="connsiteX0" fmla="*/ 0 w 2200275"/>
              <a:gd name="connsiteY0" fmla="*/ 815902 h 815902"/>
              <a:gd name="connsiteX1" fmla="*/ 609600 w 2200275"/>
              <a:gd name="connsiteY1" fmla="*/ 549202 h 815902"/>
              <a:gd name="connsiteX2" fmla="*/ 1352550 w 2200275"/>
              <a:gd name="connsiteY2" fmla="*/ 82477 h 815902"/>
              <a:gd name="connsiteX3" fmla="*/ 2200275 w 2200275"/>
              <a:gd name="connsiteY3" fmla="*/ 6277 h 815902"/>
              <a:gd name="connsiteX0" fmla="*/ 0 w 2200275"/>
              <a:gd name="connsiteY0" fmla="*/ 813306 h 813306"/>
              <a:gd name="connsiteX1" fmla="*/ 609600 w 2200275"/>
              <a:gd name="connsiteY1" fmla="*/ 546606 h 813306"/>
              <a:gd name="connsiteX2" fmla="*/ 1352550 w 2200275"/>
              <a:gd name="connsiteY2" fmla="*/ 98931 h 813306"/>
              <a:gd name="connsiteX3" fmla="*/ 2200275 w 2200275"/>
              <a:gd name="connsiteY3" fmla="*/ 3681 h 813306"/>
              <a:gd name="connsiteX0" fmla="*/ 0 w 2200275"/>
              <a:gd name="connsiteY0" fmla="*/ 818097 h 818097"/>
              <a:gd name="connsiteX1" fmla="*/ 609600 w 2200275"/>
              <a:gd name="connsiteY1" fmla="*/ 551397 h 818097"/>
              <a:gd name="connsiteX2" fmla="*/ 1362075 w 2200275"/>
              <a:gd name="connsiteY2" fmla="*/ 75147 h 818097"/>
              <a:gd name="connsiteX3" fmla="*/ 2200275 w 2200275"/>
              <a:gd name="connsiteY3" fmla="*/ 8472 h 818097"/>
              <a:gd name="connsiteX0" fmla="*/ 0 w 2209800"/>
              <a:gd name="connsiteY0" fmla="*/ 684747 h 684747"/>
              <a:gd name="connsiteX1" fmla="*/ 619125 w 2209800"/>
              <a:gd name="connsiteY1" fmla="*/ 551397 h 684747"/>
              <a:gd name="connsiteX2" fmla="*/ 1371600 w 2209800"/>
              <a:gd name="connsiteY2" fmla="*/ 75147 h 684747"/>
              <a:gd name="connsiteX3" fmla="*/ 2209800 w 2209800"/>
              <a:gd name="connsiteY3" fmla="*/ 8472 h 684747"/>
              <a:gd name="connsiteX0" fmla="*/ 0 w 2209800"/>
              <a:gd name="connsiteY0" fmla="*/ 608547 h 608547"/>
              <a:gd name="connsiteX1" fmla="*/ 619125 w 2209800"/>
              <a:gd name="connsiteY1" fmla="*/ 551397 h 608547"/>
              <a:gd name="connsiteX2" fmla="*/ 1371600 w 2209800"/>
              <a:gd name="connsiteY2" fmla="*/ 75147 h 608547"/>
              <a:gd name="connsiteX3" fmla="*/ 2209800 w 2209800"/>
              <a:gd name="connsiteY3" fmla="*/ 8472 h 608547"/>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Lst>
            <a:ahLst/>
            <a:cxnLst>
              <a:cxn ang="0">
                <a:pos x="connsiteX0" y="connsiteY0"/>
              </a:cxn>
              <a:cxn ang="0">
                <a:pos x="connsiteX1" y="connsiteY1"/>
              </a:cxn>
              <a:cxn ang="0">
                <a:pos x="connsiteX2" y="connsiteY2"/>
              </a:cxn>
              <a:cxn ang="0">
                <a:pos x="connsiteX3" y="connsiteY3"/>
              </a:cxn>
            </a:cxnLst>
            <a:rect l="l" t="t" r="r" b="b"/>
            <a:pathLst>
              <a:path w="2209800" h="606025">
                <a:moveTo>
                  <a:pt x="0" y="606025"/>
                </a:moveTo>
                <a:cubicBezTo>
                  <a:pt x="342900" y="463150"/>
                  <a:pt x="390525" y="561575"/>
                  <a:pt x="619125" y="472675"/>
                </a:cubicBezTo>
                <a:cubicBezTo>
                  <a:pt x="847725" y="383775"/>
                  <a:pt x="1106488" y="150413"/>
                  <a:pt x="1371600" y="72625"/>
                </a:cubicBezTo>
                <a:cubicBezTo>
                  <a:pt x="1636713" y="-5163"/>
                  <a:pt x="1915319" y="-6750"/>
                  <a:pt x="2209800" y="5950"/>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flipV="1">
            <a:off x="5517225" y="2661743"/>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517225" y="3576143"/>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6126825" y="3499943"/>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6812625" y="3499943"/>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070213" y="762000"/>
            <a:ext cx="825739" cy="276999"/>
          </a:xfrm>
          <a:prstGeom prst="rect">
            <a:avLst/>
          </a:prstGeom>
          <a:noFill/>
        </p:spPr>
        <p:txBody>
          <a:bodyPr wrap="none" rtlCol="0">
            <a:spAutoFit/>
          </a:bodyPr>
          <a:lstStyle/>
          <a:p>
            <a:pPr algn="ctr"/>
            <a:r>
              <a:rPr lang="en-US" sz="1200" dirty="0" smtClean="0"/>
              <a:t>Portability</a:t>
            </a:r>
            <a:endParaRPr lang="en-US" sz="1200" dirty="0"/>
          </a:p>
        </p:txBody>
      </p:sp>
      <p:cxnSp>
        <p:nvCxnSpPr>
          <p:cNvPr id="67" name="Straight Connector 66"/>
          <p:cNvCxnSpPr/>
          <p:nvPr/>
        </p:nvCxnSpPr>
        <p:spPr>
          <a:xfrm flipV="1">
            <a:off x="5459755" y="903377"/>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459755" y="1817777"/>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069355" y="1741577"/>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755155" y="1741577"/>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738408" y="2514600"/>
            <a:ext cx="1762149" cy="276999"/>
          </a:xfrm>
          <a:prstGeom prst="rect">
            <a:avLst/>
          </a:prstGeom>
          <a:noFill/>
        </p:spPr>
        <p:txBody>
          <a:bodyPr wrap="none" rtlCol="0">
            <a:spAutoFit/>
          </a:bodyPr>
          <a:lstStyle/>
          <a:p>
            <a:pPr algn="ctr"/>
            <a:r>
              <a:rPr lang="en-US" sz="1200" dirty="0" smtClean="0"/>
              <a:t>Space/Time Performance</a:t>
            </a:r>
            <a:endParaRPr lang="en-US" sz="1200" dirty="0"/>
          </a:p>
        </p:txBody>
      </p:sp>
      <p:cxnSp>
        <p:nvCxnSpPr>
          <p:cNvPr id="75" name="Straight Connector 74"/>
          <p:cNvCxnSpPr/>
          <p:nvPr/>
        </p:nvCxnSpPr>
        <p:spPr>
          <a:xfrm>
            <a:off x="223717" y="2450150"/>
            <a:ext cx="7701083"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23717" y="4101565"/>
            <a:ext cx="7701083"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81" name="Freeform 80"/>
          <p:cNvSpPr/>
          <p:nvPr/>
        </p:nvSpPr>
        <p:spPr>
          <a:xfrm>
            <a:off x="5443537" y="1064178"/>
            <a:ext cx="2171700" cy="197599"/>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Lst>
            <a:ahLst/>
            <a:cxnLst>
              <a:cxn ang="0">
                <a:pos x="connsiteX0" y="connsiteY0"/>
              </a:cxn>
              <a:cxn ang="0">
                <a:pos x="connsiteX1" y="connsiteY1"/>
              </a:cxn>
              <a:cxn ang="0">
                <a:pos x="connsiteX2" y="connsiteY2"/>
              </a:cxn>
              <a:cxn ang="0">
                <a:pos x="connsiteX3" y="connsiteY3"/>
              </a:cxn>
            </a:cxnLst>
            <a:rect l="l" t="t" r="r" b="b"/>
            <a:pathLst>
              <a:path w="2171700" h="197599">
                <a:moveTo>
                  <a:pt x="0" y="197599"/>
                </a:moveTo>
                <a:lnTo>
                  <a:pt x="581025" y="178549"/>
                </a:lnTo>
                <a:cubicBezTo>
                  <a:pt x="803275" y="149974"/>
                  <a:pt x="1068388" y="54724"/>
                  <a:pt x="1333500" y="26149"/>
                </a:cubicBezTo>
                <a:cubicBezTo>
                  <a:pt x="1598612" y="-2426"/>
                  <a:pt x="1877219" y="-5601"/>
                  <a:pt x="2171700" y="7099"/>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2933700" y="1129324"/>
            <a:ext cx="2171700" cy="89876"/>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71700"/>
              <a:gd name="connsiteY0" fmla="*/ 195116 h 195116"/>
              <a:gd name="connsiteX1" fmla="*/ 600075 w 2171700"/>
              <a:gd name="connsiteY1" fmla="*/ 99866 h 195116"/>
              <a:gd name="connsiteX2" fmla="*/ 1333500 w 2171700"/>
              <a:gd name="connsiteY2" fmla="*/ 23666 h 195116"/>
              <a:gd name="connsiteX3" fmla="*/ 2171700 w 2171700"/>
              <a:gd name="connsiteY3" fmla="*/ 4616 h 195116"/>
              <a:gd name="connsiteX0" fmla="*/ 0 w 2171700"/>
              <a:gd name="connsiteY0" fmla="*/ 90341 h 103522"/>
              <a:gd name="connsiteX1" fmla="*/ 600075 w 2171700"/>
              <a:gd name="connsiteY1" fmla="*/ 99866 h 103522"/>
              <a:gd name="connsiteX2" fmla="*/ 1333500 w 2171700"/>
              <a:gd name="connsiteY2" fmla="*/ 23666 h 103522"/>
              <a:gd name="connsiteX3" fmla="*/ 2171700 w 2171700"/>
              <a:gd name="connsiteY3" fmla="*/ 4616 h 103522"/>
              <a:gd name="connsiteX0" fmla="*/ 0 w 2171700"/>
              <a:gd name="connsiteY0" fmla="*/ 89548 h 89876"/>
              <a:gd name="connsiteX1" fmla="*/ 609600 w 2171700"/>
              <a:gd name="connsiteY1" fmla="*/ 60973 h 89876"/>
              <a:gd name="connsiteX2" fmla="*/ 1333500 w 2171700"/>
              <a:gd name="connsiteY2" fmla="*/ 22873 h 89876"/>
              <a:gd name="connsiteX3" fmla="*/ 2171700 w 2171700"/>
              <a:gd name="connsiteY3" fmla="*/ 3823 h 89876"/>
            </a:gdLst>
            <a:ahLst/>
            <a:cxnLst>
              <a:cxn ang="0">
                <a:pos x="connsiteX0" y="connsiteY0"/>
              </a:cxn>
              <a:cxn ang="0">
                <a:pos x="connsiteX1" y="connsiteY1"/>
              </a:cxn>
              <a:cxn ang="0">
                <a:pos x="connsiteX2" y="connsiteY2"/>
              </a:cxn>
              <a:cxn ang="0">
                <a:pos x="connsiteX3" y="connsiteY3"/>
              </a:cxn>
            </a:cxnLst>
            <a:rect l="l" t="t" r="r" b="b"/>
            <a:pathLst>
              <a:path w="2171700" h="89876">
                <a:moveTo>
                  <a:pt x="0" y="89548"/>
                </a:moveTo>
                <a:cubicBezTo>
                  <a:pt x="200025" y="92723"/>
                  <a:pt x="387350" y="72085"/>
                  <a:pt x="609600" y="60973"/>
                </a:cubicBezTo>
                <a:lnTo>
                  <a:pt x="1333500" y="22873"/>
                </a:lnTo>
                <a:cubicBezTo>
                  <a:pt x="1593850" y="13348"/>
                  <a:pt x="1877219" y="-8877"/>
                  <a:pt x="2171700" y="3823"/>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243385" y="2881924"/>
            <a:ext cx="2171700" cy="89876"/>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71700"/>
              <a:gd name="connsiteY0" fmla="*/ 195116 h 195116"/>
              <a:gd name="connsiteX1" fmla="*/ 600075 w 2171700"/>
              <a:gd name="connsiteY1" fmla="*/ 99866 h 195116"/>
              <a:gd name="connsiteX2" fmla="*/ 1333500 w 2171700"/>
              <a:gd name="connsiteY2" fmla="*/ 23666 h 195116"/>
              <a:gd name="connsiteX3" fmla="*/ 2171700 w 2171700"/>
              <a:gd name="connsiteY3" fmla="*/ 4616 h 195116"/>
              <a:gd name="connsiteX0" fmla="*/ 0 w 2171700"/>
              <a:gd name="connsiteY0" fmla="*/ 90341 h 103522"/>
              <a:gd name="connsiteX1" fmla="*/ 600075 w 2171700"/>
              <a:gd name="connsiteY1" fmla="*/ 99866 h 103522"/>
              <a:gd name="connsiteX2" fmla="*/ 1333500 w 2171700"/>
              <a:gd name="connsiteY2" fmla="*/ 23666 h 103522"/>
              <a:gd name="connsiteX3" fmla="*/ 2171700 w 2171700"/>
              <a:gd name="connsiteY3" fmla="*/ 4616 h 103522"/>
              <a:gd name="connsiteX0" fmla="*/ 0 w 2171700"/>
              <a:gd name="connsiteY0" fmla="*/ 89548 h 89876"/>
              <a:gd name="connsiteX1" fmla="*/ 609600 w 2171700"/>
              <a:gd name="connsiteY1" fmla="*/ 60973 h 89876"/>
              <a:gd name="connsiteX2" fmla="*/ 1333500 w 2171700"/>
              <a:gd name="connsiteY2" fmla="*/ 22873 h 89876"/>
              <a:gd name="connsiteX3" fmla="*/ 2171700 w 2171700"/>
              <a:gd name="connsiteY3" fmla="*/ 3823 h 89876"/>
            </a:gdLst>
            <a:ahLst/>
            <a:cxnLst>
              <a:cxn ang="0">
                <a:pos x="connsiteX0" y="connsiteY0"/>
              </a:cxn>
              <a:cxn ang="0">
                <a:pos x="connsiteX1" y="connsiteY1"/>
              </a:cxn>
              <a:cxn ang="0">
                <a:pos x="connsiteX2" y="connsiteY2"/>
              </a:cxn>
              <a:cxn ang="0">
                <a:pos x="connsiteX3" y="connsiteY3"/>
              </a:cxn>
            </a:cxnLst>
            <a:rect l="l" t="t" r="r" b="b"/>
            <a:pathLst>
              <a:path w="2171700" h="89876">
                <a:moveTo>
                  <a:pt x="0" y="89548"/>
                </a:moveTo>
                <a:cubicBezTo>
                  <a:pt x="200025" y="92723"/>
                  <a:pt x="387350" y="72085"/>
                  <a:pt x="609600" y="60973"/>
                </a:cubicBezTo>
                <a:lnTo>
                  <a:pt x="1333500" y="22873"/>
                </a:lnTo>
                <a:cubicBezTo>
                  <a:pt x="1593850" y="13348"/>
                  <a:pt x="1877219" y="-8877"/>
                  <a:pt x="2171700" y="3823"/>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266700" y="4482124"/>
            <a:ext cx="2171700" cy="89876"/>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71700"/>
              <a:gd name="connsiteY0" fmla="*/ 195116 h 195116"/>
              <a:gd name="connsiteX1" fmla="*/ 600075 w 2171700"/>
              <a:gd name="connsiteY1" fmla="*/ 99866 h 195116"/>
              <a:gd name="connsiteX2" fmla="*/ 1333500 w 2171700"/>
              <a:gd name="connsiteY2" fmla="*/ 23666 h 195116"/>
              <a:gd name="connsiteX3" fmla="*/ 2171700 w 2171700"/>
              <a:gd name="connsiteY3" fmla="*/ 4616 h 195116"/>
              <a:gd name="connsiteX0" fmla="*/ 0 w 2171700"/>
              <a:gd name="connsiteY0" fmla="*/ 90341 h 103522"/>
              <a:gd name="connsiteX1" fmla="*/ 600075 w 2171700"/>
              <a:gd name="connsiteY1" fmla="*/ 99866 h 103522"/>
              <a:gd name="connsiteX2" fmla="*/ 1333500 w 2171700"/>
              <a:gd name="connsiteY2" fmla="*/ 23666 h 103522"/>
              <a:gd name="connsiteX3" fmla="*/ 2171700 w 2171700"/>
              <a:gd name="connsiteY3" fmla="*/ 4616 h 103522"/>
              <a:gd name="connsiteX0" fmla="*/ 0 w 2171700"/>
              <a:gd name="connsiteY0" fmla="*/ 89548 h 89876"/>
              <a:gd name="connsiteX1" fmla="*/ 609600 w 2171700"/>
              <a:gd name="connsiteY1" fmla="*/ 60973 h 89876"/>
              <a:gd name="connsiteX2" fmla="*/ 1333500 w 2171700"/>
              <a:gd name="connsiteY2" fmla="*/ 22873 h 89876"/>
              <a:gd name="connsiteX3" fmla="*/ 2171700 w 2171700"/>
              <a:gd name="connsiteY3" fmla="*/ 3823 h 89876"/>
            </a:gdLst>
            <a:ahLst/>
            <a:cxnLst>
              <a:cxn ang="0">
                <a:pos x="connsiteX0" y="connsiteY0"/>
              </a:cxn>
              <a:cxn ang="0">
                <a:pos x="connsiteX1" y="connsiteY1"/>
              </a:cxn>
              <a:cxn ang="0">
                <a:pos x="connsiteX2" y="connsiteY2"/>
              </a:cxn>
              <a:cxn ang="0">
                <a:pos x="connsiteX3" y="connsiteY3"/>
              </a:cxn>
            </a:cxnLst>
            <a:rect l="l" t="t" r="r" b="b"/>
            <a:pathLst>
              <a:path w="2171700" h="89876">
                <a:moveTo>
                  <a:pt x="0" y="89548"/>
                </a:moveTo>
                <a:cubicBezTo>
                  <a:pt x="200025" y="92723"/>
                  <a:pt x="387350" y="72085"/>
                  <a:pt x="609600" y="60973"/>
                </a:cubicBezTo>
                <a:lnTo>
                  <a:pt x="1333500" y="22873"/>
                </a:lnTo>
                <a:cubicBezTo>
                  <a:pt x="1593850" y="13348"/>
                  <a:pt x="1877219" y="-8877"/>
                  <a:pt x="2171700" y="3823"/>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5524500" y="2828062"/>
            <a:ext cx="2171700" cy="197599"/>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Lst>
            <a:ahLst/>
            <a:cxnLst>
              <a:cxn ang="0">
                <a:pos x="connsiteX0" y="connsiteY0"/>
              </a:cxn>
              <a:cxn ang="0">
                <a:pos x="connsiteX1" y="connsiteY1"/>
              </a:cxn>
              <a:cxn ang="0">
                <a:pos x="connsiteX2" y="connsiteY2"/>
              </a:cxn>
              <a:cxn ang="0">
                <a:pos x="connsiteX3" y="connsiteY3"/>
              </a:cxn>
            </a:cxnLst>
            <a:rect l="l" t="t" r="r" b="b"/>
            <a:pathLst>
              <a:path w="2171700" h="197599">
                <a:moveTo>
                  <a:pt x="0" y="197599"/>
                </a:moveTo>
                <a:lnTo>
                  <a:pt x="581025" y="178549"/>
                </a:lnTo>
                <a:cubicBezTo>
                  <a:pt x="803275" y="149974"/>
                  <a:pt x="1068388" y="54724"/>
                  <a:pt x="1333500" y="26149"/>
                </a:cubicBezTo>
                <a:cubicBezTo>
                  <a:pt x="1598612" y="-2426"/>
                  <a:pt x="1877219" y="-5601"/>
                  <a:pt x="2171700" y="7099"/>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2933700" y="2881924"/>
            <a:ext cx="2171700" cy="89876"/>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71700"/>
              <a:gd name="connsiteY0" fmla="*/ 195116 h 195116"/>
              <a:gd name="connsiteX1" fmla="*/ 600075 w 2171700"/>
              <a:gd name="connsiteY1" fmla="*/ 99866 h 195116"/>
              <a:gd name="connsiteX2" fmla="*/ 1333500 w 2171700"/>
              <a:gd name="connsiteY2" fmla="*/ 23666 h 195116"/>
              <a:gd name="connsiteX3" fmla="*/ 2171700 w 2171700"/>
              <a:gd name="connsiteY3" fmla="*/ 4616 h 195116"/>
              <a:gd name="connsiteX0" fmla="*/ 0 w 2171700"/>
              <a:gd name="connsiteY0" fmla="*/ 90341 h 103522"/>
              <a:gd name="connsiteX1" fmla="*/ 600075 w 2171700"/>
              <a:gd name="connsiteY1" fmla="*/ 99866 h 103522"/>
              <a:gd name="connsiteX2" fmla="*/ 1333500 w 2171700"/>
              <a:gd name="connsiteY2" fmla="*/ 23666 h 103522"/>
              <a:gd name="connsiteX3" fmla="*/ 2171700 w 2171700"/>
              <a:gd name="connsiteY3" fmla="*/ 4616 h 103522"/>
              <a:gd name="connsiteX0" fmla="*/ 0 w 2171700"/>
              <a:gd name="connsiteY0" fmla="*/ 89548 h 89876"/>
              <a:gd name="connsiteX1" fmla="*/ 609600 w 2171700"/>
              <a:gd name="connsiteY1" fmla="*/ 60973 h 89876"/>
              <a:gd name="connsiteX2" fmla="*/ 1333500 w 2171700"/>
              <a:gd name="connsiteY2" fmla="*/ 22873 h 89876"/>
              <a:gd name="connsiteX3" fmla="*/ 2171700 w 2171700"/>
              <a:gd name="connsiteY3" fmla="*/ 3823 h 89876"/>
            </a:gdLst>
            <a:ahLst/>
            <a:cxnLst>
              <a:cxn ang="0">
                <a:pos x="connsiteX0" y="connsiteY0"/>
              </a:cxn>
              <a:cxn ang="0">
                <a:pos x="connsiteX1" y="connsiteY1"/>
              </a:cxn>
              <a:cxn ang="0">
                <a:pos x="connsiteX2" y="connsiteY2"/>
              </a:cxn>
              <a:cxn ang="0">
                <a:pos x="connsiteX3" y="connsiteY3"/>
              </a:cxn>
            </a:cxnLst>
            <a:rect l="l" t="t" r="r" b="b"/>
            <a:pathLst>
              <a:path w="2171700" h="89876">
                <a:moveTo>
                  <a:pt x="0" y="89548"/>
                </a:moveTo>
                <a:cubicBezTo>
                  <a:pt x="200025" y="92723"/>
                  <a:pt x="387350" y="72085"/>
                  <a:pt x="609600" y="60973"/>
                </a:cubicBezTo>
                <a:lnTo>
                  <a:pt x="1333500" y="22873"/>
                </a:lnTo>
                <a:cubicBezTo>
                  <a:pt x="1593850" y="13348"/>
                  <a:pt x="1877219" y="-8877"/>
                  <a:pt x="2171700" y="3823"/>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2684434" y="5569803"/>
            <a:ext cx="2759103" cy="830997"/>
          </a:xfrm>
          <a:prstGeom prst="rect">
            <a:avLst/>
          </a:prstGeom>
          <a:noFill/>
        </p:spPr>
        <p:txBody>
          <a:bodyPr wrap="square" rtlCol="0">
            <a:spAutoFit/>
          </a:bodyPr>
          <a:lstStyle/>
          <a:p>
            <a:pPr algn="ctr"/>
            <a:r>
              <a:rPr lang="en-US" sz="4800" dirty="0" smtClean="0"/>
              <a:t>Time</a:t>
            </a:r>
          </a:p>
        </p:txBody>
      </p:sp>
      <p:sp>
        <p:nvSpPr>
          <p:cNvPr id="3" name="Right Arrow 2"/>
          <p:cNvSpPr/>
          <p:nvPr/>
        </p:nvSpPr>
        <p:spPr>
          <a:xfrm>
            <a:off x="4953000" y="57637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p:cNvCxnSpPr/>
          <p:nvPr/>
        </p:nvCxnSpPr>
        <p:spPr>
          <a:xfrm flipV="1">
            <a:off x="5522541" y="4343400"/>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522541" y="5257800"/>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6132141" y="5181600"/>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6817941" y="5181600"/>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5854469" y="4173379"/>
            <a:ext cx="1653017" cy="276999"/>
          </a:xfrm>
          <a:prstGeom prst="rect">
            <a:avLst/>
          </a:prstGeom>
          <a:noFill/>
        </p:spPr>
        <p:txBody>
          <a:bodyPr wrap="none" rtlCol="0">
            <a:spAutoFit/>
          </a:bodyPr>
          <a:lstStyle/>
          <a:p>
            <a:pPr algn="ctr"/>
            <a:r>
              <a:rPr lang="en-US" sz="1200" dirty="0" smtClean="0"/>
              <a:t>Cost per  new feature</a:t>
            </a:r>
            <a:endParaRPr lang="en-US" sz="1200" dirty="0"/>
          </a:p>
        </p:txBody>
      </p:sp>
      <p:sp>
        <p:nvSpPr>
          <p:cNvPr id="94" name="Freeform 93"/>
          <p:cNvSpPr/>
          <p:nvPr/>
        </p:nvSpPr>
        <p:spPr>
          <a:xfrm>
            <a:off x="5545856" y="4786924"/>
            <a:ext cx="2171700" cy="89876"/>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71700"/>
              <a:gd name="connsiteY0" fmla="*/ 195116 h 195116"/>
              <a:gd name="connsiteX1" fmla="*/ 600075 w 2171700"/>
              <a:gd name="connsiteY1" fmla="*/ 99866 h 195116"/>
              <a:gd name="connsiteX2" fmla="*/ 1333500 w 2171700"/>
              <a:gd name="connsiteY2" fmla="*/ 23666 h 195116"/>
              <a:gd name="connsiteX3" fmla="*/ 2171700 w 2171700"/>
              <a:gd name="connsiteY3" fmla="*/ 4616 h 195116"/>
              <a:gd name="connsiteX0" fmla="*/ 0 w 2171700"/>
              <a:gd name="connsiteY0" fmla="*/ 90341 h 103522"/>
              <a:gd name="connsiteX1" fmla="*/ 600075 w 2171700"/>
              <a:gd name="connsiteY1" fmla="*/ 99866 h 103522"/>
              <a:gd name="connsiteX2" fmla="*/ 1333500 w 2171700"/>
              <a:gd name="connsiteY2" fmla="*/ 23666 h 103522"/>
              <a:gd name="connsiteX3" fmla="*/ 2171700 w 2171700"/>
              <a:gd name="connsiteY3" fmla="*/ 4616 h 103522"/>
              <a:gd name="connsiteX0" fmla="*/ 0 w 2171700"/>
              <a:gd name="connsiteY0" fmla="*/ 89548 h 89876"/>
              <a:gd name="connsiteX1" fmla="*/ 609600 w 2171700"/>
              <a:gd name="connsiteY1" fmla="*/ 60973 h 89876"/>
              <a:gd name="connsiteX2" fmla="*/ 1333500 w 2171700"/>
              <a:gd name="connsiteY2" fmla="*/ 22873 h 89876"/>
              <a:gd name="connsiteX3" fmla="*/ 2171700 w 2171700"/>
              <a:gd name="connsiteY3" fmla="*/ 3823 h 89876"/>
            </a:gdLst>
            <a:ahLst/>
            <a:cxnLst>
              <a:cxn ang="0">
                <a:pos x="connsiteX0" y="connsiteY0"/>
              </a:cxn>
              <a:cxn ang="0">
                <a:pos x="connsiteX1" y="connsiteY1"/>
              </a:cxn>
              <a:cxn ang="0">
                <a:pos x="connsiteX2" y="connsiteY2"/>
              </a:cxn>
              <a:cxn ang="0">
                <a:pos x="connsiteX3" y="connsiteY3"/>
              </a:cxn>
            </a:cxnLst>
            <a:rect l="l" t="t" r="r" b="b"/>
            <a:pathLst>
              <a:path w="2171700" h="89876">
                <a:moveTo>
                  <a:pt x="0" y="89548"/>
                </a:moveTo>
                <a:cubicBezTo>
                  <a:pt x="200025" y="92723"/>
                  <a:pt x="387350" y="72085"/>
                  <a:pt x="609600" y="60973"/>
                </a:cubicBezTo>
                <a:lnTo>
                  <a:pt x="1333500" y="22873"/>
                </a:lnTo>
                <a:cubicBezTo>
                  <a:pt x="1593850" y="13348"/>
                  <a:pt x="1877219" y="-8877"/>
                  <a:pt x="2171700" y="3823"/>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9684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58587"/>
          </a:xfrm>
        </p:spPr>
        <p:txBody>
          <a:bodyPr/>
          <a:lstStyle/>
          <a:p>
            <a:r>
              <a:rPr lang="en-US" sz="2800" dirty="0" smtClean="0"/>
              <a:t>Proposed </a:t>
            </a:r>
            <a:r>
              <a:rPr lang="en-US" sz="2800" dirty="0" err="1" smtClean="0"/>
              <a:t>TriBITS</a:t>
            </a:r>
            <a:r>
              <a:rPr lang="en-US" sz="2800" dirty="0" smtClean="0"/>
              <a:t> Lean/Agile Lifecycle</a:t>
            </a:r>
            <a:endParaRPr lang="en-US" sz="2800" dirty="0"/>
          </a:p>
        </p:txBody>
      </p:sp>
      <p:cxnSp>
        <p:nvCxnSpPr>
          <p:cNvPr id="5" name="Straight Connector 4"/>
          <p:cNvCxnSpPr/>
          <p:nvPr/>
        </p:nvCxnSpPr>
        <p:spPr>
          <a:xfrm flipV="1">
            <a:off x="263955" y="930351"/>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63955" y="1844751"/>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73555" y="1768551"/>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559355" y="1768551"/>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4400" y="1844751"/>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10" name="TextBox 9"/>
          <p:cNvSpPr txBox="1"/>
          <p:nvPr/>
        </p:nvSpPr>
        <p:spPr>
          <a:xfrm>
            <a:off x="823863" y="1844751"/>
            <a:ext cx="758541"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r>
              <a:rPr lang="en-US" sz="1000" dirty="0" smtClean="0"/>
              <a:t>Stable</a:t>
            </a:r>
            <a:endParaRPr lang="en-US" sz="1000" dirty="0"/>
          </a:p>
        </p:txBody>
      </p:sp>
      <p:sp>
        <p:nvSpPr>
          <p:cNvPr id="11" name="TextBox 10"/>
          <p:cNvSpPr txBox="1"/>
          <p:nvPr/>
        </p:nvSpPr>
        <p:spPr>
          <a:xfrm>
            <a:off x="1502448" y="1844751"/>
            <a:ext cx="872355"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r>
              <a:rPr lang="en-US" sz="1000" dirty="0" smtClean="0"/>
              <a:t>Stable</a:t>
            </a:r>
            <a:endParaRPr lang="en-US" sz="1000" dirty="0"/>
          </a:p>
        </p:txBody>
      </p:sp>
      <p:sp>
        <p:nvSpPr>
          <p:cNvPr id="12" name="Freeform 11"/>
          <p:cNvSpPr/>
          <p:nvPr/>
        </p:nvSpPr>
        <p:spPr>
          <a:xfrm>
            <a:off x="273480" y="1040828"/>
            <a:ext cx="2171700" cy="89876"/>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71700"/>
              <a:gd name="connsiteY0" fmla="*/ 195116 h 195116"/>
              <a:gd name="connsiteX1" fmla="*/ 600075 w 2171700"/>
              <a:gd name="connsiteY1" fmla="*/ 99866 h 195116"/>
              <a:gd name="connsiteX2" fmla="*/ 1333500 w 2171700"/>
              <a:gd name="connsiteY2" fmla="*/ 23666 h 195116"/>
              <a:gd name="connsiteX3" fmla="*/ 2171700 w 2171700"/>
              <a:gd name="connsiteY3" fmla="*/ 4616 h 195116"/>
              <a:gd name="connsiteX0" fmla="*/ 0 w 2171700"/>
              <a:gd name="connsiteY0" fmla="*/ 90341 h 103522"/>
              <a:gd name="connsiteX1" fmla="*/ 600075 w 2171700"/>
              <a:gd name="connsiteY1" fmla="*/ 99866 h 103522"/>
              <a:gd name="connsiteX2" fmla="*/ 1333500 w 2171700"/>
              <a:gd name="connsiteY2" fmla="*/ 23666 h 103522"/>
              <a:gd name="connsiteX3" fmla="*/ 2171700 w 2171700"/>
              <a:gd name="connsiteY3" fmla="*/ 4616 h 103522"/>
              <a:gd name="connsiteX0" fmla="*/ 0 w 2171700"/>
              <a:gd name="connsiteY0" fmla="*/ 89548 h 89876"/>
              <a:gd name="connsiteX1" fmla="*/ 609600 w 2171700"/>
              <a:gd name="connsiteY1" fmla="*/ 60973 h 89876"/>
              <a:gd name="connsiteX2" fmla="*/ 1333500 w 2171700"/>
              <a:gd name="connsiteY2" fmla="*/ 22873 h 89876"/>
              <a:gd name="connsiteX3" fmla="*/ 2171700 w 2171700"/>
              <a:gd name="connsiteY3" fmla="*/ 3823 h 89876"/>
            </a:gdLst>
            <a:ahLst/>
            <a:cxnLst>
              <a:cxn ang="0">
                <a:pos x="connsiteX0" y="connsiteY0"/>
              </a:cxn>
              <a:cxn ang="0">
                <a:pos x="connsiteX1" y="connsiteY1"/>
              </a:cxn>
              <a:cxn ang="0">
                <a:pos x="connsiteX2" y="connsiteY2"/>
              </a:cxn>
              <a:cxn ang="0">
                <a:pos x="connsiteX3" y="connsiteY3"/>
              </a:cxn>
            </a:cxnLst>
            <a:rect l="l" t="t" r="r" b="b"/>
            <a:pathLst>
              <a:path w="2171700" h="89876">
                <a:moveTo>
                  <a:pt x="0" y="89548"/>
                </a:moveTo>
                <a:cubicBezTo>
                  <a:pt x="200025" y="92723"/>
                  <a:pt x="387350" y="72085"/>
                  <a:pt x="609600" y="60973"/>
                </a:cubicBezTo>
                <a:lnTo>
                  <a:pt x="1333500" y="22873"/>
                </a:lnTo>
                <a:cubicBezTo>
                  <a:pt x="1593850" y="13348"/>
                  <a:pt x="1877219" y="-8877"/>
                  <a:pt x="2171700" y="3823"/>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1524" y="760330"/>
            <a:ext cx="1938224" cy="276999"/>
          </a:xfrm>
          <a:prstGeom prst="rect">
            <a:avLst/>
          </a:prstGeom>
          <a:noFill/>
        </p:spPr>
        <p:txBody>
          <a:bodyPr wrap="none" rtlCol="0">
            <a:spAutoFit/>
          </a:bodyPr>
          <a:lstStyle/>
          <a:p>
            <a:pPr algn="ctr"/>
            <a:r>
              <a:rPr lang="en-US" sz="1200" dirty="0" smtClean="0"/>
              <a:t>Unit and Verification Testing</a:t>
            </a:r>
            <a:endParaRPr lang="en-US" sz="1200" dirty="0"/>
          </a:p>
        </p:txBody>
      </p:sp>
      <p:cxnSp>
        <p:nvCxnSpPr>
          <p:cNvPr id="14" name="Straight Connector 13"/>
          <p:cNvCxnSpPr/>
          <p:nvPr/>
        </p:nvCxnSpPr>
        <p:spPr>
          <a:xfrm flipV="1">
            <a:off x="2930955" y="947972"/>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30955" y="1862372"/>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540555" y="178617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226355" y="178617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81400" y="1862372"/>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19" name="TextBox 18"/>
          <p:cNvSpPr txBox="1"/>
          <p:nvPr/>
        </p:nvSpPr>
        <p:spPr>
          <a:xfrm>
            <a:off x="3490863" y="1900777"/>
            <a:ext cx="758541"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r>
              <a:rPr lang="en-US" sz="1000" dirty="0" smtClean="0"/>
              <a:t>Stable</a:t>
            </a:r>
            <a:endParaRPr lang="en-US" sz="1000" dirty="0"/>
          </a:p>
        </p:txBody>
      </p:sp>
      <p:sp>
        <p:nvSpPr>
          <p:cNvPr id="20" name="TextBox 19"/>
          <p:cNvSpPr txBox="1"/>
          <p:nvPr/>
        </p:nvSpPr>
        <p:spPr>
          <a:xfrm>
            <a:off x="4169448" y="1900777"/>
            <a:ext cx="872355"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r>
              <a:rPr lang="en-US" sz="1000" dirty="0" smtClean="0"/>
              <a:t>Stable</a:t>
            </a:r>
            <a:endParaRPr lang="en-US" sz="1000" dirty="0"/>
          </a:p>
        </p:txBody>
      </p:sp>
      <p:sp>
        <p:nvSpPr>
          <p:cNvPr id="21" name="TextBox 20"/>
          <p:cNvSpPr txBox="1"/>
          <p:nvPr/>
        </p:nvSpPr>
        <p:spPr>
          <a:xfrm>
            <a:off x="3319983" y="777951"/>
            <a:ext cx="1380186" cy="276999"/>
          </a:xfrm>
          <a:prstGeom prst="rect">
            <a:avLst/>
          </a:prstGeom>
          <a:noFill/>
        </p:spPr>
        <p:txBody>
          <a:bodyPr wrap="none" rtlCol="0">
            <a:spAutoFit/>
          </a:bodyPr>
          <a:lstStyle/>
          <a:p>
            <a:pPr algn="ctr"/>
            <a:r>
              <a:rPr lang="en-US" sz="1200" dirty="0" smtClean="0"/>
              <a:t>Acceptance Testing</a:t>
            </a:r>
            <a:endParaRPr lang="en-US" sz="1200" dirty="0"/>
          </a:p>
        </p:txBody>
      </p:sp>
      <p:cxnSp>
        <p:nvCxnSpPr>
          <p:cNvPr id="22" name="Straight Connector 21"/>
          <p:cNvCxnSpPr/>
          <p:nvPr/>
        </p:nvCxnSpPr>
        <p:spPr>
          <a:xfrm flipV="1">
            <a:off x="2893330" y="2658577"/>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93330" y="3572977"/>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502930" y="3496777"/>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188730" y="3496777"/>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43775" y="3572977"/>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27" name="TextBox 26"/>
          <p:cNvSpPr txBox="1"/>
          <p:nvPr/>
        </p:nvSpPr>
        <p:spPr>
          <a:xfrm>
            <a:off x="3453238" y="3572977"/>
            <a:ext cx="758541"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r>
              <a:rPr lang="en-US" sz="1000" dirty="0" smtClean="0"/>
              <a:t>Stable</a:t>
            </a:r>
            <a:endParaRPr lang="en-US" sz="1000" dirty="0"/>
          </a:p>
        </p:txBody>
      </p:sp>
      <p:sp>
        <p:nvSpPr>
          <p:cNvPr id="28" name="TextBox 27"/>
          <p:cNvSpPr txBox="1"/>
          <p:nvPr/>
        </p:nvSpPr>
        <p:spPr>
          <a:xfrm>
            <a:off x="4131823" y="3572977"/>
            <a:ext cx="872355"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r>
              <a:rPr lang="en-US" sz="1000" dirty="0" smtClean="0"/>
              <a:t>Stable</a:t>
            </a:r>
            <a:endParaRPr lang="en-US" sz="1000" dirty="0"/>
          </a:p>
        </p:txBody>
      </p:sp>
      <p:sp>
        <p:nvSpPr>
          <p:cNvPr id="29" name="TextBox 28"/>
          <p:cNvSpPr txBox="1"/>
          <p:nvPr/>
        </p:nvSpPr>
        <p:spPr>
          <a:xfrm>
            <a:off x="428517" y="2488555"/>
            <a:ext cx="1664238" cy="276999"/>
          </a:xfrm>
          <a:prstGeom prst="rect">
            <a:avLst/>
          </a:prstGeom>
          <a:noFill/>
        </p:spPr>
        <p:txBody>
          <a:bodyPr wrap="none" rtlCol="0">
            <a:spAutoFit/>
          </a:bodyPr>
          <a:lstStyle/>
          <a:p>
            <a:pPr algn="ctr"/>
            <a:r>
              <a:rPr lang="en-US" sz="1200" dirty="0" smtClean="0"/>
              <a:t>Code and Design Clarity</a:t>
            </a:r>
            <a:endParaRPr lang="en-US" sz="1200" dirty="0"/>
          </a:p>
        </p:txBody>
      </p:sp>
      <p:sp>
        <p:nvSpPr>
          <p:cNvPr id="30" name="Freeform 29"/>
          <p:cNvSpPr/>
          <p:nvPr/>
        </p:nvSpPr>
        <p:spPr>
          <a:xfrm>
            <a:off x="249620" y="2765555"/>
            <a:ext cx="2171700" cy="197599"/>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Lst>
            <a:ahLst/>
            <a:cxnLst>
              <a:cxn ang="0">
                <a:pos x="connsiteX0" y="connsiteY0"/>
              </a:cxn>
              <a:cxn ang="0">
                <a:pos x="connsiteX1" y="connsiteY1"/>
              </a:cxn>
              <a:cxn ang="0">
                <a:pos x="connsiteX2" y="connsiteY2"/>
              </a:cxn>
              <a:cxn ang="0">
                <a:pos x="connsiteX3" y="connsiteY3"/>
              </a:cxn>
            </a:cxnLst>
            <a:rect l="l" t="t" r="r" b="b"/>
            <a:pathLst>
              <a:path w="2171700" h="197599">
                <a:moveTo>
                  <a:pt x="0" y="197599"/>
                </a:moveTo>
                <a:lnTo>
                  <a:pt x="581025" y="178549"/>
                </a:lnTo>
                <a:cubicBezTo>
                  <a:pt x="803275" y="149974"/>
                  <a:pt x="1068388" y="54724"/>
                  <a:pt x="1333500" y="26149"/>
                </a:cubicBezTo>
                <a:cubicBezTo>
                  <a:pt x="1598612" y="-2426"/>
                  <a:pt x="1877219" y="-5601"/>
                  <a:pt x="2171700" y="7099"/>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237310" y="2629932"/>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7310" y="3544332"/>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46910" y="346813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532710" y="346813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87755" y="3544332"/>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36" name="TextBox 35"/>
          <p:cNvSpPr txBox="1"/>
          <p:nvPr/>
        </p:nvSpPr>
        <p:spPr>
          <a:xfrm>
            <a:off x="797218" y="3544332"/>
            <a:ext cx="758541"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r>
              <a:rPr lang="en-US" sz="1000" dirty="0" smtClean="0"/>
              <a:t>Stable</a:t>
            </a:r>
            <a:endParaRPr lang="en-US" sz="1000" dirty="0"/>
          </a:p>
        </p:txBody>
      </p:sp>
      <p:sp>
        <p:nvSpPr>
          <p:cNvPr id="37" name="TextBox 36"/>
          <p:cNvSpPr txBox="1"/>
          <p:nvPr/>
        </p:nvSpPr>
        <p:spPr>
          <a:xfrm>
            <a:off x="1475803" y="3544332"/>
            <a:ext cx="872355"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r>
              <a:rPr lang="en-US" sz="1000" dirty="0" smtClean="0"/>
              <a:t>Stable</a:t>
            </a:r>
            <a:endParaRPr lang="en-US" sz="1000" dirty="0"/>
          </a:p>
        </p:txBody>
      </p:sp>
      <p:sp>
        <p:nvSpPr>
          <p:cNvPr id="38" name="TextBox 37"/>
          <p:cNvSpPr txBox="1"/>
          <p:nvPr/>
        </p:nvSpPr>
        <p:spPr>
          <a:xfrm>
            <a:off x="2997395" y="2511434"/>
            <a:ext cx="1996380" cy="276999"/>
          </a:xfrm>
          <a:prstGeom prst="rect">
            <a:avLst/>
          </a:prstGeom>
          <a:noFill/>
        </p:spPr>
        <p:txBody>
          <a:bodyPr wrap="none" rtlCol="0">
            <a:spAutoFit/>
          </a:bodyPr>
          <a:lstStyle/>
          <a:p>
            <a:pPr algn="ctr"/>
            <a:r>
              <a:rPr lang="en-US" sz="1200" dirty="0" smtClean="0"/>
              <a:t>Documentation and Tutorials</a:t>
            </a:r>
            <a:endParaRPr lang="en-US" sz="1200" dirty="0"/>
          </a:p>
        </p:txBody>
      </p:sp>
      <p:cxnSp>
        <p:nvCxnSpPr>
          <p:cNvPr id="39" name="Straight Connector 38"/>
          <p:cNvCxnSpPr/>
          <p:nvPr/>
        </p:nvCxnSpPr>
        <p:spPr>
          <a:xfrm flipV="1">
            <a:off x="243385" y="4309991"/>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43385" y="5224391"/>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52985" y="5148191"/>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538785" y="5148191"/>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93830" y="5224391"/>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44" name="TextBox 43"/>
          <p:cNvSpPr txBox="1"/>
          <p:nvPr/>
        </p:nvSpPr>
        <p:spPr>
          <a:xfrm>
            <a:off x="803293" y="5224391"/>
            <a:ext cx="758541"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r>
              <a:rPr lang="en-US" sz="1000" dirty="0" smtClean="0"/>
              <a:t>Stable</a:t>
            </a:r>
            <a:endParaRPr lang="en-US" sz="1000" dirty="0"/>
          </a:p>
        </p:txBody>
      </p:sp>
      <p:sp>
        <p:nvSpPr>
          <p:cNvPr id="45" name="TextBox 44"/>
          <p:cNvSpPr txBox="1"/>
          <p:nvPr/>
        </p:nvSpPr>
        <p:spPr>
          <a:xfrm>
            <a:off x="1481878" y="5224391"/>
            <a:ext cx="872355"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r>
              <a:rPr lang="en-US" sz="1000" dirty="0" smtClean="0"/>
              <a:t>Stable</a:t>
            </a:r>
            <a:endParaRPr lang="en-US" sz="1000" dirty="0"/>
          </a:p>
        </p:txBody>
      </p:sp>
      <p:sp>
        <p:nvSpPr>
          <p:cNvPr id="46" name="Freeform 45"/>
          <p:cNvSpPr/>
          <p:nvPr/>
        </p:nvSpPr>
        <p:spPr>
          <a:xfrm>
            <a:off x="268975" y="4423409"/>
            <a:ext cx="2190750" cy="800981"/>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Lst>
            <a:ahLst/>
            <a:cxnLst>
              <a:cxn ang="0">
                <a:pos x="connsiteX0" y="connsiteY0"/>
              </a:cxn>
              <a:cxn ang="0">
                <a:pos x="connsiteX1" y="connsiteY1"/>
              </a:cxn>
              <a:cxn ang="0">
                <a:pos x="connsiteX2" y="connsiteY2"/>
              </a:cxn>
              <a:cxn ang="0">
                <a:pos x="connsiteX3" y="connsiteY3"/>
              </a:cxn>
            </a:cxnLst>
            <a:rect l="l" t="t" r="r" b="b"/>
            <a:pathLst>
              <a:path w="2190750" h="800981">
                <a:moveTo>
                  <a:pt x="0" y="800981"/>
                </a:moveTo>
                <a:cubicBezTo>
                  <a:pt x="323850" y="715256"/>
                  <a:pt x="438150" y="726368"/>
                  <a:pt x="657225" y="629531"/>
                </a:cubicBezTo>
                <a:cubicBezTo>
                  <a:pt x="876300" y="532694"/>
                  <a:pt x="1058863" y="324731"/>
                  <a:pt x="1314450" y="219956"/>
                </a:cubicBezTo>
                <a:cubicBezTo>
                  <a:pt x="1570037" y="115181"/>
                  <a:pt x="1896269" y="-11819"/>
                  <a:pt x="2190750" y="881"/>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34189" y="4139970"/>
            <a:ext cx="2335255" cy="276999"/>
          </a:xfrm>
          <a:prstGeom prst="rect">
            <a:avLst/>
          </a:prstGeom>
          <a:noFill/>
        </p:spPr>
        <p:txBody>
          <a:bodyPr wrap="none" rtlCol="0">
            <a:spAutoFit/>
          </a:bodyPr>
          <a:lstStyle/>
          <a:p>
            <a:pPr algn="ctr"/>
            <a:r>
              <a:rPr lang="en-US" sz="1200" dirty="0"/>
              <a:t>User Input </a:t>
            </a:r>
            <a:r>
              <a:rPr lang="en-US" sz="1200" dirty="0" smtClean="0"/>
              <a:t>Checking and </a:t>
            </a:r>
            <a:r>
              <a:rPr lang="en-US" sz="1200" dirty="0"/>
              <a:t>Feedback</a:t>
            </a:r>
          </a:p>
        </p:txBody>
      </p:sp>
      <p:cxnSp>
        <p:nvCxnSpPr>
          <p:cNvPr id="48" name="Straight Connector 47"/>
          <p:cNvCxnSpPr/>
          <p:nvPr/>
        </p:nvCxnSpPr>
        <p:spPr>
          <a:xfrm flipV="1">
            <a:off x="2854925" y="4309991"/>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854925" y="5224391"/>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464525" y="5148191"/>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150325" y="5148191"/>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805370" y="5224391"/>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53" name="TextBox 52"/>
          <p:cNvSpPr txBox="1"/>
          <p:nvPr/>
        </p:nvSpPr>
        <p:spPr>
          <a:xfrm>
            <a:off x="3414833" y="5224391"/>
            <a:ext cx="758541"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r>
              <a:rPr lang="en-US" sz="1000" dirty="0" smtClean="0"/>
              <a:t>Stable</a:t>
            </a:r>
            <a:endParaRPr lang="en-US" sz="1000" dirty="0"/>
          </a:p>
        </p:txBody>
      </p:sp>
      <p:sp>
        <p:nvSpPr>
          <p:cNvPr id="54" name="TextBox 53"/>
          <p:cNvSpPr txBox="1"/>
          <p:nvPr/>
        </p:nvSpPr>
        <p:spPr>
          <a:xfrm>
            <a:off x="4093418" y="5224391"/>
            <a:ext cx="872355"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r>
              <a:rPr lang="en-US" sz="1000" dirty="0" smtClean="0"/>
              <a:t>Stable</a:t>
            </a:r>
            <a:endParaRPr lang="en-US" sz="1000" dirty="0"/>
          </a:p>
        </p:txBody>
      </p:sp>
      <p:sp>
        <p:nvSpPr>
          <p:cNvPr id="55" name="TextBox 54"/>
          <p:cNvSpPr txBox="1"/>
          <p:nvPr/>
        </p:nvSpPr>
        <p:spPr>
          <a:xfrm>
            <a:off x="3113217" y="4139970"/>
            <a:ext cx="1641668" cy="276999"/>
          </a:xfrm>
          <a:prstGeom prst="rect">
            <a:avLst/>
          </a:prstGeom>
          <a:noFill/>
        </p:spPr>
        <p:txBody>
          <a:bodyPr wrap="none" rtlCol="0">
            <a:spAutoFit/>
          </a:bodyPr>
          <a:lstStyle/>
          <a:p>
            <a:pPr algn="ctr"/>
            <a:r>
              <a:rPr lang="en-US" sz="1200" dirty="0" smtClean="0"/>
              <a:t>Backward compatibility</a:t>
            </a:r>
            <a:endParaRPr lang="en-US" sz="1200" dirty="0"/>
          </a:p>
        </p:txBody>
      </p:sp>
      <p:sp>
        <p:nvSpPr>
          <p:cNvPr id="56" name="Freeform 55"/>
          <p:cNvSpPr/>
          <p:nvPr/>
        </p:nvSpPr>
        <p:spPr>
          <a:xfrm>
            <a:off x="2918920" y="2765555"/>
            <a:ext cx="2190750" cy="801068"/>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Lst>
            <a:ahLst/>
            <a:cxnLst>
              <a:cxn ang="0">
                <a:pos x="connsiteX0" y="connsiteY0"/>
              </a:cxn>
              <a:cxn ang="0">
                <a:pos x="connsiteX1" y="connsiteY1"/>
              </a:cxn>
              <a:cxn ang="0">
                <a:pos x="connsiteX2" y="connsiteY2"/>
              </a:cxn>
              <a:cxn ang="0">
                <a:pos x="connsiteX3" y="connsiteY3"/>
              </a:cxn>
            </a:cxnLst>
            <a:rect l="l" t="t" r="r" b="b"/>
            <a:pathLst>
              <a:path w="2190750" h="801068">
                <a:moveTo>
                  <a:pt x="0" y="801068"/>
                </a:moveTo>
                <a:cubicBezTo>
                  <a:pt x="361950" y="753443"/>
                  <a:pt x="419100" y="802655"/>
                  <a:pt x="638175" y="705818"/>
                </a:cubicBezTo>
                <a:cubicBezTo>
                  <a:pt x="857250" y="608981"/>
                  <a:pt x="1055688" y="337518"/>
                  <a:pt x="1314450" y="220043"/>
                </a:cubicBezTo>
                <a:cubicBezTo>
                  <a:pt x="1573212" y="102568"/>
                  <a:pt x="1896269" y="-11732"/>
                  <a:pt x="2190750" y="968"/>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2871665" y="4408814"/>
            <a:ext cx="2209800" cy="606025"/>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893 h 800893"/>
              <a:gd name="connsiteX1" fmla="*/ 609600 w 2190750"/>
              <a:gd name="connsiteY1" fmla="*/ 534193 h 800893"/>
              <a:gd name="connsiteX2" fmla="*/ 1314450 w 2190750"/>
              <a:gd name="connsiteY2" fmla="*/ 219868 h 800893"/>
              <a:gd name="connsiteX3" fmla="*/ 2190750 w 2190750"/>
              <a:gd name="connsiteY3" fmla="*/ 793 h 800893"/>
              <a:gd name="connsiteX0" fmla="*/ 0 w 2190750"/>
              <a:gd name="connsiteY0" fmla="*/ 808213 h 808213"/>
              <a:gd name="connsiteX1" fmla="*/ 609600 w 2190750"/>
              <a:gd name="connsiteY1" fmla="*/ 541513 h 808213"/>
              <a:gd name="connsiteX2" fmla="*/ 1352550 w 2190750"/>
              <a:gd name="connsiteY2" fmla="*/ 74788 h 808213"/>
              <a:gd name="connsiteX3" fmla="*/ 2190750 w 2190750"/>
              <a:gd name="connsiteY3" fmla="*/ 8113 h 808213"/>
              <a:gd name="connsiteX0" fmla="*/ 0 w 2200275"/>
              <a:gd name="connsiteY0" fmla="*/ 815902 h 815902"/>
              <a:gd name="connsiteX1" fmla="*/ 609600 w 2200275"/>
              <a:gd name="connsiteY1" fmla="*/ 549202 h 815902"/>
              <a:gd name="connsiteX2" fmla="*/ 1352550 w 2200275"/>
              <a:gd name="connsiteY2" fmla="*/ 82477 h 815902"/>
              <a:gd name="connsiteX3" fmla="*/ 2200275 w 2200275"/>
              <a:gd name="connsiteY3" fmla="*/ 6277 h 815902"/>
              <a:gd name="connsiteX0" fmla="*/ 0 w 2200275"/>
              <a:gd name="connsiteY0" fmla="*/ 813306 h 813306"/>
              <a:gd name="connsiteX1" fmla="*/ 609600 w 2200275"/>
              <a:gd name="connsiteY1" fmla="*/ 546606 h 813306"/>
              <a:gd name="connsiteX2" fmla="*/ 1352550 w 2200275"/>
              <a:gd name="connsiteY2" fmla="*/ 98931 h 813306"/>
              <a:gd name="connsiteX3" fmla="*/ 2200275 w 2200275"/>
              <a:gd name="connsiteY3" fmla="*/ 3681 h 813306"/>
              <a:gd name="connsiteX0" fmla="*/ 0 w 2200275"/>
              <a:gd name="connsiteY0" fmla="*/ 818097 h 818097"/>
              <a:gd name="connsiteX1" fmla="*/ 609600 w 2200275"/>
              <a:gd name="connsiteY1" fmla="*/ 551397 h 818097"/>
              <a:gd name="connsiteX2" fmla="*/ 1362075 w 2200275"/>
              <a:gd name="connsiteY2" fmla="*/ 75147 h 818097"/>
              <a:gd name="connsiteX3" fmla="*/ 2200275 w 2200275"/>
              <a:gd name="connsiteY3" fmla="*/ 8472 h 818097"/>
              <a:gd name="connsiteX0" fmla="*/ 0 w 2209800"/>
              <a:gd name="connsiteY0" fmla="*/ 684747 h 684747"/>
              <a:gd name="connsiteX1" fmla="*/ 619125 w 2209800"/>
              <a:gd name="connsiteY1" fmla="*/ 551397 h 684747"/>
              <a:gd name="connsiteX2" fmla="*/ 1371600 w 2209800"/>
              <a:gd name="connsiteY2" fmla="*/ 75147 h 684747"/>
              <a:gd name="connsiteX3" fmla="*/ 2209800 w 2209800"/>
              <a:gd name="connsiteY3" fmla="*/ 8472 h 684747"/>
              <a:gd name="connsiteX0" fmla="*/ 0 w 2209800"/>
              <a:gd name="connsiteY0" fmla="*/ 608547 h 608547"/>
              <a:gd name="connsiteX1" fmla="*/ 619125 w 2209800"/>
              <a:gd name="connsiteY1" fmla="*/ 551397 h 608547"/>
              <a:gd name="connsiteX2" fmla="*/ 1371600 w 2209800"/>
              <a:gd name="connsiteY2" fmla="*/ 75147 h 608547"/>
              <a:gd name="connsiteX3" fmla="*/ 2209800 w 2209800"/>
              <a:gd name="connsiteY3" fmla="*/ 8472 h 608547"/>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Lst>
            <a:ahLst/>
            <a:cxnLst>
              <a:cxn ang="0">
                <a:pos x="connsiteX0" y="connsiteY0"/>
              </a:cxn>
              <a:cxn ang="0">
                <a:pos x="connsiteX1" y="connsiteY1"/>
              </a:cxn>
              <a:cxn ang="0">
                <a:pos x="connsiteX2" y="connsiteY2"/>
              </a:cxn>
              <a:cxn ang="0">
                <a:pos x="connsiteX3" y="connsiteY3"/>
              </a:cxn>
            </a:cxnLst>
            <a:rect l="l" t="t" r="r" b="b"/>
            <a:pathLst>
              <a:path w="2209800" h="606025">
                <a:moveTo>
                  <a:pt x="0" y="606025"/>
                </a:moveTo>
                <a:cubicBezTo>
                  <a:pt x="342900" y="463150"/>
                  <a:pt x="390525" y="561575"/>
                  <a:pt x="619125" y="472675"/>
                </a:cubicBezTo>
                <a:cubicBezTo>
                  <a:pt x="847725" y="383775"/>
                  <a:pt x="1106488" y="150413"/>
                  <a:pt x="1371600" y="72625"/>
                </a:cubicBezTo>
                <a:cubicBezTo>
                  <a:pt x="1636713" y="-5163"/>
                  <a:pt x="1915319" y="-6750"/>
                  <a:pt x="2209800" y="5950"/>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2957325" y="1066545"/>
            <a:ext cx="2190750" cy="801068"/>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Lst>
            <a:ahLst/>
            <a:cxnLst>
              <a:cxn ang="0">
                <a:pos x="connsiteX0" y="connsiteY0"/>
              </a:cxn>
              <a:cxn ang="0">
                <a:pos x="connsiteX1" y="connsiteY1"/>
              </a:cxn>
              <a:cxn ang="0">
                <a:pos x="connsiteX2" y="connsiteY2"/>
              </a:cxn>
              <a:cxn ang="0">
                <a:pos x="connsiteX3" y="connsiteY3"/>
              </a:cxn>
            </a:cxnLst>
            <a:rect l="l" t="t" r="r" b="b"/>
            <a:pathLst>
              <a:path w="2190750" h="801068">
                <a:moveTo>
                  <a:pt x="0" y="801068"/>
                </a:moveTo>
                <a:cubicBezTo>
                  <a:pt x="361950" y="753443"/>
                  <a:pt x="419100" y="802655"/>
                  <a:pt x="638175" y="705818"/>
                </a:cubicBezTo>
                <a:cubicBezTo>
                  <a:pt x="857250" y="608981"/>
                  <a:pt x="1055688" y="337518"/>
                  <a:pt x="1314450" y="220043"/>
                </a:cubicBezTo>
                <a:cubicBezTo>
                  <a:pt x="1573212" y="102568"/>
                  <a:pt x="1896269" y="-11732"/>
                  <a:pt x="2190750" y="968"/>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flipV="1">
            <a:off x="5517225" y="2661743"/>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517225" y="3576143"/>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6126825" y="3499943"/>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6812625" y="3499943"/>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467670" y="3576143"/>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64" name="TextBox 63"/>
          <p:cNvSpPr txBox="1"/>
          <p:nvPr/>
        </p:nvSpPr>
        <p:spPr>
          <a:xfrm>
            <a:off x="6077133" y="3576143"/>
            <a:ext cx="758541"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r>
              <a:rPr lang="en-US" sz="1000" dirty="0" smtClean="0"/>
              <a:t>Stable</a:t>
            </a:r>
            <a:endParaRPr lang="en-US" sz="1000" dirty="0"/>
          </a:p>
        </p:txBody>
      </p:sp>
      <p:sp>
        <p:nvSpPr>
          <p:cNvPr id="65" name="TextBox 64"/>
          <p:cNvSpPr txBox="1"/>
          <p:nvPr/>
        </p:nvSpPr>
        <p:spPr>
          <a:xfrm>
            <a:off x="6755718" y="3576143"/>
            <a:ext cx="872355"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r>
              <a:rPr lang="en-US" sz="1000" dirty="0" smtClean="0"/>
              <a:t>Stable</a:t>
            </a:r>
            <a:endParaRPr lang="en-US" sz="1000" dirty="0"/>
          </a:p>
        </p:txBody>
      </p:sp>
      <p:sp>
        <p:nvSpPr>
          <p:cNvPr id="66" name="TextBox 65"/>
          <p:cNvSpPr txBox="1"/>
          <p:nvPr/>
        </p:nvSpPr>
        <p:spPr>
          <a:xfrm>
            <a:off x="6070213" y="762000"/>
            <a:ext cx="825739" cy="276999"/>
          </a:xfrm>
          <a:prstGeom prst="rect">
            <a:avLst/>
          </a:prstGeom>
          <a:noFill/>
        </p:spPr>
        <p:txBody>
          <a:bodyPr wrap="none" rtlCol="0">
            <a:spAutoFit/>
          </a:bodyPr>
          <a:lstStyle/>
          <a:p>
            <a:pPr algn="ctr"/>
            <a:r>
              <a:rPr lang="en-US" sz="1200" dirty="0" smtClean="0"/>
              <a:t>Portability</a:t>
            </a:r>
            <a:endParaRPr lang="en-US" sz="1200" dirty="0"/>
          </a:p>
        </p:txBody>
      </p:sp>
      <p:cxnSp>
        <p:nvCxnSpPr>
          <p:cNvPr id="67" name="Straight Connector 66"/>
          <p:cNvCxnSpPr/>
          <p:nvPr/>
        </p:nvCxnSpPr>
        <p:spPr>
          <a:xfrm flipV="1">
            <a:off x="5459755" y="903377"/>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459755" y="1817777"/>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069355" y="1741577"/>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755155" y="1741577"/>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410200" y="1817777"/>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72" name="TextBox 71"/>
          <p:cNvSpPr txBox="1"/>
          <p:nvPr/>
        </p:nvSpPr>
        <p:spPr>
          <a:xfrm>
            <a:off x="6019663" y="1817777"/>
            <a:ext cx="758541"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r>
              <a:rPr lang="en-US" sz="1000" dirty="0" smtClean="0"/>
              <a:t>Stable</a:t>
            </a:r>
            <a:endParaRPr lang="en-US" sz="1000" dirty="0"/>
          </a:p>
        </p:txBody>
      </p:sp>
      <p:sp>
        <p:nvSpPr>
          <p:cNvPr id="73" name="TextBox 72"/>
          <p:cNvSpPr txBox="1"/>
          <p:nvPr/>
        </p:nvSpPr>
        <p:spPr>
          <a:xfrm>
            <a:off x="6698248" y="1817777"/>
            <a:ext cx="872355"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r>
              <a:rPr lang="en-US" sz="1000" dirty="0" smtClean="0"/>
              <a:t>Stable</a:t>
            </a:r>
            <a:endParaRPr lang="en-US" sz="1000" dirty="0"/>
          </a:p>
        </p:txBody>
      </p:sp>
      <p:sp>
        <p:nvSpPr>
          <p:cNvPr id="74" name="TextBox 73"/>
          <p:cNvSpPr txBox="1"/>
          <p:nvPr/>
        </p:nvSpPr>
        <p:spPr>
          <a:xfrm>
            <a:off x="5738408" y="2514600"/>
            <a:ext cx="1762149" cy="276999"/>
          </a:xfrm>
          <a:prstGeom prst="rect">
            <a:avLst/>
          </a:prstGeom>
          <a:noFill/>
        </p:spPr>
        <p:txBody>
          <a:bodyPr wrap="none" rtlCol="0">
            <a:spAutoFit/>
          </a:bodyPr>
          <a:lstStyle/>
          <a:p>
            <a:pPr algn="ctr"/>
            <a:r>
              <a:rPr lang="en-US" sz="1200" dirty="0" smtClean="0"/>
              <a:t>Space/Time Performance</a:t>
            </a:r>
            <a:endParaRPr lang="en-US" sz="1200" dirty="0"/>
          </a:p>
        </p:txBody>
      </p:sp>
      <p:cxnSp>
        <p:nvCxnSpPr>
          <p:cNvPr id="75" name="Straight Connector 74"/>
          <p:cNvCxnSpPr/>
          <p:nvPr/>
        </p:nvCxnSpPr>
        <p:spPr>
          <a:xfrm>
            <a:off x="223717" y="2450150"/>
            <a:ext cx="7701083"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23717" y="4101565"/>
            <a:ext cx="7701083"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78" name="Freeform 77"/>
          <p:cNvSpPr/>
          <p:nvPr/>
        </p:nvSpPr>
        <p:spPr>
          <a:xfrm>
            <a:off x="5468718" y="1037240"/>
            <a:ext cx="2190750" cy="800100"/>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6034 h 806034"/>
              <a:gd name="connsiteX1" fmla="*/ 638175 w 2190750"/>
              <a:gd name="connsiteY1" fmla="*/ 710784 h 806034"/>
              <a:gd name="connsiteX2" fmla="*/ 1356980 w 2190750"/>
              <a:gd name="connsiteY2" fmla="*/ 108051 h 806034"/>
              <a:gd name="connsiteX3" fmla="*/ 2190750 w 2190750"/>
              <a:gd name="connsiteY3" fmla="*/ 5934 h 806034"/>
              <a:gd name="connsiteX0" fmla="*/ 0 w 2190750"/>
              <a:gd name="connsiteY0" fmla="*/ 802841 h 802841"/>
              <a:gd name="connsiteX1" fmla="*/ 638175 w 2190750"/>
              <a:gd name="connsiteY1" fmla="*/ 707591 h 802841"/>
              <a:gd name="connsiteX2" fmla="*/ 1356980 w 2190750"/>
              <a:gd name="connsiteY2" fmla="*/ 136755 h 802841"/>
              <a:gd name="connsiteX3" fmla="*/ 2190750 w 2190750"/>
              <a:gd name="connsiteY3" fmla="*/ 2741 h 802841"/>
              <a:gd name="connsiteX0" fmla="*/ 0 w 2190750"/>
              <a:gd name="connsiteY0" fmla="*/ 800100 h 800100"/>
              <a:gd name="connsiteX1" fmla="*/ 638175 w 2190750"/>
              <a:gd name="connsiteY1" fmla="*/ 704850 h 800100"/>
              <a:gd name="connsiteX2" fmla="*/ 1356980 w 2190750"/>
              <a:gd name="connsiteY2" fmla="*/ 134014 h 800100"/>
              <a:gd name="connsiteX3" fmla="*/ 2190750 w 2190750"/>
              <a:gd name="connsiteY3" fmla="*/ 0 h 800100"/>
            </a:gdLst>
            <a:ahLst/>
            <a:cxnLst>
              <a:cxn ang="0">
                <a:pos x="connsiteX0" y="connsiteY0"/>
              </a:cxn>
              <a:cxn ang="0">
                <a:pos x="connsiteX1" y="connsiteY1"/>
              </a:cxn>
              <a:cxn ang="0">
                <a:pos x="connsiteX2" y="connsiteY2"/>
              </a:cxn>
              <a:cxn ang="0">
                <a:pos x="connsiteX3" y="connsiteY3"/>
              </a:cxn>
            </a:cxnLst>
            <a:rect l="l" t="t" r="r" b="b"/>
            <a:pathLst>
              <a:path w="2190750" h="800100">
                <a:moveTo>
                  <a:pt x="0" y="800100"/>
                </a:moveTo>
                <a:cubicBezTo>
                  <a:pt x="361950" y="752475"/>
                  <a:pt x="412012" y="815864"/>
                  <a:pt x="638175" y="704850"/>
                </a:cubicBezTo>
                <a:cubicBezTo>
                  <a:pt x="864338" y="593836"/>
                  <a:pt x="1098218" y="251489"/>
                  <a:pt x="1356980" y="134014"/>
                </a:cubicBezTo>
                <a:cubicBezTo>
                  <a:pt x="1615742" y="16539"/>
                  <a:pt x="1896269" y="19198"/>
                  <a:pt x="2190750" y="0"/>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5562170" y="2807416"/>
            <a:ext cx="2209800" cy="606025"/>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893 h 800893"/>
              <a:gd name="connsiteX1" fmla="*/ 609600 w 2190750"/>
              <a:gd name="connsiteY1" fmla="*/ 534193 h 800893"/>
              <a:gd name="connsiteX2" fmla="*/ 1314450 w 2190750"/>
              <a:gd name="connsiteY2" fmla="*/ 219868 h 800893"/>
              <a:gd name="connsiteX3" fmla="*/ 2190750 w 2190750"/>
              <a:gd name="connsiteY3" fmla="*/ 793 h 800893"/>
              <a:gd name="connsiteX0" fmla="*/ 0 w 2190750"/>
              <a:gd name="connsiteY0" fmla="*/ 808213 h 808213"/>
              <a:gd name="connsiteX1" fmla="*/ 609600 w 2190750"/>
              <a:gd name="connsiteY1" fmla="*/ 541513 h 808213"/>
              <a:gd name="connsiteX2" fmla="*/ 1352550 w 2190750"/>
              <a:gd name="connsiteY2" fmla="*/ 74788 h 808213"/>
              <a:gd name="connsiteX3" fmla="*/ 2190750 w 2190750"/>
              <a:gd name="connsiteY3" fmla="*/ 8113 h 808213"/>
              <a:gd name="connsiteX0" fmla="*/ 0 w 2200275"/>
              <a:gd name="connsiteY0" fmla="*/ 815902 h 815902"/>
              <a:gd name="connsiteX1" fmla="*/ 609600 w 2200275"/>
              <a:gd name="connsiteY1" fmla="*/ 549202 h 815902"/>
              <a:gd name="connsiteX2" fmla="*/ 1352550 w 2200275"/>
              <a:gd name="connsiteY2" fmla="*/ 82477 h 815902"/>
              <a:gd name="connsiteX3" fmla="*/ 2200275 w 2200275"/>
              <a:gd name="connsiteY3" fmla="*/ 6277 h 815902"/>
              <a:gd name="connsiteX0" fmla="*/ 0 w 2200275"/>
              <a:gd name="connsiteY0" fmla="*/ 813306 h 813306"/>
              <a:gd name="connsiteX1" fmla="*/ 609600 w 2200275"/>
              <a:gd name="connsiteY1" fmla="*/ 546606 h 813306"/>
              <a:gd name="connsiteX2" fmla="*/ 1352550 w 2200275"/>
              <a:gd name="connsiteY2" fmla="*/ 98931 h 813306"/>
              <a:gd name="connsiteX3" fmla="*/ 2200275 w 2200275"/>
              <a:gd name="connsiteY3" fmla="*/ 3681 h 813306"/>
              <a:gd name="connsiteX0" fmla="*/ 0 w 2200275"/>
              <a:gd name="connsiteY0" fmla="*/ 818097 h 818097"/>
              <a:gd name="connsiteX1" fmla="*/ 609600 w 2200275"/>
              <a:gd name="connsiteY1" fmla="*/ 551397 h 818097"/>
              <a:gd name="connsiteX2" fmla="*/ 1362075 w 2200275"/>
              <a:gd name="connsiteY2" fmla="*/ 75147 h 818097"/>
              <a:gd name="connsiteX3" fmla="*/ 2200275 w 2200275"/>
              <a:gd name="connsiteY3" fmla="*/ 8472 h 818097"/>
              <a:gd name="connsiteX0" fmla="*/ 0 w 2209800"/>
              <a:gd name="connsiteY0" fmla="*/ 684747 h 684747"/>
              <a:gd name="connsiteX1" fmla="*/ 619125 w 2209800"/>
              <a:gd name="connsiteY1" fmla="*/ 551397 h 684747"/>
              <a:gd name="connsiteX2" fmla="*/ 1371600 w 2209800"/>
              <a:gd name="connsiteY2" fmla="*/ 75147 h 684747"/>
              <a:gd name="connsiteX3" fmla="*/ 2209800 w 2209800"/>
              <a:gd name="connsiteY3" fmla="*/ 8472 h 684747"/>
              <a:gd name="connsiteX0" fmla="*/ 0 w 2209800"/>
              <a:gd name="connsiteY0" fmla="*/ 608547 h 608547"/>
              <a:gd name="connsiteX1" fmla="*/ 619125 w 2209800"/>
              <a:gd name="connsiteY1" fmla="*/ 551397 h 608547"/>
              <a:gd name="connsiteX2" fmla="*/ 1371600 w 2209800"/>
              <a:gd name="connsiteY2" fmla="*/ 75147 h 608547"/>
              <a:gd name="connsiteX3" fmla="*/ 2209800 w 2209800"/>
              <a:gd name="connsiteY3" fmla="*/ 8472 h 608547"/>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Lst>
            <a:ahLst/>
            <a:cxnLst>
              <a:cxn ang="0">
                <a:pos x="connsiteX0" y="connsiteY0"/>
              </a:cxn>
              <a:cxn ang="0">
                <a:pos x="connsiteX1" y="connsiteY1"/>
              </a:cxn>
              <a:cxn ang="0">
                <a:pos x="connsiteX2" y="connsiteY2"/>
              </a:cxn>
              <a:cxn ang="0">
                <a:pos x="connsiteX3" y="connsiteY3"/>
              </a:cxn>
            </a:cxnLst>
            <a:rect l="l" t="t" r="r" b="b"/>
            <a:pathLst>
              <a:path w="2209800" h="606025">
                <a:moveTo>
                  <a:pt x="0" y="606025"/>
                </a:moveTo>
                <a:cubicBezTo>
                  <a:pt x="342900" y="463150"/>
                  <a:pt x="390525" y="561575"/>
                  <a:pt x="619125" y="472675"/>
                </a:cubicBezTo>
                <a:cubicBezTo>
                  <a:pt x="847725" y="383775"/>
                  <a:pt x="1106488" y="150413"/>
                  <a:pt x="1371600" y="72625"/>
                </a:cubicBezTo>
                <a:cubicBezTo>
                  <a:pt x="1636713" y="-5163"/>
                  <a:pt x="1915319" y="-6750"/>
                  <a:pt x="2209800" y="5950"/>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781064" y="4181425"/>
            <a:ext cx="1609736" cy="276999"/>
          </a:xfrm>
          <a:prstGeom prst="rect">
            <a:avLst/>
          </a:prstGeom>
          <a:noFill/>
        </p:spPr>
        <p:txBody>
          <a:bodyPr wrap="none" rtlCol="0">
            <a:spAutoFit/>
          </a:bodyPr>
          <a:lstStyle/>
          <a:p>
            <a:pPr algn="ctr"/>
            <a:r>
              <a:rPr lang="en-US" sz="1200" dirty="0" smtClean="0"/>
              <a:t>Cost per new feature</a:t>
            </a:r>
            <a:endParaRPr lang="en-US" sz="1200" dirty="0"/>
          </a:p>
        </p:txBody>
      </p:sp>
      <p:sp>
        <p:nvSpPr>
          <p:cNvPr id="80" name="Freeform 79"/>
          <p:cNvSpPr/>
          <p:nvPr/>
        </p:nvSpPr>
        <p:spPr>
          <a:xfrm>
            <a:off x="5574910" y="4800601"/>
            <a:ext cx="2171700" cy="283324"/>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71700"/>
              <a:gd name="connsiteY0" fmla="*/ 283324 h 283324"/>
              <a:gd name="connsiteX1" fmla="*/ 581025 w 2171700"/>
              <a:gd name="connsiteY1" fmla="*/ 178549 h 283324"/>
              <a:gd name="connsiteX2" fmla="*/ 1333500 w 2171700"/>
              <a:gd name="connsiteY2" fmla="*/ 26149 h 283324"/>
              <a:gd name="connsiteX3" fmla="*/ 2171700 w 2171700"/>
              <a:gd name="connsiteY3" fmla="*/ 7099 h 283324"/>
              <a:gd name="connsiteX0" fmla="*/ 0 w 2171700"/>
              <a:gd name="connsiteY0" fmla="*/ 283324 h 283324"/>
              <a:gd name="connsiteX1" fmla="*/ 595312 w 2171700"/>
              <a:gd name="connsiteY1" fmla="*/ 221411 h 283324"/>
              <a:gd name="connsiteX2" fmla="*/ 1333500 w 2171700"/>
              <a:gd name="connsiteY2" fmla="*/ 26149 h 283324"/>
              <a:gd name="connsiteX3" fmla="*/ 2171700 w 2171700"/>
              <a:gd name="connsiteY3" fmla="*/ 7099 h 283324"/>
              <a:gd name="connsiteX0" fmla="*/ 0 w 2171700"/>
              <a:gd name="connsiteY0" fmla="*/ 283324 h 283324"/>
              <a:gd name="connsiteX1" fmla="*/ 595312 w 2171700"/>
              <a:gd name="connsiteY1" fmla="*/ 221411 h 283324"/>
              <a:gd name="connsiteX2" fmla="*/ 1333500 w 2171700"/>
              <a:gd name="connsiteY2" fmla="*/ 26149 h 283324"/>
              <a:gd name="connsiteX3" fmla="*/ 2171700 w 2171700"/>
              <a:gd name="connsiteY3" fmla="*/ 7099 h 283324"/>
            </a:gdLst>
            <a:ahLst/>
            <a:cxnLst>
              <a:cxn ang="0">
                <a:pos x="connsiteX0" y="connsiteY0"/>
              </a:cxn>
              <a:cxn ang="0">
                <a:pos x="connsiteX1" y="connsiteY1"/>
              </a:cxn>
              <a:cxn ang="0">
                <a:pos x="connsiteX2" y="connsiteY2"/>
              </a:cxn>
              <a:cxn ang="0">
                <a:pos x="connsiteX3" y="connsiteY3"/>
              </a:cxn>
            </a:cxnLst>
            <a:rect l="l" t="t" r="r" b="b"/>
            <a:pathLst>
              <a:path w="2171700" h="283324">
                <a:moveTo>
                  <a:pt x="0" y="283324"/>
                </a:moveTo>
                <a:cubicBezTo>
                  <a:pt x="193675" y="276974"/>
                  <a:pt x="401637" y="227761"/>
                  <a:pt x="595312" y="221411"/>
                </a:cubicBezTo>
                <a:cubicBezTo>
                  <a:pt x="803274" y="178549"/>
                  <a:pt x="1068388" y="54724"/>
                  <a:pt x="1333500" y="26149"/>
                </a:cubicBezTo>
                <a:cubicBezTo>
                  <a:pt x="1598612" y="-2426"/>
                  <a:pt x="1877219" y="-5601"/>
                  <a:pt x="2171700" y="7099"/>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p:cNvCxnSpPr/>
          <p:nvPr/>
        </p:nvCxnSpPr>
        <p:spPr>
          <a:xfrm flipV="1">
            <a:off x="5562600" y="4322802"/>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562600" y="5237202"/>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172200" y="516100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858000" y="516100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5513045" y="5237202"/>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86" name="TextBox 85"/>
          <p:cNvSpPr txBox="1"/>
          <p:nvPr/>
        </p:nvSpPr>
        <p:spPr>
          <a:xfrm>
            <a:off x="6122508" y="5237202"/>
            <a:ext cx="758541"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r>
              <a:rPr lang="en-US" sz="1000" dirty="0" smtClean="0"/>
              <a:t>Stable</a:t>
            </a:r>
            <a:endParaRPr lang="en-US" sz="1000" dirty="0"/>
          </a:p>
        </p:txBody>
      </p:sp>
      <p:sp>
        <p:nvSpPr>
          <p:cNvPr id="87" name="TextBox 86"/>
          <p:cNvSpPr txBox="1"/>
          <p:nvPr/>
        </p:nvSpPr>
        <p:spPr>
          <a:xfrm>
            <a:off x="6801093" y="5237202"/>
            <a:ext cx="872355"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r>
              <a:rPr lang="en-US" sz="1000" dirty="0" smtClean="0"/>
              <a:t>Stable</a:t>
            </a:r>
            <a:endParaRPr lang="en-US" sz="1000" dirty="0"/>
          </a:p>
        </p:txBody>
      </p:sp>
      <p:sp>
        <p:nvSpPr>
          <p:cNvPr id="88" name="TextBox 87"/>
          <p:cNvSpPr txBox="1"/>
          <p:nvPr/>
        </p:nvSpPr>
        <p:spPr>
          <a:xfrm>
            <a:off x="2438400" y="5722203"/>
            <a:ext cx="2759103" cy="830997"/>
          </a:xfrm>
          <a:prstGeom prst="rect">
            <a:avLst/>
          </a:prstGeom>
          <a:noFill/>
        </p:spPr>
        <p:txBody>
          <a:bodyPr wrap="square" rtlCol="0">
            <a:spAutoFit/>
          </a:bodyPr>
          <a:lstStyle/>
          <a:p>
            <a:pPr algn="ctr"/>
            <a:r>
              <a:rPr lang="en-US" sz="4800" dirty="0" smtClean="0"/>
              <a:t>Time</a:t>
            </a:r>
          </a:p>
        </p:txBody>
      </p:sp>
      <p:sp>
        <p:nvSpPr>
          <p:cNvPr id="89" name="Right Arrow 88"/>
          <p:cNvSpPr/>
          <p:nvPr/>
        </p:nvSpPr>
        <p:spPr>
          <a:xfrm>
            <a:off x="4706966" y="59161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4101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5"/>
            <a:ext cx="8804196" cy="458587"/>
          </a:xfrm>
        </p:spPr>
        <p:txBody>
          <a:bodyPr/>
          <a:lstStyle/>
          <a:p>
            <a:r>
              <a:rPr lang="en-US" sz="2800" dirty="0" smtClean="0"/>
              <a:t>End of Life?</a:t>
            </a:r>
            <a:endParaRPr lang="en-US" sz="2800" dirty="0"/>
          </a:p>
        </p:txBody>
      </p:sp>
      <p:sp>
        <p:nvSpPr>
          <p:cNvPr id="3" name="Content Placeholder 2"/>
          <p:cNvSpPr>
            <a:spLocks noGrp="1"/>
          </p:cNvSpPr>
          <p:nvPr>
            <p:ph idx="1"/>
          </p:nvPr>
        </p:nvSpPr>
        <p:spPr>
          <a:xfrm>
            <a:off x="111204" y="635119"/>
            <a:ext cx="8880396" cy="4396075"/>
          </a:xfrm>
        </p:spPr>
        <p:txBody>
          <a:bodyPr/>
          <a:lstStyle/>
          <a:p>
            <a:pPr marL="0" indent="0">
              <a:buNone/>
            </a:pPr>
            <a:endParaRPr lang="en-US" sz="2000" dirty="0"/>
          </a:p>
          <a:p>
            <a:pPr marL="0" indent="0">
              <a:buNone/>
            </a:pPr>
            <a:r>
              <a:rPr lang="en-US" sz="2000" dirty="0" smtClean="0">
                <a:solidFill>
                  <a:srgbClr val="002060"/>
                </a:solidFill>
              </a:rPr>
              <a:t>Long-term maintenance and end of life issues for Self-Sustaining Software:</a:t>
            </a:r>
          </a:p>
          <a:p>
            <a:r>
              <a:rPr lang="en-US" sz="2000" dirty="0" smtClean="0"/>
              <a:t>User community can help to maintain it</a:t>
            </a:r>
          </a:p>
          <a:p>
            <a:r>
              <a:rPr lang="en-US" sz="2000" dirty="0" smtClean="0"/>
              <a:t>If the original development team is disbanded, users can take parts they are using and maintain it long term</a:t>
            </a:r>
          </a:p>
          <a:p>
            <a:r>
              <a:rPr lang="en-US" sz="2000" dirty="0" smtClean="0"/>
              <a:t>Can stop being built and tested if not being currently used</a:t>
            </a:r>
          </a:p>
          <a:p>
            <a:r>
              <a:rPr lang="en-US" sz="2000" dirty="0" smtClean="0"/>
              <a:t>However, if needed again, software can be resurrected, and continue to be maintained</a:t>
            </a:r>
          </a:p>
          <a:p>
            <a:pPr marL="0" indent="0">
              <a:buNone/>
            </a:pPr>
            <a:endParaRPr lang="en-US" sz="2000" dirty="0" smtClean="0"/>
          </a:p>
          <a:p>
            <a:pPr marL="0" indent="0">
              <a:buNone/>
            </a:pPr>
            <a:r>
              <a:rPr lang="en-US" sz="2000" dirty="0" smtClean="0">
                <a:solidFill>
                  <a:srgbClr val="002060"/>
                </a:solidFill>
              </a:rPr>
              <a:t>NOTE: Distributed version control using tools like </a:t>
            </a:r>
            <a:r>
              <a:rPr lang="en-US" sz="2000" dirty="0" err="1" smtClean="0">
                <a:solidFill>
                  <a:srgbClr val="002060"/>
                </a:solidFill>
              </a:rPr>
              <a:t>Git</a:t>
            </a:r>
            <a:r>
              <a:rPr lang="en-US" sz="2000" dirty="0" smtClean="0">
                <a:solidFill>
                  <a:srgbClr val="002060"/>
                </a:solidFill>
              </a:rPr>
              <a:t> and Mercurial greatly help in reducing risk and sustaining long lifetime.</a:t>
            </a:r>
            <a:endParaRPr lang="en-US" sz="2000" dirty="0">
              <a:solidFill>
                <a:srgbClr val="002060"/>
              </a:solidFill>
            </a:endParaRPr>
          </a:p>
        </p:txBody>
      </p:sp>
    </p:spTree>
    <p:extLst>
      <p:ext uri="{BB962C8B-B14F-4D97-AF65-F5344CB8AC3E}">
        <p14:creationId xmlns:p14="http://schemas.microsoft.com/office/powerpoint/2010/main" val="29754539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5"/>
            <a:ext cx="8804196" cy="458587"/>
          </a:xfrm>
        </p:spPr>
        <p:txBody>
          <a:bodyPr/>
          <a:lstStyle/>
          <a:p>
            <a:r>
              <a:rPr lang="en-US" sz="2800" dirty="0" smtClean="0"/>
              <a:t>Usefulness Maturity and Lifecycle Phases</a:t>
            </a:r>
            <a:endParaRPr lang="en-US" sz="2800" dirty="0"/>
          </a:p>
        </p:txBody>
      </p:sp>
      <p:sp>
        <p:nvSpPr>
          <p:cNvPr id="5" name="Content Placeholder 2"/>
          <p:cNvSpPr>
            <a:spLocks noGrp="1"/>
          </p:cNvSpPr>
          <p:nvPr>
            <p:ph idx="1"/>
          </p:nvPr>
        </p:nvSpPr>
        <p:spPr>
          <a:xfrm>
            <a:off x="111204" y="917327"/>
            <a:ext cx="8880396" cy="4950073"/>
          </a:xfrm>
        </p:spPr>
        <p:txBody>
          <a:bodyPr/>
          <a:lstStyle/>
          <a:p>
            <a:r>
              <a:rPr lang="en-US" sz="2000" dirty="0" smtClean="0">
                <a:solidFill>
                  <a:srgbClr val="002060"/>
                </a:solidFill>
              </a:rPr>
              <a:t>NOTE</a:t>
            </a:r>
            <a:r>
              <a:rPr lang="en-US" sz="2000" dirty="0">
                <a:solidFill>
                  <a:srgbClr val="002060"/>
                </a:solidFill>
              </a:rPr>
              <a:t>: For research-driven software </a:t>
            </a:r>
            <a:r>
              <a:rPr lang="en-US" sz="2000" dirty="0" smtClean="0">
                <a:solidFill>
                  <a:srgbClr val="002060"/>
                </a:solidFill>
              </a:rPr>
              <a:t>achieving </a:t>
            </a:r>
            <a:r>
              <a:rPr lang="en-US" sz="2000" dirty="0">
                <a:solidFill>
                  <a:srgbClr val="002060"/>
                </a:solidFill>
              </a:rPr>
              <a:t>“Done </a:t>
            </a:r>
            <a:r>
              <a:rPr lang="en-US" sz="2000" dirty="0" err="1">
                <a:solidFill>
                  <a:srgbClr val="002060"/>
                </a:solidFill>
              </a:rPr>
              <a:t>Done</a:t>
            </a:r>
            <a:r>
              <a:rPr lang="en-US" sz="2000" dirty="0">
                <a:solidFill>
                  <a:srgbClr val="002060"/>
                </a:solidFill>
              </a:rPr>
              <a:t>” for unproven algorithms and method is not reasonable</a:t>
            </a:r>
            <a:r>
              <a:rPr lang="en-US" sz="2000" dirty="0" smtClean="0">
                <a:solidFill>
                  <a:srgbClr val="002060"/>
                </a:solidFill>
              </a:rPr>
              <a:t>!</a:t>
            </a:r>
            <a:endParaRPr lang="en-US" sz="2000" dirty="0"/>
          </a:p>
          <a:p>
            <a:r>
              <a:rPr lang="en-US" sz="2000" dirty="0" smtClean="0"/>
              <a:t>CSE Software should only be pushed to higher maturity levels if the software, methods, etc. have proven to be “Useful”.</a:t>
            </a:r>
          </a:p>
          <a:p>
            <a:pPr marL="0" indent="0">
              <a:buNone/>
            </a:pPr>
            <a:r>
              <a:rPr lang="en-US" sz="2000" dirty="0" smtClean="0">
                <a:solidFill>
                  <a:srgbClr val="002060"/>
                </a:solidFill>
              </a:rPr>
              <a:t>Definition of “Usefulness”:</a:t>
            </a:r>
          </a:p>
          <a:p>
            <a:r>
              <a:rPr lang="en-US" sz="2000" dirty="0" smtClean="0"/>
              <a:t>The algorithms and methods implemented in the software have been shown to effectively address a given class of problems, and/or</a:t>
            </a:r>
          </a:p>
          <a:p>
            <a:r>
              <a:rPr lang="en-US" sz="2000" dirty="0" smtClean="0"/>
              <a:t>A given piece of software or approach makes a customer produce higher quality results, and/or</a:t>
            </a:r>
          </a:p>
          <a:p>
            <a:r>
              <a:rPr lang="en-US" sz="2000" dirty="0" smtClean="0"/>
              <a:t>Provides some other measure of value</a:t>
            </a:r>
          </a:p>
          <a:p>
            <a:pPr marL="0" indent="0">
              <a:buNone/>
            </a:pPr>
            <a:r>
              <a:rPr lang="en-US" sz="2000" dirty="0" smtClean="0">
                <a:solidFill>
                  <a:srgbClr val="002060"/>
                </a:solidFill>
              </a:rPr>
              <a:t>Corollary for Grandfathering of Legacy Software:</a:t>
            </a:r>
          </a:p>
          <a:p>
            <a:r>
              <a:rPr lang="en-US" sz="2000" dirty="0" smtClean="0"/>
              <a:t>We only “Grandfather” in legacy software that has proven useful to existing customers.</a:t>
            </a:r>
          </a:p>
        </p:txBody>
      </p:sp>
    </p:spTree>
    <p:extLst>
      <p:ext uri="{BB962C8B-B14F-4D97-AF65-F5344CB8AC3E}">
        <p14:creationId xmlns:p14="http://schemas.microsoft.com/office/powerpoint/2010/main" val="7745401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existing Legacy Software?</a:t>
            </a:r>
            <a:endParaRPr lang="en-US" dirty="0"/>
          </a:p>
        </p:txBody>
      </p:sp>
      <p:sp>
        <p:nvSpPr>
          <p:cNvPr id="3" name="Content Placeholder 2"/>
          <p:cNvSpPr>
            <a:spLocks noGrp="1"/>
          </p:cNvSpPr>
          <p:nvPr>
            <p:ph idx="1"/>
          </p:nvPr>
        </p:nvSpPr>
        <p:spPr>
          <a:xfrm>
            <a:off x="111204" y="762000"/>
            <a:ext cx="8880396" cy="3206006"/>
          </a:xfrm>
        </p:spPr>
        <p:txBody>
          <a:bodyPr/>
          <a:lstStyle/>
          <a:p>
            <a:endParaRPr lang="en-US" sz="2000" dirty="0" smtClean="0"/>
          </a:p>
          <a:p>
            <a:endParaRPr lang="en-US" sz="2000" dirty="0" smtClean="0"/>
          </a:p>
          <a:p>
            <a:r>
              <a:rPr lang="en-US" sz="2000" dirty="0" smtClean="0">
                <a:solidFill>
                  <a:srgbClr val="FF0000"/>
                </a:solidFill>
              </a:rPr>
              <a:t>Question:</a:t>
            </a:r>
            <a:r>
              <a:rPr lang="en-US" sz="2000" dirty="0" smtClean="0"/>
              <a:t> What about all the existing “Legacy” Software that we have to continue to develop and maintain?  How does this lifecycle model apply to such software?</a:t>
            </a:r>
          </a:p>
          <a:p>
            <a:endParaRPr lang="en-US" sz="2000" dirty="0" smtClean="0"/>
          </a:p>
          <a:p>
            <a:endParaRPr lang="en-US" sz="2000" dirty="0"/>
          </a:p>
          <a:p>
            <a:r>
              <a:rPr lang="en-US" sz="2000" dirty="0" smtClean="0">
                <a:solidFill>
                  <a:srgbClr val="002060"/>
                </a:solidFill>
              </a:rPr>
              <a:t>Answer:</a:t>
            </a:r>
            <a:r>
              <a:rPr lang="en-US" sz="2000" dirty="0" smtClean="0"/>
              <a:t> Grandfather them into the TriBITS Lifecycle Model by applying the Legacy Software Change Algorithm!</a:t>
            </a:r>
            <a:endParaRPr lang="en-US" sz="2000" dirty="0"/>
          </a:p>
        </p:txBody>
      </p:sp>
    </p:spTree>
    <p:extLst>
      <p:ext uri="{BB962C8B-B14F-4D97-AF65-F5344CB8AC3E}">
        <p14:creationId xmlns:p14="http://schemas.microsoft.com/office/powerpoint/2010/main" val="90400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58587"/>
          </a:xfrm>
        </p:spPr>
        <p:txBody>
          <a:bodyPr/>
          <a:lstStyle/>
          <a:p>
            <a:r>
              <a:rPr lang="en-US" sz="2800" dirty="0" smtClean="0"/>
              <a:t>Definition of Legacy Code and Changes</a:t>
            </a:r>
            <a:endParaRPr lang="en-US" sz="2800" dirty="0"/>
          </a:p>
        </p:txBody>
      </p:sp>
      <p:sp>
        <p:nvSpPr>
          <p:cNvPr id="3" name="Content Placeholder 2"/>
          <p:cNvSpPr>
            <a:spLocks noGrp="1"/>
          </p:cNvSpPr>
          <p:nvPr>
            <p:ph idx="1"/>
          </p:nvPr>
        </p:nvSpPr>
        <p:spPr>
          <a:xfrm>
            <a:off x="111204" y="762000"/>
            <a:ext cx="6670596" cy="4673074"/>
          </a:xfrm>
        </p:spPr>
        <p:txBody>
          <a:bodyPr/>
          <a:lstStyle/>
          <a:p>
            <a:pPr marL="0" indent="0">
              <a:buNone/>
            </a:pPr>
            <a:r>
              <a:rPr lang="en-US" sz="3200" dirty="0" smtClean="0">
                <a:solidFill>
                  <a:srgbClr val="FF0000"/>
                </a:solidFill>
              </a:rPr>
              <a:t>Legacy Code = Code Without Tests</a:t>
            </a:r>
          </a:p>
          <a:p>
            <a:pPr marL="0" indent="0">
              <a:buNone/>
            </a:pPr>
            <a:r>
              <a:rPr lang="en-US" sz="2000" dirty="0" smtClean="0">
                <a:solidFill>
                  <a:srgbClr val="002060"/>
                </a:solidFill>
              </a:rPr>
              <a:t>“Code without tests is bad code.  It does not matter how well written it is; it doesn’t matter how pretty or object-oriented or well-encapsulated it is.  With tests, we can change the behavior of our code quickly and verifiably.  Without them, we really don’t know if </a:t>
            </a:r>
            <a:r>
              <a:rPr lang="en-US" sz="2000" smtClean="0">
                <a:solidFill>
                  <a:srgbClr val="002060"/>
                </a:solidFill>
              </a:rPr>
              <a:t>our </a:t>
            </a:r>
            <a:r>
              <a:rPr lang="en-US" sz="2000" smtClean="0">
                <a:solidFill>
                  <a:srgbClr val="002060"/>
                </a:solidFill>
              </a:rPr>
              <a:t>code </a:t>
            </a:r>
            <a:r>
              <a:rPr lang="en-US" sz="2000" dirty="0" smtClean="0">
                <a:solidFill>
                  <a:srgbClr val="002060"/>
                </a:solidFill>
              </a:rPr>
              <a:t>is getting better or worse.”</a:t>
            </a:r>
          </a:p>
          <a:p>
            <a:pPr marL="0" indent="0">
              <a:buNone/>
            </a:pPr>
            <a:r>
              <a:rPr lang="en-US" sz="1800" b="0" dirty="0" smtClean="0"/>
              <a:t>Source: M. Feathers. Preface of “Working Effectively with Legacy Code”</a:t>
            </a:r>
          </a:p>
          <a:p>
            <a:pPr marL="0" indent="0">
              <a:buNone/>
            </a:pPr>
            <a:r>
              <a:rPr lang="en-US" sz="1800" dirty="0" smtClean="0"/>
              <a:t>Reasons to change code:</a:t>
            </a:r>
          </a:p>
          <a:p>
            <a:r>
              <a:rPr lang="en-US" sz="1800" b="0" dirty="0" smtClean="0"/>
              <a:t>Adding a Feature</a:t>
            </a:r>
          </a:p>
          <a:p>
            <a:r>
              <a:rPr lang="en-US" sz="1800" b="0" dirty="0" smtClean="0"/>
              <a:t>Fixing a Bug</a:t>
            </a:r>
          </a:p>
          <a:p>
            <a:r>
              <a:rPr lang="en-US" sz="1800" b="0" dirty="0" smtClean="0"/>
              <a:t>Improving the Design (i.e. Refactoring)</a:t>
            </a:r>
          </a:p>
          <a:p>
            <a:r>
              <a:rPr lang="en-US" sz="1800" b="0" dirty="0" smtClean="0"/>
              <a:t>Optimizing Resource Usage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838200"/>
            <a:ext cx="1832384" cy="243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ontent Placeholder 2"/>
          <p:cNvSpPr txBox="1">
            <a:spLocks/>
          </p:cNvSpPr>
          <p:nvPr/>
        </p:nvSpPr>
        <p:spPr>
          <a:xfrm>
            <a:off x="4328422" y="3429000"/>
            <a:ext cx="4459004" cy="2695097"/>
          </a:xfrm>
          <a:prstGeom prst="rect">
            <a:avLst/>
          </a:prstGeom>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Preserving </a:t>
            </a:r>
            <a:r>
              <a:rPr lang="en-US" sz="1800" dirty="0"/>
              <a:t>behavior under change</a:t>
            </a:r>
            <a:r>
              <a:rPr lang="en-US" sz="1800" dirty="0" smtClean="0"/>
              <a:t>:</a:t>
            </a:r>
          </a:p>
          <a:p>
            <a:pPr marL="0" indent="0">
              <a:buNone/>
            </a:pPr>
            <a:r>
              <a:rPr lang="en-US" sz="1800" dirty="0" smtClean="0">
                <a:solidFill>
                  <a:srgbClr val="002060"/>
                </a:solidFill>
              </a:rPr>
              <a:t>“Behavior is the most important thing about software.  It is what users depend on.  Users like it when we add behavior (provided it is what they really wanted), but if we change or remove behavior they depend on (introduce bugs), they stop trusting us.”</a:t>
            </a:r>
          </a:p>
          <a:p>
            <a:pPr marL="0" indent="0">
              <a:buNone/>
            </a:pPr>
            <a:r>
              <a:rPr lang="en-US" sz="1800" b="0" dirty="0"/>
              <a:t>Source: M. Feathers. </a:t>
            </a:r>
            <a:r>
              <a:rPr lang="en-US" sz="1800" b="0" dirty="0" smtClean="0"/>
              <a:t>Chapter 1 </a:t>
            </a:r>
            <a:r>
              <a:rPr lang="en-US" sz="1800" b="0" dirty="0"/>
              <a:t>of “Working Effectively with Legacy </a:t>
            </a:r>
            <a:r>
              <a:rPr lang="en-US" sz="1800" b="0" dirty="0" smtClean="0"/>
              <a:t>Code</a:t>
            </a:r>
            <a:r>
              <a:rPr lang="en-US" sz="1800" dirty="0" smtClean="0"/>
              <a:t>”</a:t>
            </a:r>
          </a:p>
        </p:txBody>
      </p:sp>
      <p:sp>
        <p:nvSpPr>
          <p:cNvPr id="7" name="Rectangle 6"/>
          <p:cNvSpPr/>
          <p:nvPr/>
        </p:nvSpPr>
        <p:spPr>
          <a:xfrm>
            <a:off x="228600" y="54864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438400" y="5486400"/>
            <a:ext cx="1524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1000" y="5955268"/>
            <a:ext cx="1744388" cy="338554"/>
          </a:xfrm>
          <a:prstGeom prst="rect">
            <a:avLst/>
          </a:prstGeom>
          <a:noFill/>
        </p:spPr>
        <p:txBody>
          <a:bodyPr wrap="none" rtlCol="0">
            <a:spAutoFit/>
          </a:bodyPr>
          <a:lstStyle/>
          <a:p>
            <a:r>
              <a:rPr lang="en-US" sz="1600" dirty="0" smtClean="0"/>
              <a:t>Existing behavior</a:t>
            </a:r>
            <a:endParaRPr lang="en-US" sz="1600" dirty="0"/>
          </a:p>
        </p:txBody>
      </p:sp>
      <p:sp>
        <p:nvSpPr>
          <p:cNvPr id="23" name="TextBox 22"/>
          <p:cNvSpPr txBox="1"/>
          <p:nvPr/>
        </p:nvSpPr>
        <p:spPr>
          <a:xfrm>
            <a:off x="2407052" y="5976461"/>
            <a:ext cx="1402948" cy="338554"/>
          </a:xfrm>
          <a:prstGeom prst="rect">
            <a:avLst/>
          </a:prstGeom>
          <a:noFill/>
        </p:spPr>
        <p:txBody>
          <a:bodyPr wrap="none" rtlCol="0">
            <a:spAutoFit/>
          </a:bodyPr>
          <a:lstStyle/>
          <a:p>
            <a:r>
              <a:rPr lang="en-US" sz="1600" dirty="0" smtClean="0"/>
              <a:t>new behavior</a:t>
            </a:r>
            <a:endParaRPr lang="en-US" sz="1600" dirty="0"/>
          </a:p>
        </p:txBody>
      </p:sp>
      <p:cxnSp>
        <p:nvCxnSpPr>
          <p:cNvPr id="12" name="Straight Arrow Connector 11"/>
          <p:cNvCxnSpPr/>
          <p:nvPr/>
        </p:nvCxnSpPr>
        <p:spPr>
          <a:xfrm flipH="1" flipV="1">
            <a:off x="2667000" y="5753100"/>
            <a:ext cx="3810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1087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467"/>
            <a:ext cx="8651796" cy="1143133"/>
          </a:xfrm>
        </p:spPr>
        <p:txBody>
          <a:bodyPr/>
          <a:lstStyle/>
          <a:p>
            <a:pPr algn="ctr"/>
            <a:r>
              <a:rPr lang="en-US" sz="4000" dirty="0" smtClean="0"/>
              <a:t>Motivation for the </a:t>
            </a:r>
            <a:r>
              <a:rPr lang="en-US" sz="4000" dirty="0" err="1" smtClean="0"/>
              <a:t>TriBITS</a:t>
            </a:r>
            <a:r>
              <a:rPr lang="en-US" sz="4000" dirty="0" smtClean="0"/>
              <a:t> Lifecycle Model</a:t>
            </a:r>
            <a:endParaRPr lang="en-US" sz="4000" dirty="0"/>
          </a:p>
        </p:txBody>
      </p:sp>
    </p:spTree>
    <p:extLst>
      <p:ext uri="{BB962C8B-B14F-4D97-AF65-F5344CB8AC3E}">
        <p14:creationId xmlns:p14="http://schemas.microsoft.com/office/powerpoint/2010/main" val="8214548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58587"/>
          </a:xfrm>
        </p:spPr>
        <p:txBody>
          <a:bodyPr/>
          <a:lstStyle/>
          <a:p>
            <a:r>
              <a:rPr lang="en-US" sz="2800" dirty="0" smtClean="0"/>
              <a:t>Grandfathering of Existing Packages</a:t>
            </a:r>
            <a:endParaRPr lang="en-US" sz="2800" dirty="0"/>
          </a:p>
        </p:txBody>
      </p:sp>
      <p:sp>
        <p:nvSpPr>
          <p:cNvPr id="3" name="Content Placeholder 2"/>
          <p:cNvSpPr>
            <a:spLocks noGrp="1"/>
          </p:cNvSpPr>
          <p:nvPr>
            <p:ph idx="1"/>
          </p:nvPr>
        </p:nvSpPr>
        <p:spPr>
          <a:xfrm>
            <a:off x="111204" y="762000"/>
            <a:ext cx="8880396" cy="4256550"/>
          </a:xfrm>
        </p:spPr>
        <p:txBody>
          <a:bodyPr/>
          <a:lstStyle/>
          <a:p>
            <a:pPr marL="0" indent="0">
              <a:buNone/>
            </a:pPr>
            <a:r>
              <a:rPr lang="en-US" sz="2000" dirty="0">
                <a:solidFill>
                  <a:srgbClr val="002060"/>
                </a:solidFill>
              </a:rPr>
              <a:t>Agile Legacy Software Change </a:t>
            </a:r>
            <a:r>
              <a:rPr lang="en-US" sz="2000" dirty="0" smtClean="0">
                <a:solidFill>
                  <a:srgbClr val="002060"/>
                </a:solidFill>
              </a:rPr>
              <a:t>Algorithm:</a:t>
            </a:r>
            <a:endParaRPr lang="en-US" sz="2000" dirty="0">
              <a:solidFill>
                <a:srgbClr val="002060"/>
              </a:solidFill>
            </a:endParaRPr>
          </a:p>
          <a:p>
            <a:pPr marL="0" indent="0">
              <a:buNone/>
            </a:pPr>
            <a:r>
              <a:rPr lang="en-US" sz="1800" dirty="0" smtClean="0"/>
              <a:t>1</a:t>
            </a:r>
            <a:r>
              <a:rPr lang="en-US" sz="1800" dirty="0"/>
              <a:t>. Identify Change </a:t>
            </a:r>
            <a:r>
              <a:rPr lang="en-US" sz="1800" dirty="0" smtClean="0"/>
              <a:t>Points</a:t>
            </a:r>
            <a:endParaRPr lang="en-US" sz="1800" dirty="0"/>
          </a:p>
          <a:p>
            <a:pPr marL="0" indent="0">
              <a:buNone/>
            </a:pPr>
            <a:r>
              <a:rPr lang="en-US" sz="1800" dirty="0" smtClean="0"/>
              <a:t>2. </a:t>
            </a:r>
            <a:r>
              <a:rPr lang="en-US" sz="1800" dirty="0"/>
              <a:t>Break </a:t>
            </a:r>
            <a:r>
              <a:rPr lang="en-US" sz="1800" dirty="0" smtClean="0"/>
              <a:t>Dependencies</a:t>
            </a:r>
            <a:endParaRPr lang="en-US" sz="1800" dirty="0"/>
          </a:p>
          <a:p>
            <a:pPr marL="0" indent="0">
              <a:buNone/>
            </a:pPr>
            <a:r>
              <a:rPr lang="en-US" sz="1800" dirty="0"/>
              <a:t>3. Cover with Unit </a:t>
            </a:r>
            <a:r>
              <a:rPr lang="en-US" sz="1800" dirty="0" smtClean="0"/>
              <a:t>Tests</a:t>
            </a:r>
            <a:endParaRPr lang="en-US" sz="1800" dirty="0"/>
          </a:p>
          <a:p>
            <a:pPr marL="0" indent="0">
              <a:buNone/>
            </a:pPr>
            <a:r>
              <a:rPr lang="en-US" sz="1800" dirty="0"/>
              <a:t>4. Add New Functionality with </a:t>
            </a:r>
            <a:r>
              <a:rPr lang="en-US" sz="1800" dirty="0" smtClean="0"/>
              <a:t>Test Driven Development (TDD)</a:t>
            </a:r>
            <a:endParaRPr lang="en-US" sz="1800" dirty="0"/>
          </a:p>
          <a:p>
            <a:pPr marL="0" indent="0">
              <a:buNone/>
            </a:pPr>
            <a:r>
              <a:rPr lang="en-US" sz="1800" dirty="0"/>
              <a:t>5. Refactor </a:t>
            </a:r>
            <a:r>
              <a:rPr lang="en-US" sz="1800" dirty="0" smtClean="0"/>
              <a:t>to removed duplication, clean up, etc.</a:t>
            </a:r>
            <a:endParaRPr lang="en-US" sz="1800" dirty="0"/>
          </a:p>
          <a:p>
            <a:pPr marL="0" indent="0">
              <a:buNone/>
            </a:pPr>
            <a:r>
              <a:rPr lang="en-US" sz="2000" dirty="0" smtClean="0">
                <a:solidFill>
                  <a:srgbClr val="002060"/>
                </a:solidFill>
              </a:rPr>
              <a:t>Grandfathered Lifecycle Phases:</a:t>
            </a:r>
          </a:p>
          <a:p>
            <a:pPr marL="0" indent="0">
              <a:buNone/>
            </a:pPr>
            <a:r>
              <a:rPr lang="en-US" sz="1800" dirty="0"/>
              <a:t>1. Grandfathered Research Stable </a:t>
            </a:r>
            <a:r>
              <a:rPr lang="en-US" sz="1800" dirty="0" smtClean="0"/>
              <a:t>(GRS) Code</a:t>
            </a:r>
            <a:endParaRPr lang="en-US" sz="1800" dirty="0"/>
          </a:p>
          <a:p>
            <a:pPr marL="0" indent="0">
              <a:buNone/>
            </a:pPr>
            <a:r>
              <a:rPr lang="en-US" sz="1800" dirty="0"/>
              <a:t>2. Grandfathered Production Growth </a:t>
            </a:r>
            <a:r>
              <a:rPr lang="en-US" sz="1800" dirty="0" smtClean="0"/>
              <a:t>(GPG) Code</a:t>
            </a:r>
            <a:endParaRPr lang="en-US" sz="1800" dirty="0"/>
          </a:p>
          <a:p>
            <a:pPr marL="0" indent="0">
              <a:buNone/>
            </a:pPr>
            <a:r>
              <a:rPr lang="en-US" sz="1800" dirty="0"/>
              <a:t>3. Grandfathered Production Maintenance </a:t>
            </a:r>
            <a:r>
              <a:rPr lang="en-US" sz="1800" dirty="0" smtClean="0"/>
              <a:t>(GPM) Code</a:t>
            </a:r>
          </a:p>
        </p:txBody>
      </p:sp>
      <p:sp>
        <p:nvSpPr>
          <p:cNvPr id="4" name="Rectangle 3"/>
          <p:cNvSpPr/>
          <p:nvPr/>
        </p:nvSpPr>
        <p:spPr>
          <a:xfrm>
            <a:off x="152400" y="5048071"/>
            <a:ext cx="4572000" cy="1200329"/>
          </a:xfrm>
          <a:prstGeom prst="rect">
            <a:avLst/>
          </a:prstGeom>
        </p:spPr>
        <p:txBody>
          <a:bodyPr>
            <a:spAutoFit/>
          </a:bodyPr>
          <a:lstStyle/>
          <a:p>
            <a:pPr marL="0" indent="0">
              <a:buNone/>
            </a:pPr>
            <a:r>
              <a:rPr lang="en-US" b="1" dirty="0" smtClean="0">
                <a:solidFill>
                  <a:schemeClr val="tx2"/>
                </a:solidFill>
                <a:latin typeface="Arial Narrow" pitchFamily="34" charset="0"/>
              </a:rPr>
              <a:t>NOTE</a:t>
            </a:r>
            <a:r>
              <a:rPr lang="en-US" b="1" dirty="0">
                <a:solidFill>
                  <a:schemeClr val="tx2"/>
                </a:solidFill>
                <a:latin typeface="Arial Narrow" pitchFamily="34" charset="0"/>
              </a:rPr>
              <a:t>: After enough iterations of the </a:t>
            </a:r>
            <a:r>
              <a:rPr lang="en-US" b="1" dirty="0" smtClean="0">
                <a:solidFill>
                  <a:schemeClr val="tx2"/>
                </a:solidFill>
                <a:latin typeface="Arial Narrow" pitchFamily="34" charset="0"/>
              </a:rPr>
              <a:t>Legacy Software Change Algorithm the software may approach Self-Sustaining software and be able to remove the “Grandfathered” prefix!	 </a:t>
            </a:r>
            <a:endParaRPr lang="en-US" b="1" dirty="0">
              <a:solidFill>
                <a:schemeClr val="tx2"/>
              </a:solidFill>
              <a:latin typeface="Arial Narrow" pitchFamily="34" charset="0"/>
            </a:endParaRPr>
          </a:p>
        </p:txBody>
      </p:sp>
      <p:cxnSp>
        <p:nvCxnSpPr>
          <p:cNvPr id="5" name="Straight Connector 4"/>
          <p:cNvCxnSpPr/>
          <p:nvPr/>
        </p:nvCxnSpPr>
        <p:spPr>
          <a:xfrm flipV="1">
            <a:off x="5343422" y="3645932"/>
            <a:ext cx="0" cy="1884402"/>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43422" y="5530334"/>
            <a:ext cx="3571978"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90857" y="3505200"/>
            <a:ext cx="2467343" cy="369332"/>
          </a:xfrm>
          <a:prstGeom prst="rect">
            <a:avLst/>
          </a:prstGeom>
          <a:noFill/>
        </p:spPr>
        <p:txBody>
          <a:bodyPr wrap="none" rtlCol="0">
            <a:spAutoFit/>
          </a:bodyPr>
          <a:lstStyle/>
          <a:p>
            <a:pPr algn="ctr"/>
            <a:r>
              <a:rPr lang="en-US" b="1" dirty="0" smtClean="0">
                <a:solidFill>
                  <a:schemeClr val="tx2"/>
                </a:solidFill>
              </a:rPr>
              <a:t>Cost per new feature</a:t>
            </a:r>
            <a:endParaRPr lang="en-US" b="1" dirty="0">
              <a:solidFill>
                <a:schemeClr val="tx2"/>
              </a:solidFill>
            </a:endParaRPr>
          </a:p>
        </p:txBody>
      </p:sp>
      <p:sp>
        <p:nvSpPr>
          <p:cNvPr id="11" name="Freeform 10"/>
          <p:cNvSpPr/>
          <p:nvPr/>
        </p:nvSpPr>
        <p:spPr>
          <a:xfrm>
            <a:off x="5363447" y="4206947"/>
            <a:ext cx="3392008" cy="1249457"/>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893 h 800893"/>
              <a:gd name="connsiteX1" fmla="*/ 609600 w 2190750"/>
              <a:gd name="connsiteY1" fmla="*/ 534193 h 800893"/>
              <a:gd name="connsiteX2" fmla="*/ 1314450 w 2190750"/>
              <a:gd name="connsiteY2" fmla="*/ 219868 h 800893"/>
              <a:gd name="connsiteX3" fmla="*/ 2190750 w 2190750"/>
              <a:gd name="connsiteY3" fmla="*/ 793 h 800893"/>
              <a:gd name="connsiteX0" fmla="*/ 0 w 2190750"/>
              <a:gd name="connsiteY0" fmla="*/ 808213 h 808213"/>
              <a:gd name="connsiteX1" fmla="*/ 609600 w 2190750"/>
              <a:gd name="connsiteY1" fmla="*/ 541513 h 808213"/>
              <a:gd name="connsiteX2" fmla="*/ 1352550 w 2190750"/>
              <a:gd name="connsiteY2" fmla="*/ 74788 h 808213"/>
              <a:gd name="connsiteX3" fmla="*/ 2190750 w 2190750"/>
              <a:gd name="connsiteY3" fmla="*/ 8113 h 808213"/>
              <a:gd name="connsiteX0" fmla="*/ 0 w 2200275"/>
              <a:gd name="connsiteY0" fmla="*/ 815902 h 815902"/>
              <a:gd name="connsiteX1" fmla="*/ 609600 w 2200275"/>
              <a:gd name="connsiteY1" fmla="*/ 549202 h 815902"/>
              <a:gd name="connsiteX2" fmla="*/ 1352550 w 2200275"/>
              <a:gd name="connsiteY2" fmla="*/ 82477 h 815902"/>
              <a:gd name="connsiteX3" fmla="*/ 2200275 w 2200275"/>
              <a:gd name="connsiteY3" fmla="*/ 6277 h 815902"/>
              <a:gd name="connsiteX0" fmla="*/ 0 w 2200275"/>
              <a:gd name="connsiteY0" fmla="*/ 813306 h 813306"/>
              <a:gd name="connsiteX1" fmla="*/ 609600 w 2200275"/>
              <a:gd name="connsiteY1" fmla="*/ 546606 h 813306"/>
              <a:gd name="connsiteX2" fmla="*/ 1352550 w 2200275"/>
              <a:gd name="connsiteY2" fmla="*/ 98931 h 813306"/>
              <a:gd name="connsiteX3" fmla="*/ 2200275 w 2200275"/>
              <a:gd name="connsiteY3" fmla="*/ 3681 h 813306"/>
              <a:gd name="connsiteX0" fmla="*/ 0 w 2200275"/>
              <a:gd name="connsiteY0" fmla="*/ 818097 h 818097"/>
              <a:gd name="connsiteX1" fmla="*/ 609600 w 2200275"/>
              <a:gd name="connsiteY1" fmla="*/ 551397 h 818097"/>
              <a:gd name="connsiteX2" fmla="*/ 1362075 w 2200275"/>
              <a:gd name="connsiteY2" fmla="*/ 75147 h 818097"/>
              <a:gd name="connsiteX3" fmla="*/ 2200275 w 2200275"/>
              <a:gd name="connsiteY3" fmla="*/ 8472 h 818097"/>
              <a:gd name="connsiteX0" fmla="*/ 0 w 2209800"/>
              <a:gd name="connsiteY0" fmla="*/ 684747 h 684747"/>
              <a:gd name="connsiteX1" fmla="*/ 619125 w 2209800"/>
              <a:gd name="connsiteY1" fmla="*/ 551397 h 684747"/>
              <a:gd name="connsiteX2" fmla="*/ 1371600 w 2209800"/>
              <a:gd name="connsiteY2" fmla="*/ 75147 h 684747"/>
              <a:gd name="connsiteX3" fmla="*/ 2209800 w 2209800"/>
              <a:gd name="connsiteY3" fmla="*/ 8472 h 684747"/>
              <a:gd name="connsiteX0" fmla="*/ 0 w 2209800"/>
              <a:gd name="connsiteY0" fmla="*/ 608547 h 608547"/>
              <a:gd name="connsiteX1" fmla="*/ 619125 w 2209800"/>
              <a:gd name="connsiteY1" fmla="*/ 551397 h 608547"/>
              <a:gd name="connsiteX2" fmla="*/ 1371600 w 2209800"/>
              <a:gd name="connsiteY2" fmla="*/ 75147 h 608547"/>
              <a:gd name="connsiteX3" fmla="*/ 2209800 w 2209800"/>
              <a:gd name="connsiteY3" fmla="*/ 8472 h 608547"/>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2790 h 602790"/>
              <a:gd name="connsiteX1" fmla="*/ 608492 w 2209800"/>
              <a:gd name="connsiteY1" fmla="*/ 278054 h 602790"/>
              <a:gd name="connsiteX2" fmla="*/ 1371600 w 2209800"/>
              <a:gd name="connsiteY2" fmla="*/ 69390 h 602790"/>
              <a:gd name="connsiteX3" fmla="*/ 2209800 w 2209800"/>
              <a:gd name="connsiteY3" fmla="*/ 2715 h 602790"/>
              <a:gd name="connsiteX0" fmla="*/ 0 w 2220433"/>
              <a:gd name="connsiteY0" fmla="*/ 400772 h 400772"/>
              <a:gd name="connsiteX1" fmla="*/ 619125 w 2220433"/>
              <a:gd name="connsiteY1" fmla="*/ 278054 h 400772"/>
              <a:gd name="connsiteX2" fmla="*/ 1382233 w 2220433"/>
              <a:gd name="connsiteY2" fmla="*/ 69390 h 400772"/>
              <a:gd name="connsiteX3" fmla="*/ 2220433 w 2220433"/>
              <a:gd name="connsiteY3" fmla="*/ 2715 h 400772"/>
              <a:gd name="connsiteX0" fmla="*/ 0 w 2220433"/>
              <a:gd name="connsiteY0" fmla="*/ 400772 h 400772"/>
              <a:gd name="connsiteX1" fmla="*/ 619125 w 2220433"/>
              <a:gd name="connsiteY1" fmla="*/ 278054 h 400772"/>
              <a:gd name="connsiteX2" fmla="*/ 1382233 w 2220433"/>
              <a:gd name="connsiteY2" fmla="*/ 69390 h 400772"/>
              <a:gd name="connsiteX3" fmla="*/ 2220433 w 2220433"/>
              <a:gd name="connsiteY3" fmla="*/ 2715 h 400772"/>
              <a:gd name="connsiteX0" fmla="*/ 0 w 2220433"/>
              <a:gd name="connsiteY0" fmla="*/ 400772 h 400772"/>
              <a:gd name="connsiteX1" fmla="*/ 633413 w 2220433"/>
              <a:gd name="connsiteY1" fmla="*/ 349492 h 400772"/>
              <a:gd name="connsiteX2" fmla="*/ 1382233 w 2220433"/>
              <a:gd name="connsiteY2" fmla="*/ 69390 h 400772"/>
              <a:gd name="connsiteX3" fmla="*/ 2220433 w 2220433"/>
              <a:gd name="connsiteY3" fmla="*/ 2715 h 400772"/>
              <a:gd name="connsiteX0" fmla="*/ 0 w 2234721"/>
              <a:gd name="connsiteY0" fmla="*/ 641368 h 641368"/>
              <a:gd name="connsiteX1" fmla="*/ 633413 w 2234721"/>
              <a:gd name="connsiteY1" fmla="*/ 590088 h 641368"/>
              <a:gd name="connsiteX2" fmla="*/ 1382233 w 2234721"/>
              <a:gd name="connsiteY2" fmla="*/ 309986 h 641368"/>
              <a:gd name="connsiteX3" fmla="*/ 2234721 w 2234721"/>
              <a:gd name="connsiteY3" fmla="*/ 424 h 641368"/>
              <a:gd name="connsiteX0" fmla="*/ 0 w 2234721"/>
              <a:gd name="connsiteY0" fmla="*/ 640944 h 640944"/>
              <a:gd name="connsiteX1" fmla="*/ 633413 w 2234721"/>
              <a:gd name="connsiteY1" fmla="*/ 589664 h 640944"/>
              <a:gd name="connsiteX2" fmla="*/ 1382233 w 2234721"/>
              <a:gd name="connsiteY2" fmla="*/ 309562 h 640944"/>
              <a:gd name="connsiteX3" fmla="*/ 2234721 w 2234721"/>
              <a:gd name="connsiteY3" fmla="*/ 0 h 640944"/>
              <a:gd name="connsiteX0" fmla="*/ 0 w 2234721"/>
              <a:gd name="connsiteY0" fmla="*/ 640944 h 640944"/>
              <a:gd name="connsiteX1" fmla="*/ 633413 w 2234721"/>
              <a:gd name="connsiteY1" fmla="*/ 589664 h 640944"/>
              <a:gd name="connsiteX2" fmla="*/ 1382233 w 2234721"/>
              <a:gd name="connsiteY2" fmla="*/ 309562 h 640944"/>
              <a:gd name="connsiteX3" fmla="*/ 2234721 w 2234721"/>
              <a:gd name="connsiteY3" fmla="*/ 0 h 640944"/>
              <a:gd name="connsiteX0" fmla="*/ 0 w 2234721"/>
              <a:gd name="connsiteY0" fmla="*/ 640944 h 640944"/>
              <a:gd name="connsiteX1" fmla="*/ 633413 w 2234721"/>
              <a:gd name="connsiteY1" fmla="*/ 589664 h 640944"/>
              <a:gd name="connsiteX2" fmla="*/ 1382233 w 2234721"/>
              <a:gd name="connsiteY2" fmla="*/ 309562 h 640944"/>
              <a:gd name="connsiteX3" fmla="*/ 2234721 w 2234721"/>
              <a:gd name="connsiteY3" fmla="*/ 0 h 640944"/>
              <a:gd name="connsiteX0" fmla="*/ 0 w 2234721"/>
              <a:gd name="connsiteY0" fmla="*/ 640944 h 640944"/>
              <a:gd name="connsiteX1" fmla="*/ 633413 w 2234721"/>
              <a:gd name="connsiteY1" fmla="*/ 589664 h 640944"/>
              <a:gd name="connsiteX2" fmla="*/ 1396520 w 2234721"/>
              <a:gd name="connsiteY2" fmla="*/ 380999 h 640944"/>
              <a:gd name="connsiteX3" fmla="*/ 2234721 w 2234721"/>
              <a:gd name="connsiteY3" fmla="*/ 0 h 640944"/>
              <a:gd name="connsiteX0" fmla="*/ 0 w 2234721"/>
              <a:gd name="connsiteY0" fmla="*/ 640944 h 640944"/>
              <a:gd name="connsiteX1" fmla="*/ 633413 w 2234721"/>
              <a:gd name="connsiteY1" fmla="*/ 589664 h 640944"/>
              <a:gd name="connsiteX2" fmla="*/ 1396520 w 2234721"/>
              <a:gd name="connsiteY2" fmla="*/ 380999 h 640944"/>
              <a:gd name="connsiteX3" fmla="*/ 2234721 w 2234721"/>
              <a:gd name="connsiteY3" fmla="*/ 0 h 640944"/>
              <a:gd name="connsiteX0" fmla="*/ 0 w 2234721"/>
              <a:gd name="connsiteY0" fmla="*/ 640944 h 640944"/>
              <a:gd name="connsiteX1" fmla="*/ 633413 w 2234721"/>
              <a:gd name="connsiteY1" fmla="*/ 589664 h 640944"/>
              <a:gd name="connsiteX2" fmla="*/ 1396520 w 2234721"/>
              <a:gd name="connsiteY2" fmla="*/ 380999 h 640944"/>
              <a:gd name="connsiteX3" fmla="*/ 2234721 w 2234721"/>
              <a:gd name="connsiteY3" fmla="*/ 0 h 640944"/>
              <a:gd name="connsiteX0" fmla="*/ 0 w 2249008"/>
              <a:gd name="connsiteY0" fmla="*/ 712382 h 712382"/>
              <a:gd name="connsiteX1" fmla="*/ 647700 w 2249008"/>
              <a:gd name="connsiteY1" fmla="*/ 589664 h 712382"/>
              <a:gd name="connsiteX2" fmla="*/ 1410807 w 2249008"/>
              <a:gd name="connsiteY2" fmla="*/ 380999 h 712382"/>
              <a:gd name="connsiteX3" fmla="*/ 2249008 w 2249008"/>
              <a:gd name="connsiteY3" fmla="*/ 0 h 712382"/>
              <a:gd name="connsiteX0" fmla="*/ 0 w 2249008"/>
              <a:gd name="connsiteY0" fmla="*/ 755245 h 755245"/>
              <a:gd name="connsiteX1" fmla="*/ 647700 w 2249008"/>
              <a:gd name="connsiteY1" fmla="*/ 589664 h 755245"/>
              <a:gd name="connsiteX2" fmla="*/ 1410807 w 2249008"/>
              <a:gd name="connsiteY2" fmla="*/ 380999 h 755245"/>
              <a:gd name="connsiteX3" fmla="*/ 2249008 w 2249008"/>
              <a:gd name="connsiteY3" fmla="*/ 0 h 755245"/>
              <a:gd name="connsiteX0" fmla="*/ 0 w 2249008"/>
              <a:gd name="connsiteY0" fmla="*/ 755245 h 755245"/>
              <a:gd name="connsiteX1" fmla="*/ 647700 w 2249008"/>
              <a:gd name="connsiteY1" fmla="*/ 589664 h 755245"/>
              <a:gd name="connsiteX2" fmla="*/ 1310795 w 2249008"/>
              <a:gd name="connsiteY2" fmla="*/ 95249 h 755245"/>
              <a:gd name="connsiteX3" fmla="*/ 2249008 w 2249008"/>
              <a:gd name="connsiteY3" fmla="*/ 0 h 755245"/>
              <a:gd name="connsiteX0" fmla="*/ 0 w 3406296"/>
              <a:gd name="connsiteY0" fmla="*/ 671707 h 671707"/>
              <a:gd name="connsiteX1" fmla="*/ 647700 w 3406296"/>
              <a:gd name="connsiteY1" fmla="*/ 506126 h 671707"/>
              <a:gd name="connsiteX2" fmla="*/ 1310795 w 3406296"/>
              <a:gd name="connsiteY2" fmla="*/ 11711 h 671707"/>
              <a:gd name="connsiteX3" fmla="*/ 3406296 w 3406296"/>
              <a:gd name="connsiteY3" fmla="*/ 145062 h 671707"/>
              <a:gd name="connsiteX0" fmla="*/ 0 w 3406296"/>
              <a:gd name="connsiteY0" fmla="*/ 677906 h 677906"/>
              <a:gd name="connsiteX1" fmla="*/ 647700 w 3406296"/>
              <a:gd name="connsiteY1" fmla="*/ 512325 h 677906"/>
              <a:gd name="connsiteX2" fmla="*/ 1310795 w 3406296"/>
              <a:gd name="connsiteY2" fmla="*/ 17910 h 677906"/>
              <a:gd name="connsiteX3" fmla="*/ 2051766 w 3406296"/>
              <a:gd name="connsiteY3" fmla="*/ 112589 h 677906"/>
              <a:gd name="connsiteX4" fmla="*/ 3406296 w 3406296"/>
              <a:gd name="connsiteY4" fmla="*/ 151261 h 677906"/>
              <a:gd name="connsiteX0" fmla="*/ 0 w 3406296"/>
              <a:gd name="connsiteY0" fmla="*/ 1066362 h 1066362"/>
              <a:gd name="connsiteX1" fmla="*/ 647700 w 3406296"/>
              <a:gd name="connsiteY1" fmla="*/ 900781 h 1066362"/>
              <a:gd name="connsiteX2" fmla="*/ 1310795 w 3406296"/>
              <a:gd name="connsiteY2" fmla="*/ 406366 h 1066362"/>
              <a:gd name="connsiteX3" fmla="*/ 2180354 w 3406296"/>
              <a:gd name="connsiteY3" fmla="*/ 983 h 1066362"/>
              <a:gd name="connsiteX4" fmla="*/ 3406296 w 3406296"/>
              <a:gd name="connsiteY4" fmla="*/ 539717 h 1066362"/>
              <a:gd name="connsiteX0" fmla="*/ 0 w 3406296"/>
              <a:gd name="connsiteY0" fmla="*/ 1077579 h 1077579"/>
              <a:gd name="connsiteX1" fmla="*/ 647700 w 3406296"/>
              <a:gd name="connsiteY1" fmla="*/ 911998 h 1077579"/>
              <a:gd name="connsiteX2" fmla="*/ 1353657 w 3406296"/>
              <a:gd name="connsiteY2" fmla="*/ 60395 h 1077579"/>
              <a:gd name="connsiteX3" fmla="*/ 2180354 w 3406296"/>
              <a:gd name="connsiteY3" fmla="*/ 12200 h 1077579"/>
              <a:gd name="connsiteX4" fmla="*/ 3406296 w 3406296"/>
              <a:gd name="connsiteY4" fmla="*/ 550934 h 1077579"/>
              <a:gd name="connsiteX0" fmla="*/ 0 w 3406296"/>
              <a:gd name="connsiteY0" fmla="*/ 1035095 h 1035095"/>
              <a:gd name="connsiteX1" fmla="*/ 647700 w 3406296"/>
              <a:gd name="connsiteY1" fmla="*/ 869514 h 1035095"/>
              <a:gd name="connsiteX2" fmla="*/ 1353657 w 3406296"/>
              <a:gd name="connsiteY2" fmla="*/ 17911 h 1035095"/>
              <a:gd name="connsiteX3" fmla="*/ 2251791 w 3406296"/>
              <a:gd name="connsiteY3" fmla="*/ 112591 h 1035095"/>
              <a:gd name="connsiteX4" fmla="*/ 3406296 w 3406296"/>
              <a:gd name="connsiteY4" fmla="*/ 508450 h 1035095"/>
              <a:gd name="connsiteX0" fmla="*/ 0 w 3406296"/>
              <a:gd name="connsiteY0" fmla="*/ 1035095 h 1035095"/>
              <a:gd name="connsiteX1" fmla="*/ 647700 w 3406296"/>
              <a:gd name="connsiteY1" fmla="*/ 869514 h 1035095"/>
              <a:gd name="connsiteX2" fmla="*/ 1353657 w 3406296"/>
              <a:gd name="connsiteY2" fmla="*/ 17911 h 1035095"/>
              <a:gd name="connsiteX3" fmla="*/ 2251791 w 3406296"/>
              <a:gd name="connsiteY3" fmla="*/ 112591 h 1035095"/>
              <a:gd name="connsiteX4" fmla="*/ 3406296 w 3406296"/>
              <a:gd name="connsiteY4" fmla="*/ 508450 h 1035095"/>
              <a:gd name="connsiteX0" fmla="*/ 0 w 3406296"/>
              <a:gd name="connsiteY0" fmla="*/ 1035095 h 1035095"/>
              <a:gd name="connsiteX1" fmla="*/ 647700 w 3406296"/>
              <a:gd name="connsiteY1" fmla="*/ 869514 h 1035095"/>
              <a:gd name="connsiteX2" fmla="*/ 1353657 w 3406296"/>
              <a:gd name="connsiteY2" fmla="*/ 17911 h 1035095"/>
              <a:gd name="connsiteX3" fmla="*/ 2251791 w 3406296"/>
              <a:gd name="connsiteY3" fmla="*/ 112591 h 1035095"/>
              <a:gd name="connsiteX4" fmla="*/ 3406296 w 3406296"/>
              <a:gd name="connsiteY4" fmla="*/ 508450 h 1035095"/>
              <a:gd name="connsiteX0" fmla="*/ 0 w 3406296"/>
              <a:gd name="connsiteY0" fmla="*/ 1035095 h 1035095"/>
              <a:gd name="connsiteX1" fmla="*/ 576262 w 3406296"/>
              <a:gd name="connsiteY1" fmla="*/ 869514 h 1035095"/>
              <a:gd name="connsiteX2" fmla="*/ 1353657 w 3406296"/>
              <a:gd name="connsiteY2" fmla="*/ 17911 h 1035095"/>
              <a:gd name="connsiteX3" fmla="*/ 2251791 w 3406296"/>
              <a:gd name="connsiteY3" fmla="*/ 112591 h 1035095"/>
              <a:gd name="connsiteX4" fmla="*/ 3406296 w 3406296"/>
              <a:gd name="connsiteY4" fmla="*/ 508450 h 1035095"/>
              <a:gd name="connsiteX0" fmla="*/ 0 w 3406296"/>
              <a:gd name="connsiteY0" fmla="*/ 1239844 h 1239844"/>
              <a:gd name="connsiteX1" fmla="*/ 576262 w 3406296"/>
              <a:gd name="connsiteY1" fmla="*/ 1074263 h 1239844"/>
              <a:gd name="connsiteX2" fmla="*/ 1067907 w 3406296"/>
              <a:gd name="connsiteY2" fmla="*/ 8347 h 1239844"/>
              <a:gd name="connsiteX3" fmla="*/ 2251791 w 3406296"/>
              <a:gd name="connsiteY3" fmla="*/ 317340 h 1239844"/>
              <a:gd name="connsiteX4" fmla="*/ 3406296 w 3406296"/>
              <a:gd name="connsiteY4" fmla="*/ 713199 h 1239844"/>
              <a:gd name="connsiteX0" fmla="*/ 0 w 3406296"/>
              <a:gd name="connsiteY0" fmla="*/ 1282367 h 1282367"/>
              <a:gd name="connsiteX1" fmla="*/ 576262 w 3406296"/>
              <a:gd name="connsiteY1" fmla="*/ 1116786 h 1282367"/>
              <a:gd name="connsiteX2" fmla="*/ 1067907 w 3406296"/>
              <a:gd name="connsiteY2" fmla="*/ 50870 h 1282367"/>
              <a:gd name="connsiteX3" fmla="*/ 1866028 w 3406296"/>
              <a:gd name="connsiteY3" fmla="*/ 16963 h 1282367"/>
              <a:gd name="connsiteX4" fmla="*/ 3406296 w 3406296"/>
              <a:gd name="connsiteY4" fmla="*/ 755722 h 1282367"/>
              <a:gd name="connsiteX0" fmla="*/ 0 w 3406296"/>
              <a:gd name="connsiteY0" fmla="*/ 1279456 h 1279456"/>
              <a:gd name="connsiteX1" fmla="*/ 576262 w 3406296"/>
              <a:gd name="connsiteY1" fmla="*/ 1113875 h 1279456"/>
              <a:gd name="connsiteX2" fmla="*/ 1067907 w 3406296"/>
              <a:gd name="connsiteY2" fmla="*/ 47959 h 1279456"/>
              <a:gd name="connsiteX3" fmla="*/ 1866028 w 3406296"/>
              <a:gd name="connsiteY3" fmla="*/ 14052 h 1279456"/>
              <a:gd name="connsiteX4" fmla="*/ 2008903 w 3406296"/>
              <a:gd name="connsiteY4" fmla="*/ 85491 h 1279456"/>
              <a:gd name="connsiteX5" fmla="*/ 3406296 w 3406296"/>
              <a:gd name="connsiteY5" fmla="*/ 752811 h 1279456"/>
              <a:gd name="connsiteX0" fmla="*/ 0 w 3406296"/>
              <a:gd name="connsiteY0" fmla="*/ 1270494 h 1270494"/>
              <a:gd name="connsiteX1" fmla="*/ 576262 w 3406296"/>
              <a:gd name="connsiteY1" fmla="*/ 1104913 h 1270494"/>
              <a:gd name="connsiteX2" fmla="*/ 1067907 w 3406296"/>
              <a:gd name="connsiteY2" fmla="*/ 38997 h 1270494"/>
              <a:gd name="connsiteX3" fmla="*/ 1866028 w 3406296"/>
              <a:gd name="connsiteY3" fmla="*/ 5090 h 1270494"/>
              <a:gd name="connsiteX4" fmla="*/ 2008903 w 3406296"/>
              <a:gd name="connsiteY4" fmla="*/ 76529 h 1270494"/>
              <a:gd name="connsiteX5" fmla="*/ 2637553 w 3406296"/>
              <a:gd name="connsiteY5" fmla="*/ 376565 h 1270494"/>
              <a:gd name="connsiteX6" fmla="*/ 3406296 w 3406296"/>
              <a:gd name="connsiteY6" fmla="*/ 743849 h 1270494"/>
              <a:gd name="connsiteX0" fmla="*/ 0 w 3406296"/>
              <a:gd name="connsiteY0" fmla="*/ 1270494 h 1270494"/>
              <a:gd name="connsiteX1" fmla="*/ 576262 w 3406296"/>
              <a:gd name="connsiteY1" fmla="*/ 1104913 h 1270494"/>
              <a:gd name="connsiteX2" fmla="*/ 1067907 w 3406296"/>
              <a:gd name="connsiteY2" fmla="*/ 38997 h 1270494"/>
              <a:gd name="connsiteX3" fmla="*/ 1866028 w 3406296"/>
              <a:gd name="connsiteY3" fmla="*/ 5090 h 1270494"/>
              <a:gd name="connsiteX4" fmla="*/ 2008903 w 3406296"/>
              <a:gd name="connsiteY4" fmla="*/ 76529 h 1270494"/>
              <a:gd name="connsiteX5" fmla="*/ 2508965 w 3406296"/>
              <a:gd name="connsiteY5" fmla="*/ 305128 h 1270494"/>
              <a:gd name="connsiteX6" fmla="*/ 3406296 w 3406296"/>
              <a:gd name="connsiteY6" fmla="*/ 743849 h 1270494"/>
              <a:gd name="connsiteX0" fmla="*/ 0 w 3406296"/>
              <a:gd name="connsiteY0" fmla="*/ 1246087 h 1246087"/>
              <a:gd name="connsiteX1" fmla="*/ 576262 w 3406296"/>
              <a:gd name="connsiteY1" fmla="*/ 1080506 h 1246087"/>
              <a:gd name="connsiteX2" fmla="*/ 1067907 w 3406296"/>
              <a:gd name="connsiteY2" fmla="*/ 14590 h 1246087"/>
              <a:gd name="connsiteX3" fmla="*/ 1737441 w 3406296"/>
              <a:gd name="connsiteY3" fmla="*/ 123558 h 1246087"/>
              <a:gd name="connsiteX4" fmla="*/ 2008903 w 3406296"/>
              <a:gd name="connsiteY4" fmla="*/ 52122 h 1246087"/>
              <a:gd name="connsiteX5" fmla="*/ 2508965 w 3406296"/>
              <a:gd name="connsiteY5" fmla="*/ 280721 h 1246087"/>
              <a:gd name="connsiteX6" fmla="*/ 3406296 w 3406296"/>
              <a:gd name="connsiteY6" fmla="*/ 719442 h 1246087"/>
              <a:gd name="connsiteX0" fmla="*/ 0 w 3406296"/>
              <a:gd name="connsiteY0" fmla="*/ 1246087 h 1246087"/>
              <a:gd name="connsiteX1" fmla="*/ 576262 w 3406296"/>
              <a:gd name="connsiteY1" fmla="*/ 1080506 h 1246087"/>
              <a:gd name="connsiteX2" fmla="*/ 1067907 w 3406296"/>
              <a:gd name="connsiteY2" fmla="*/ 14590 h 1246087"/>
              <a:gd name="connsiteX3" fmla="*/ 1737441 w 3406296"/>
              <a:gd name="connsiteY3" fmla="*/ 123558 h 1246087"/>
              <a:gd name="connsiteX4" fmla="*/ 2094628 w 3406296"/>
              <a:gd name="connsiteY4" fmla="*/ 209284 h 1246087"/>
              <a:gd name="connsiteX5" fmla="*/ 2508965 w 3406296"/>
              <a:gd name="connsiteY5" fmla="*/ 280721 h 1246087"/>
              <a:gd name="connsiteX6" fmla="*/ 3406296 w 3406296"/>
              <a:gd name="connsiteY6" fmla="*/ 719442 h 1246087"/>
              <a:gd name="connsiteX0" fmla="*/ 0 w 3406296"/>
              <a:gd name="connsiteY0" fmla="*/ 1249457 h 1249457"/>
              <a:gd name="connsiteX1" fmla="*/ 576262 w 3406296"/>
              <a:gd name="connsiteY1" fmla="*/ 1083876 h 1249457"/>
              <a:gd name="connsiteX2" fmla="*/ 1067907 w 3406296"/>
              <a:gd name="connsiteY2" fmla="*/ 17960 h 1249457"/>
              <a:gd name="connsiteX3" fmla="*/ 1708866 w 3406296"/>
              <a:gd name="connsiteY3" fmla="*/ 84066 h 1249457"/>
              <a:gd name="connsiteX4" fmla="*/ 2094628 w 3406296"/>
              <a:gd name="connsiteY4" fmla="*/ 212654 h 1249457"/>
              <a:gd name="connsiteX5" fmla="*/ 2508965 w 3406296"/>
              <a:gd name="connsiteY5" fmla="*/ 284091 h 1249457"/>
              <a:gd name="connsiteX6" fmla="*/ 3406296 w 3406296"/>
              <a:gd name="connsiteY6" fmla="*/ 722812 h 1249457"/>
              <a:gd name="connsiteX0" fmla="*/ 0 w 3406296"/>
              <a:gd name="connsiteY0" fmla="*/ 1249457 h 1249457"/>
              <a:gd name="connsiteX1" fmla="*/ 576262 w 3406296"/>
              <a:gd name="connsiteY1" fmla="*/ 1083876 h 1249457"/>
              <a:gd name="connsiteX2" fmla="*/ 1067907 w 3406296"/>
              <a:gd name="connsiteY2" fmla="*/ 17960 h 1249457"/>
              <a:gd name="connsiteX3" fmla="*/ 1708866 w 3406296"/>
              <a:gd name="connsiteY3" fmla="*/ 84066 h 1249457"/>
              <a:gd name="connsiteX4" fmla="*/ 2208928 w 3406296"/>
              <a:gd name="connsiteY4" fmla="*/ 269804 h 1249457"/>
              <a:gd name="connsiteX5" fmla="*/ 2508965 w 3406296"/>
              <a:gd name="connsiteY5" fmla="*/ 284091 h 1249457"/>
              <a:gd name="connsiteX6" fmla="*/ 3406296 w 3406296"/>
              <a:gd name="connsiteY6" fmla="*/ 722812 h 1249457"/>
              <a:gd name="connsiteX0" fmla="*/ 0 w 3406296"/>
              <a:gd name="connsiteY0" fmla="*/ 1249457 h 1249457"/>
              <a:gd name="connsiteX1" fmla="*/ 576262 w 3406296"/>
              <a:gd name="connsiteY1" fmla="*/ 1083876 h 1249457"/>
              <a:gd name="connsiteX2" fmla="*/ 1067907 w 3406296"/>
              <a:gd name="connsiteY2" fmla="*/ 17960 h 1249457"/>
              <a:gd name="connsiteX3" fmla="*/ 1708866 w 3406296"/>
              <a:gd name="connsiteY3" fmla="*/ 84066 h 1249457"/>
              <a:gd name="connsiteX4" fmla="*/ 2208928 w 3406296"/>
              <a:gd name="connsiteY4" fmla="*/ 269804 h 1249457"/>
              <a:gd name="connsiteX5" fmla="*/ 2694703 w 3406296"/>
              <a:gd name="connsiteY5" fmla="*/ 484116 h 1249457"/>
              <a:gd name="connsiteX6" fmla="*/ 3406296 w 3406296"/>
              <a:gd name="connsiteY6" fmla="*/ 722812 h 1249457"/>
              <a:gd name="connsiteX0" fmla="*/ 0 w 3392008"/>
              <a:gd name="connsiteY0" fmla="*/ 1249457 h 1249457"/>
              <a:gd name="connsiteX1" fmla="*/ 576262 w 3392008"/>
              <a:gd name="connsiteY1" fmla="*/ 1083876 h 1249457"/>
              <a:gd name="connsiteX2" fmla="*/ 1067907 w 3392008"/>
              <a:gd name="connsiteY2" fmla="*/ 17960 h 1249457"/>
              <a:gd name="connsiteX3" fmla="*/ 1708866 w 3392008"/>
              <a:gd name="connsiteY3" fmla="*/ 84066 h 1249457"/>
              <a:gd name="connsiteX4" fmla="*/ 2208928 w 3392008"/>
              <a:gd name="connsiteY4" fmla="*/ 269804 h 1249457"/>
              <a:gd name="connsiteX5" fmla="*/ 2694703 w 3392008"/>
              <a:gd name="connsiteY5" fmla="*/ 484116 h 1249457"/>
              <a:gd name="connsiteX6" fmla="*/ 3392008 w 3392008"/>
              <a:gd name="connsiteY6" fmla="*/ 579937 h 1249457"/>
              <a:gd name="connsiteX0" fmla="*/ 0 w 3392008"/>
              <a:gd name="connsiteY0" fmla="*/ 1249457 h 1249457"/>
              <a:gd name="connsiteX1" fmla="*/ 576262 w 3392008"/>
              <a:gd name="connsiteY1" fmla="*/ 1083876 h 1249457"/>
              <a:gd name="connsiteX2" fmla="*/ 1067907 w 3392008"/>
              <a:gd name="connsiteY2" fmla="*/ 17960 h 1249457"/>
              <a:gd name="connsiteX3" fmla="*/ 1708866 w 3392008"/>
              <a:gd name="connsiteY3" fmla="*/ 84066 h 1249457"/>
              <a:gd name="connsiteX4" fmla="*/ 2208928 w 3392008"/>
              <a:gd name="connsiteY4" fmla="*/ 269804 h 1249457"/>
              <a:gd name="connsiteX5" fmla="*/ 2694703 w 3392008"/>
              <a:gd name="connsiteY5" fmla="*/ 484116 h 1249457"/>
              <a:gd name="connsiteX6" fmla="*/ 3392008 w 3392008"/>
              <a:gd name="connsiteY6" fmla="*/ 651374 h 1249457"/>
              <a:gd name="connsiteX0" fmla="*/ 0 w 3392008"/>
              <a:gd name="connsiteY0" fmla="*/ 1249457 h 1249457"/>
              <a:gd name="connsiteX1" fmla="*/ 576262 w 3392008"/>
              <a:gd name="connsiteY1" fmla="*/ 1083876 h 1249457"/>
              <a:gd name="connsiteX2" fmla="*/ 1067907 w 3392008"/>
              <a:gd name="connsiteY2" fmla="*/ 17960 h 1249457"/>
              <a:gd name="connsiteX3" fmla="*/ 1708866 w 3392008"/>
              <a:gd name="connsiteY3" fmla="*/ 84066 h 1249457"/>
              <a:gd name="connsiteX4" fmla="*/ 2208928 w 3392008"/>
              <a:gd name="connsiteY4" fmla="*/ 269804 h 1249457"/>
              <a:gd name="connsiteX5" fmla="*/ 2851865 w 3392008"/>
              <a:gd name="connsiteY5" fmla="*/ 555553 h 1249457"/>
              <a:gd name="connsiteX6" fmla="*/ 3392008 w 3392008"/>
              <a:gd name="connsiteY6" fmla="*/ 651374 h 124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2008" h="1249457">
                <a:moveTo>
                  <a:pt x="0" y="1249457"/>
                </a:moveTo>
                <a:cubicBezTo>
                  <a:pt x="215900" y="1194263"/>
                  <a:pt x="398277" y="1289126"/>
                  <a:pt x="576262" y="1083876"/>
                </a:cubicBezTo>
                <a:cubicBezTo>
                  <a:pt x="754247" y="878626"/>
                  <a:pt x="833896" y="84583"/>
                  <a:pt x="1067907" y="17960"/>
                </a:cubicBezTo>
                <a:cubicBezTo>
                  <a:pt x="1301918" y="-48663"/>
                  <a:pt x="1568702" y="92098"/>
                  <a:pt x="1708866" y="84066"/>
                </a:cubicBezTo>
                <a:cubicBezTo>
                  <a:pt x="1849030" y="76034"/>
                  <a:pt x="2080341" y="207892"/>
                  <a:pt x="2208928" y="269804"/>
                </a:cubicBezTo>
                <a:lnTo>
                  <a:pt x="2851865" y="555553"/>
                </a:lnTo>
                <a:lnTo>
                  <a:pt x="3392008" y="651374"/>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554531" y="5619690"/>
            <a:ext cx="595035" cy="400110"/>
          </a:xfrm>
          <a:prstGeom prst="rect">
            <a:avLst/>
          </a:prstGeom>
          <a:noFill/>
        </p:spPr>
        <p:txBody>
          <a:bodyPr wrap="none" rtlCol="0">
            <a:spAutoFit/>
          </a:bodyPr>
          <a:lstStyle/>
          <a:p>
            <a:pPr algn="ctr"/>
            <a:r>
              <a:rPr lang="en-US" sz="1000" dirty="0" smtClean="0"/>
              <a:t>Legacy</a:t>
            </a:r>
          </a:p>
          <a:p>
            <a:pPr algn="ctr"/>
            <a:r>
              <a:rPr lang="en-US" sz="1000" dirty="0" smtClean="0"/>
              <a:t>Code</a:t>
            </a:r>
            <a:endParaRPr lang="en-US" sz="1000" dirty="0"/>
          </a:p>
        </p:txBody>
      </p:sp>
      <p:sp>
        <p:nvSpPr>
          <p:cNvPr id="20" name="TextBox 19"/>
          <p:cNvSpPr txBox="1"/>
          <p:nvPr/>
        </p:nvSpPr>
        <p:spPr>
          <a:xfrm>
            <a:off x="6720395" y="5562600"/>
            <a:ext cx="1005403" cy="553998"/>
          </a:xfrm>
          <a:prstGeom prst="rect">
            <a:avLst/>
          </a:prstGeom>
          <a:noFill/>
        </p:spPr>
        <p:txBody>
          <a:bodyPr wrap="none" rtlCol="0">
            <a:spAutoFit/>
          </a:bodyPr>
          <a:lstStyle/>
          <a:p>
            <a:pPr algn="ctr"/>
            <a:r>
              <a:rPr lang="en-US" sz="1000" dirty="0" smtClean="0"/>
              <a:t>Grandfathered</a:t>
            </a:r>
          </a:p>
          <a:p>
            <a:pPr algn="ctr"/>
            <a:r>
              <a:rPr lang="en-US" sz="1000" dirty="0" smtClean="0"/>
              <a:t>Production</a:t>
            </a:r>
          </a:p>
          <a:p>
            <a:pPr algn="ctr"/>
            <a:r>
              <a:rPr lang="en-US" sz="1000" dirty="0" smtClean="0"/>
              <a:t>Maintenance</a:t>
            </a:r>
            <a:endParaRPr lang="en-US" sz="1000" dirty="0"/>
          </a:p>
        </p:txBody>
      </p:sp>
      <p:sp>
        <p:nvSpPr>
          <p:cNvPr id="21" name="TextBox 20"/>
          <p:cNvSpPr txBox="1"/>
          <p:nvPr/>
        </p:nvSpPr>
        <p:spPr>
          <a:xfrm>
            <a:off x="8153400" y="5567183"/>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cxnSp>
        <p:nvCxnSpPr>
          <p:cNvPr id="22" name="Straight Connector 21"/>
          <p:cNvCxnSpPr/>
          <p:nvPr/>
        </p:nvCxnSpPr>
        <p:spPr>
          <a:xfrm flipV="1">
            <a:off x="8153400" y="5410200"/>
            <a:ext cx="0" cy="285929"/>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236740" y="5419635"/>
            <a:ext cx="0" cy="285929"/>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016" y="776287"/>
            <a:ext cx="1832384" cy="243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2663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9"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467"/>
            <a:ext cx="8651796" cy="1143133"/>
          </a:xfrm>
        </p:spPr>
        <p:txBody>
          <a:bodyPr/>
          <a:lstStyle/>
          <a:p>
            <a:pPr algn="ctr"/>
            <a:r>
              <a:rPr lang="en-US" sz="4000" dirty="0" smtClean="0"/>
              <a:t>Regulated Backward Compatibility</a:t>
            </a:r>
            <a:endParaRPr lang="en-US" sz="4000" dirty="0"/>
          </a:p>
        </p:txBody>
      </p:sp>
    </p:spTree>
    <p:extLst>
      <p:ext uri="{BB962C8B-B14F-4D97-AF65-F5344CB8AC3E}">
        <p14:creationId xmlns:p14="http://schemas.microsoft.com/office/powerpoint/2010/main" val="42113585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9"/>
          <p:cNvSpPr>
            <a:spLocks noGrp="1" noChangeArrowheads="1"/>
          </p:cNvSpPr>
          <p:nvPr>
            <p:ph type="title"/>
          </p:nvPr>
        </p:nvSpPr>
        <p:spPr>
          <a:xfrm>
            <a:off x="111204" y="177114"/>
            <a:ext cx="8229600" cy="458587"/>
          </a:xfrm>
        </p:spPr>
        <p:txBody>
          <a:bodyPr/>
          <a:lstStyle/>
          <a:p>
            <a:r>
              <a:rPr lang="en-US" sz="2800" dirty="0" smtClean="0"/>
              <a:t>Need for Backward Compatibility</a:t>
            </a:r>
          </a:p>
        </p:txBody>
      </p:sp>
      <p:sp>
        <p:nvSpPr>
          <p:cNvPr id="25604" name="Rectangle 24"/>
          <p:cNvSpPr>
            <a:spLocks noChangeArrowheads="1"/>
          </p:cNvSpPr>
          <p:nvPr/>
        </p:nvSpPr>
        <p:spPr bwMode="auto">
          <a:xfrm>
            <a:off x="1347788" y="2416175"/>
            <a:ext cx="2035175" cy="1185862"/>
          </a:xfrm>
          <a:prstGeom prst="rect">
            <a:avLst/>
          </a:prstGeom>
          <a:solidFill>
            <a:schemeClr val="bg2">
              <a:lumMod val="85000"/>
            </a:schemeClr>
          </a:solidFill>
          <a:ln w="12700">
            <a:solidFill>
              <a:schemeClr val="tx1"/>
            </a:solidFill>
            <a:miter lim="800000"/>
            <a:headEnd/>
            <a:tailEnd/>
          </a:ln>
        </p:spPr>
        <p:txBody>
          <a:bodyPr anchor="ctr"/>
          <a:lstStyle/>
          <a:p>
            <a:pPr algn="ctr"/>
            <a:r>
              <a:rPr lang="en-US"/>
              <a:t>Xyce J+1</a:t>
            </a:r>
          </a:p>
          <a:p>
            <a:pPr algn="ctr"/>
            <a:r>
              <a:rPr lang="en-US"/>
              <a:t>(released against Trilinos X)</a:t>
            </a:r>
          </a:p>
        </p:txBody>
      </p:sp>
      <p:sp>
        <p:nvSpPr>
          <p:cNvPr id="25605" name="Rectangle 25"/>
          <p:cNvSpPr>
            <a:spLocks noChangeArrowheads="1"/>
          </p:cNvSpPr>
          <p:nvPr/>
        </p:nvSpPr>
        <p:spPr bwMode="auto">
          <a:xfrm>
            <a:off x="1347788" y="2219325"/>
            <a:ext cx="500062" cy="196850"/>
          </a:xfrm>
          <a:prstGeom prst="rect">
            <a:avLst/>
          </a:prstGeom>
          <a:solidFill>
            <a:schemeClr val="bg2">
              <a:lumMod val="85000"/>
            </a:schemeClr>
          </a:solidFill>
          <a:ln w="12700">
            <a:solidFill>
              <a:schemeClr val="tx1"/>
            </a:solidFill>
            <a:miter lim="800000"/>
            <a:headEnd/>
            <a:tailEnd/>
          </a:ln>
        </p:spPr>
        <p:txBody>
          <a:bodyPr wrap="none" anchor="ctr"/>
          <a:lstStyle/>
          <a:p>
            <a:endParaRPr lang="en-US"/>
          </a:p>
        </p:txBody>
      </p:sp>
      <p:cxnSp>
        <p:nvCxnSpPr>
          <p:cNvPr id="25606" name="AutoShape 27"/>
          <p:cNvCxnSpPr>
            <a:cxnSpLocks noChangeShapeType="1"/>
            <a:stCxn id="25620" idx="1"/>
            <a:endCxn id="25604" idx="0"/>
          </p:cNvCxnSpPr>
          <p:nvPr/>
        </p:nvCxnSpPr>
        <p:spPr bwMode="auto">
          <a:xfrm rot="10800000" flipV="1">
            <a:off x="2365375" y="1570037"/>
            <a:ext cx="631825" cy="846138"/>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5607" name="Rectangle 31"/>
          <p:cNvSpPr>
            <a:spLocks noChangeArrowheads="1"/>
          </p:cNvSpPr>
          <p:nvPr/>
        </p:nvSpPr>
        <p:spPr bwMode="auto">
          <a:xfrm>
            <a:off x="5033963" y="2492375"/>
            <a:ext cx="2035175" cy="1185862"/>
          </a:xfrm>
          <a:prstGeom prst="rect">
            <a:avLst/>
          </a:prstGeom>
          <a:solidFill>
            <a:schemeClr val="bg2">
              <a:lumMod val="85000"/>
            </a:schemeClr>
          </a:solidFill>
          <a:ln w="12700">
            <a:solidFill>
              <a:schemeClr val="tx1"/>
            </a:solidFill>
            <a:miter lim="800000"/>
            <a:headEnd/>
            <a:tailEnd/>
          </a:ln>
        </p:spPr>
        <p:txBody>
          <a:bodyPr anchor="ctr"/>
          <a:lstStyle/>
          <a:p>
            <a:pPr algn="ctr"/>
            <a:r>
              <a:rPr lang="en-US"/>
              <a:t>VTK M+1</a:t>
            </a:r>
          </a:p>
          <a:p>
            <a:pPr algn="ctr"/>
            <a:r>
              <a:rPr lang="en-US"/>
              <a:t>(released against Trilinos X+1)</a:t>
            </a:r>
          </a:p>
        </p:txBody>
      </p:sp>
      <p:sp>
        <p:nvSpPr>
          <p:cNvPr id="25608" name="Rectangle 32"/>
          <p:cNvSpPr>
            <a:spLocks noChangeArrowheads="1"/>
          </p:cNvSpPr>
          <p:nvPr/>
        </p:nvSpPr>
        <p:spPr bwMode="auto">
          <a:xfrm>
            <a:off x="5033963" y="2295525"/>
            <a:ext cx="500062" cy="196850"/>
          </a:xfrm>
          <a:prstGeom prst="rect">
            <a:avLst/>
          </a:prstGeom>
          <a:solidFill>
            <a:schemeClr val="bg2">
              <a:lumMod val="85000"/>
            </a:schemeClr>
          </a:solidFill>
          <a:ln w="12700">
            <a:solidFill>
              <a:schemeClr val="tx1"/>
            </a:solidFill>
            <a:miter lim="800000"/>
            <a:headEnd/>
            <a:tailEnd/>
          </a:ln>
        </p:spPr>
        <p:txBody>
          <a:bodyPr wrap="none" anchor="ctr"/>
          <a:lstStyle/>
          <a:p>
            <a:endParaRPr lang="en-US"/>
          </a:p>
        </p:txBody>
      </p:sp>
      <p:cxnSp>
        <p:nvCxnSpPr>
          <p:cNvPr id="25609" name="AutoShape 33"/>
          <p:cNvCxnSpPr>
            <a:cxnSpLocks noChangeShapeType="1"/>
            <a:stCxn id="25616" idx="3"/>
            <a:endCxn id="25607" idx="0"/>
          </p:cNvCxnSpPr>
          <p:nvPr/>
        </p:nvCxnSpPr>
        <p:spPr bwMode="auto">
          <a:xfrm>
            <a:off x="5454650" y="1798637"/>
            <a:ext cx="596900" cy="693738"/>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5610" name="AutoShape 34"/>
          <p:cNvCxnSpPr>
            <a:cxnSpLocks noChangeShapeType="1"/>
            <a:stCxn id="25604" idx="2"/>
            <a:endCxn id="25622" idx="1"/>
          </p:cNvCxnSpPr>
          <p:nvPr/>
        </p:nvCxnSpPr>
        <p:spPr bwMode="auto">
          <a:xfrm rot="16200000" flipH="1">
            <a:off x="2574131" y="3393281"/>
            <a:ext cx="828675" cy="1246188"/>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5611" name="AutoShape 35"/>
          <p:cNvCxnSpPr>
            <a:cxnSpLocks noChangeShapeType="1"/>
            <a:stCxn id="25607" idx="2"/>
            <a:endCxn id="25613" idx="3"/>
          </p:cNvCxnSpPr>
          <p:nvPr/>
        </p:nvCxnSpPr>
        <p:spPr bwMode="auto">
          <a:xfrm rot="5400000">
            <a:off x="5291138" y="3419474"/>
            <a:ext cx="501650" cy="1019175"/>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5612" name="Rectangle 36"/>
          <p:cNvSpPr>
            <a:spLocks noChangeArrowheads="1"/>
          </p:cNvSpPr>
          <p:nvPr/>
        </p:nvSpPr>
        <p:spPr bwMode="auto">
          <a:xfrm>
            <a:off x="385763" y="5100637"/>
            <a:ext cx="82137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marL="342900" indent="-171450">
              <a:spcAft>
                <a:spcPct val="15000"/>
              </a:spcAft>
              <a:buSzPct val="100000"/>
            </a:pPr>
            <a:r>
              <a:rPr lang="en-US" sz="1600" dirty="0">
                <a:solidFill>
                  <a:schemeClr val="hlink"/>
                </a:solidFill>
              </a:rPr>
              <a:t>Multiple releases of Trilinos presents a possible problem with complex applications</a:t>
            </a:r>
          </a:p>
          <a:p>
            <a:pPr marL="342900" indent="-171450">
              <a:spcAft>
                <a:spcPct val="15000"/>
              </a:spcAft>
              <a:buSzPct val="100000"/>
              <a:buFontTx/>
              <a:buChar char="•"/>
            </a:pPr>
            <a:endParaRPr lang="en-US" sz="1600" dirty="0">
              <a:solidFill>
                <a:schemeClr val="accent2"/>
              </a:solidFill>
            </a:endParaRPr>
          </a:p>
          <a:p>
            <a:pPr marL="342900" indent="-171450">
              <a:spcAft>
                <a:spcPct val="15000"/>
              </a:spcAft>
              <a:buSzPct val="100000"/>
            </a:pPr>
            <a:r>
              <a:rPr lang="en-US" sz="1600" dirty="0">
                <a:solidFill>
                  <a:schemeClr val="accent2"/>
                </a:solidFill>
              </a:rPr>
              <a:t>Solution: </a:t>
            </a:r>
          </a:p>
          <a:p>
            <a:pPr marL="342900" indent="-171450">
              <a:spcAft>
                <a:spcPct val="15000"/>
              </a:spcAft>
              <a:buSzPct val="100000"/>
            </a:pPr>
            <a:r>
              <a:rPr lang="en-US" sz="1600" dirty="0">
                <a:solidFill>
                  <a:schemeClr val="accent2"/>
                </a:solidFill>
              </a:rPr>
              <a:t>=&gt; Provide sufficient backward compatibility of Trilinos X through Trilinos SIERRA Y+1</a:t>
            </a:r>
            <a:endParaRPr lang="en-US" sz="1600" dirty="0">
              <a:solidFill>
                <a:schemeClr val="hlink"/>
              </a:solidFill>
            </a:endParaRPr>
          </a:p>
        </p:txBody>
      </p:sp>
      <p:sp>
        <p:nvSpPr>
          <p:cNvPr id="25613" name="Rectangle 37"/>
          <p:cNvSpPr>
            <a:spLocks noChangeArrowheads="1"/>
          </p:cNvSpPr>
          <p:nvPr/>
        </p:nvSpPr>
        <p:spPr bwMode="auto">
          <a:xfrm>
            <a:off x="4918075" y="4025900"/>
            <a:ext cx="114300" cy="306387"/>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5614" name="Rectangle 38"/>
          <p:cNvSpPr>
            <a:spLocks noChangeArrowheads="1"/>
          </p:cNvSpPr>
          <p:nvPr/>
        </p:nvSpPr>
        <p:spPr bwMode="auto">
          <a:xfrm>
            <a:off x="4918075" y="4525962"/>
            <a:ext cx="114300" cy="306388"/>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5615" name="Rectangle 41"/>
          <p:cNvSpPr>
            <a:spLocks noChangeArrowheads="1"/>
          </p:cNvSpPr>
          <p:nvPr/>
        </p:nvSpPr>
        <p:spPr bwMode="auto">
          <a:xfrm>
            <a:off x="5340350" y="1144587"/>
            <a:ext cx="114300" cy="306388"/>
          </a:xfrm>
          <a:prstGeom prst="rect">
            <a:avLst/>
          </a:prstGeom>
          <a:solidFill>
            <a:schemeClr val="bg2">
              <a:lumMod val="85000"/>
            </a:schemeClr>
          </a:solidFill>
          <a:ln w="12700">
            <a:solidFill>
              <a:schemeClr val="tx1"/>
            </a:solidFill>
            <a:miter lim="800000"/>
            <a:headEnd/>
            <a:tailEnd/>
          </a:ln>
        </p:spPr>
        <p:txBody>
          <a:bodyPr wrap="none" anchor="ctr"/>
          <a:lstStyle/>
          <a:p>
            <a:endParaRPr lang="en-US"/>
          </a:p>
        </p:txBody>
      </p:sp>
      <p:sp>
        <p:nvSpPr>
          <p:cNvPr id="25616" name="Rectangle 42"/>
          <p:cNvSpPr>
            <a:spLocks noChangeArrowheads="1"/>
          </p:cNvSpPr>
          <p:nvPr/>
        </p:nvSpPr>
        <p:spPr bwMode="auto">
          <a:xfrm>
            <a:off x="5340350" y="1644650"/>
            <a:ext cx="114300" cy="306387"/>
          </a:xfrm>
          <a:prstGeom prst="rect">
            <a:avLst/>
          </a:prstGeom>
          <a:solidFill>
            <a:schemeClr val="bg2">
              <a:lumMod val="85000"/>
            </a:schemeClr>
          </a:solidFill>
          <a:ln w="12700">
            <a:solidFill>
              <a:schemeClr val="tx1"/>
            </a:solidFill>
            <a:miter lim="800000"/>
            <a:headEnd/>
            <a:tailEnd/>
          </a:ln>
        </p:spPr>
        <p:txBody>
          <a:bodyPr wrap="none" anchor="ctr"/>
          <a:lstStyle/>
          <a:p>
            <a:endParaRPr lang="en-US"/>
          </a:p>
        </p:txBody>
      </p:sp>
      <p:grpSp>
        <p:nvGrpSpPr>
          <p:cNvPr id="25617" name="Group 47"/>
          <p:cNvGrpSpPr>
            <a:grpSpLocks/>
          </p:cNvGrpSpPr>
          <p:nvPr/>
        </p:nvGrpSpPr>
        <p:grpSpPr bwMode="auto">
          <a:xfrm>
            <a:off x="7451725" y="2603500"/>
            <a:ext cx="230188" cy="806450"/>
            <a:chOff x="4767" y="1507"/>
            <a:chExt cx="145" cy="508"/>
          </a:xfrm>
        </p:grpSpPr>
        <p:sp>
          <p:nvSpPr>
            <p:cNvPr id="25624" name="Line 44"/>
            <p:cNvSpPr>
              <a:spLocks noChangeShapeType="1"/>
            </p:cNvSpPr>
            <p:nvPr/>
          </p:nvSpPr>
          <p:spPr bwMode="auto">
            <a:xfrm>
              <a:off x="4840" y="1507"/>
              <a:ext cx="0" cy="50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5" name="Rectangle 43"/>
            <p:cNvSpPr>
              <a:spLocks noChangeArrowheads="1"/>
            </p:cNvSpPr>
            <p:nvPr/>
          </p:nvSpPr>
          <p:spPr bwMode="auto">
            <a:xfrm>
              <a:off x="4767" y="1507"/>
              <a:ext cx="145"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cxnSp>
        <p:nvCxnSpPr>
          <p:cNvPr id="25618" name="AutoShape 45"/>
          <p:cNvCxnSpPr>
            <a:cxnSpLocks noChangeShapeType="1"/>
            <a:stCxn id="25615" idx="3"/>
            <a:endCxn id="25625" idx="0"/>
          </p:cNvCxnSpPr>
          <p:nvPr/>
        </p:nvCxnSpPr>
        <p:spPr bwMode="auto">
          <a:xfrm>
            <a:off x="5454650" y="1298575"/>
            <a:ext cx="2112963" cy="1304925"/>
          </a:xfrm>
          <a:prstGeom prst="bentConnector2">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25619" name="AutoShape 46"/>
          <p:cNvCxnSpPr>
            <a:cxnSpLocks noChangeShapeType="1"/>
            <a:stCxn id="25625" idx="2"/>
            <a:endCxn id="25614" idx="3"/>
          </p:cNvCxnSpPr>
          <p:nvPr/>
        </p:nvCxnSpPr>
        <p:spPr bwMode="auto">
          <a:xfrm rot="5400000">
            <a:off x="5664994" y="2777331"/>
            <a:ext cx="1270000" cy="2535238"/>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5620" name="Rectangle 15"/>
          <p:cNvSpPr>
            <a:spLocks noChangeArrowheads="1"/>
          </p:cNvSpPr>
          <p:nvPr/>
        </p:nvSpPr>
        <p:spPr bwMode="auto">
          <a:xfrm>
            <a:off x="2997200" y="1035050"/>
            <a:ext cx="2457450" cy="1069975"/>
          </a:xfrm>
          <a:prstGeom prst="rect">
            <a:avLst/>
          </a:prstGeom>
          <a:solidFill>
            <a:schemeClr val="bg2">
              <a:lumMod val="85000"/>
            </a:schemeClr>
          </a:solidFill>
          <a:ln w="12700">
            <a:solidFill>
              <a:schemeClr val="tx1"/>
            </a:solidFill>
            <a:miter lim="800000"/>
            <a:headEnd/>
            <a:tailEnd/>
          </a:ln>
        </p:spPr>
        <p:txBody>
          <a:bodyPr anchor="ctr"/>
          <a:lstStyle/>
          <a:p>
            <a:pPr algn="ctr"/>
            <a:r>
              <a:rPr lang="en-US"/>
              <a:t>SIERRA Y+1</a:t>
            </a:r>
          </a:p>
          <a:p>
            <a:pPr algn="ctr"/>
            <a:r>
              <a:rPr lang="en-US"/>
              <a:t>(released against Trilinos SIERRA Y+1)</a:t>
            </a:r>
          </a:p>
        </p:txBody>
      </p:sp>
      <p:sp>
        <p:nvSpPr>
          <p:cNvPr id="25621" name="Rectangle 16"/>
          <p:cNvSpPr>
            <a:spLocks noChangeArrowheads="1"/>
          </p:cNvSpPr>
          <p:nvPr/>
        </p:nvSpPr>
        <p:spPr bwMode="auto">
          <a:xfrm>
            <a:off x="2997200" y="838200"/>
            <a:ext cx="500063" cy="196850"/>
          </a:xfrm>
          <a:prstGeom prst="rect">
            <a:avLst/>
          </a:prstGeom>
          <a:solidFill>
            <a:schemeClr val="bg2">
              <a:lumMod val="85000"/>
            </a:schemeClr>
          </a:solidFill>
          <a:ln w="12700">
            <a:solidFill>
              <a:schemeClr val="tx1"/>
            </a:solidFill>
            <a:miter lim="800000"/>
            <a:headEnd/>
            <a:tailEnd/>
          </a:ln>
        </p:spPr>
        <p:txBody>
          <a:bodyPr wrap="none" anchor="ctr"/>
          <a:lstStyle/>
          <a:p>
            <a:endParaRPr lang="en-US"/>
          </a:p>
        </p:txBody>
      </p:sp>
      <p:sp>
        <p:nvSpPr>
          <p:cNvPr id="25622" name="Rectangle 18"/>
          <p:cNvSpPr>
            <a:spLocks noChangeArrowheads="1"/>
          </p:cNvSpPr>
          <p:nvPr/>
        </p:nvSpPr>
        <p:spPr bwMode="auto">
          <a:xfrm>
            <a:off x="3611563" y="3913187"/>
            <a:ext cx="1422400" cy="1033463"/>
          </a:xfrm>
          <a:prstGeom prst="rect">
            <a:avLst/>
          </a:prstGeom>
          <a:solidFill>
            <a:srgbClr val="F9A3ED"/>
          </a:solidFill>
          <a:ln w="12700">
            <a:solidFill>
              <a:schemeClr val="tx1"/>
            </a:solidFill>
            <a:miter lim="800000"/>
            <a:headEnd/>
            <a:tailEnd/>
          </a:ln>
        </p:spPr>
        <p:txBody>
          <a:bodyPr anchor="ctr"/>
          <a:lstStyle/>
          <a:p>
            <a:pPr algn="ctr"/>
            <a:r>
              <a:rPr lang="en-US"/>
              <a:t>Trilinos</a:t>
            </a:r>
          </a:p>
          <a:p>
            <a:pPr algn="ctr"/>
            <a:r>
              <a:rPr lang="en-US"/>
              <a:t>SIERRA Y+1?</a:t>
            </a:r>
          </a:p>
        </p:txBody>
      </p:sp>
      <p:sp>
        <p:nvSpPr>
          <p:cNvPr id="25623" name="Rectangle 19"/>
          <p:cNvSpPr>
            <a:spLocks noChangeArrowheads="1"/>
          </p:cNvSpPr>
          <p:nvPr/>
        </p:nvSpPr>
        <p:spPr bwMode="auto">
          <a:xfrm>
            <a:off x="3611563" y="3716337"/>
            <a:ext cx="500062" cy="196850"/>
          </a:xfrm>
          <a:prstGeom prst="rect">
            <a:avLst/>
          </a:prstGeom>
          <a:solidFill>
            <a:srgbClr val="F9A3ED"/>
          </a:solidFill>
          <a:ln w="127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160475513"/>
      </p:ext>
    </p:extLst>
  </p:cSld>
  <p:clrMapOvr>
    <a:masterClrMapping/>
  </p:clrMapOvr>
  <mc:AlternateContent xmlns:mc="http://schemas.openxmlformats.org/markup-compatibility/2006" xmlns:p14="http://schemas.microsoft.com/office/powerpoint/2010/main">
    <mc:Choice Requires="p14">
      <p:transition spd="slow" p14:dur="1200" advTm="75766">
        <p:dissolve/>
      </p:transition>
    </mc:Choice>
    <mc:Fallback xmlns="">
      <p:transition spd="slow" advTm="75766">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824841"/>
          </a:xfrm>
        </p:spPr>
        <p:txBody>
          <a:bodyPr/>
          <a:lstStyle/>
          <a:p>
            <a:r>
              <a:rPr lang="en-US" sz="2800" dirty="0" smtClean="0"/>
              <a:t>The Cost of Maintaining Backward Compatibility</a:t>
            </a:r>
            <a:endParaRPr lang="en-US" sz="2800" dirty="0"/>
          </a:p>
        </p:txBody>
      </p:sp>
      <p:sp>
        <p:nvSpPr>
          <p:cNvPr id="3" name="Content Placeholder 2"/>
          <p:cNvSpPr>
            <a:spLocks noGrp="1"/>
          </p:cNvSpPr>
          <p:nvPr>
            <p:ph idx="1"/>
          </p:nvPr>
        </p:nvSpPr>
        <p:spPr>
          <a:xfrm>
            <a:off x="111204" y="1230868"/>
            <a:ext cx="8880396" cy="4867999"/>
          </a:xfrm>
        </p:spPr>
        <p:txBody>
          <a:bodyPr/>
          <a:lstStyle/>
          <a:p>
            <a:endParaRPr lang="en-US" sz="2000" dirty="0" smtClean="0"/>
          </a:p>
          <a:p>
            <a:r>
              <a:rPr lang="en-US" sz="2000" dirty="0" smtClean="0"/>
              <a:t>Static interfaces and design degrades as new unanticipated functionality is added</a:t>
            </a:r>
          </a:p>
          <a:p>
            <a:pPr lvl="1"/>
            <a:r>
              <a:rPr lang="en-US" sz="1800" dirty="0" smtClean="0"/>
              <a:t>Leads to messy software that is hard to understand and dangerous to modify</a:t>
            </a:r>
          </a:p>
          <a:p>
            <a:pPr lvl="1"/>
            <a:r>
              <a:rPr lang="en-US" sz="1800" dirty="0" smtClean="0"/>
              <a:t>Hacks to get around design problems make the software more fragile</a:t>
            </a:r>
          </a:p>
          <a:p>
            <a:endParaRPr lang="en-US" sz="2000" dirty="0" smtClean="0"/>
          </a:p>
          <a:p>
            <a:r>
              <a:rPr lang="en-US" sz="2000" dirty="0" smtClean="0"/>
              <a:t>Backward compatibility must be tested</a:t>
            </a:r>
          </a:p>
          <a:p>
            <a:pPr lvl="1"/>
            <a:r>
              <a:rPr lang="en-US" sz="1800" dirty="0" smtClean="0"/>
              <a:t>New tests must be written and maintained by manual labor</a:t>
            </a:r>
          </a:p>
          <a:p>
            <a:pPr lvl="1"/>
            <a:r>
              <a:rPr lang="en-US" sz="1800" dirty="0" smtClean="0"/>
              <a:t>Backward compatibility tests must be built and run</a:t>
            </a:r>
          </a:p>
          <a:p>
            <a:pPr lvl="1"/>
            <a:r>
              <a:rPr lang="en-US" sz="1800" dirty="0" smtClean="0"/>
              <a:t>Example: Change in [TEUCHOS_]TEST_FOR_EXCEPTION(…) macros.</a:t>
            </a:r>
            <a:endParaRPr lang="en-US" sz="1800" dirty="0"/>
          </a:p>
          <a:p>
            <a:endParaRPr lang="en-US" sz="2000" dirty="0"/>
          </a:p>
          <a:p>
            <a:pPr marL="0" indent="0">
              <a:buNone/>
            </a:pPr>
            <a:r>
              <a:rPr lang="en-US" sz="2000" dirty="0" smtClean="0">
                <a:solidFill>
                  <a:srgbClr val="C00000"/>
                </a:solidFill>
              </a:rPr>
              <a:t>Bottom Line =&gt; Maintaining backward compatibility increases “technical debt”</a:t>
            </a:r>
          </a:p>
          <a:p>
            <a:endParaRPr lang="en-US" sz="2000" dirty="0" smtClean="0"/>
          </a:p>
        </p:txBody>
      </p:sp>
    </p:spTree>
    <p:extLst>
      <p:ext uri="{BB962C8B-B14F-4D97-AF65-F5344CB8AC3E}">
        <p14:creationId xmlns:p14="http://schemas.microsoft.com/office/powerpoint/2010/main" val="15643747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827919"/>
          </a:xfrm>
        </p:spPr>
        <p:txBody>
          <a:bodyPr/>
          <a:lstStyle/>
          <a:p>
            <a:r>
              <a:rPr lang="en-US" sz="2800" dirty="0" smtClean="0"/>
              <a:t>The Paradox of Backward Compatibility and Agile Development</a:t>
            </a:r>
            <a:endParaRPr lang="en-US" sz="2800" dirty="0"/>
          </a:p>
        </p:txBody>
      </p:sp>
      <p:sp>
        <p:nvSpPr>
          <p:cNvPr id="3" name="Content Placeholder 2"/>
          <p:cNvSpPr>
            <a:spLocks noGrp="1"/>
          </p:cNvSpPr>
          <p:nvPr>
            <p:ph idx="1"/>
          </p:nvPr>
        </p:nvSpPr>
        <p:spPr>
          <a:xfrm>
            <a:off x="152400" y="1125228"/>
            <a:ext cx="8880396" cy="5199372"/>
          </a:xfrm>
        </p:spPr>
        <p:txBody>
          <a:bodyPr/>
          <a:lstStyle/>
          <a:p>
            <a:r>
              <a:rPr lang="en-US" sz="2000" dirty="0" smtClean="0">
                <a:solidFill>
                  <a:srgbClr val="002060"/>
                </a:solidFill>
              </a:rPr>
              <a:t>Agile software development:</a:t>
            </a:r>
          </a:p>
          <a:p>
            <a:pPr lvl="1"/>
            <a:r>
              <a:rPr lang="en-US" sz="1800" dirty="0" smtClean="0"/>
              <a:t>Design changes as functionality is added and modified over multiple releases</a:t>
            </a:r>
          </a:p>
          <a:p>
            <a:pPr lvl="2"/>
            <a:r>
              <a:rPr lang="en-US" sz="1800" dirty="0" smtClean="0"/>
              <a:t>Emergent Design: Design changes as the  domain is better understood and functionality is added.</a:t>
            </a:r>
          </a:p>
          <a:p>
            <a:pPr lvl="2"/>
            <a:r>
              <a:rPr lang="en-US" sz="1800" dirty="0" smtClean="0"/>
              <a:t>Continuous Refactoring: Keep “conceptual integrity” with clean design and clean code.</a:t>
            </a:r>
          </a:p>
          <a:p>
            <a:pPr lvl="1"/>
            <a:r>
              <a:rPr lang="en-US" sz="1800" dirty="0" smtClean="0"/>
              <a:t>Requires close customer interaction and feedback to help drive software development</a:t>
            </a:r>
          </a:p>
          <a:p>
            <a:r>
              <a:rPr lang="en-US" sz="2000" dirty="0" smtClean="0">
                <a:solidFill>
                  <a:srgbClr val="002060"/>
                </a:solidFill>
              </a:rPr>
              <a:t>However:</a:t>
            </a:r>
          </a:p>
          <a:p>
            <a:pPr lvl="1"/>
            <a:r>
              <a:rPr lang="en-US" sz="1800" dirty="0" smtClean="0"/>
              <a:t>Many customers don’t want to use software while it is constantly changing</a:t>
            </a:r>
          </a:p>
          <a:p>
            <a:r>
              <a:rPr lang="en-US" sz="2000" dirty="0" smtClean="0">
                <a:solidFill>
                  <a:srgbClr val="C00000"/>
                </a:solidFill>
              </a:rPr>
              <a:t>The paradox:</a:t>
            </a:r>
          </a:p>
          <a:p>
            <a:pPr lvl="1"/>
            <a:r>
              <a:rPr lang="en-US" sz="1800" dirty="0" smtClean="0"/>
              <a:t>Agile developed software must change as it is developed and must have real feedback from customer use</a:t>
            </a:r>
          </a:p>
          <a:p>
            <a:pPr lvl="1"/>
            <a:r>
              <a:rPr lang="en-US" sz="1800" dirty="0" smtClean="0"/>
              <a:t>Customers driving Agile developed software don’t want to be constantly chasing changes.</a:t>
            </a:r>
          </a:p>
          <a:p>
            <a:pPr marL="0" indent="0">
              <a:buNone/>
            </a:pPr>
            <a:r>
              <a:rPr lang="en-US" sz="2000" dirty="0" smtClean="0">
                <a:solidFill>
                  <a:srgbClr val="002060"/>
                </a:solidFill>
              </a:rPr>
              <a:t>The solution =&gt; Regulated Backward Compatibility! </a:t>
            </a:r>
          </a:p>
        </p:txBody>
      </p:sp>
    </p:spTree>
    <p:extLst>
      <p:ext uri="{BB962C8B-B14F-4D97-AF65-F5344CB8AC3E}">
        <p14:creationId xmlns:p14="http://schemas.microsoft.com/office/powerpoint/2010/main" val="27122126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37"/>
          <p:cNvSpPr txBox="1">
            <a:spLocks noChangeArrowheads="1"/>
          </p:cNvSpPr>
          <p:nvPr/>
        </p:nvSpPr>
        <p:spPr bwMode="auto">
          <a:xfrm>
            <a:off x="6529388" y="5346700"/>
            <a:ext cx="1296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dirty="0" smtClean="0">
                <a:solidFill>
                  <a:srgbClr val="0070C0"/>
                </a:solidFill>
              </a:rPr>
              <a:t>12.5</a:t>
            </a:r>
          </a:p>
          <a:p>
            <a:pPr algn="ctr"/>
            <a:r>
              <a:rPr lang="en-US" sz="1600" dirty="0" smtClean="0">
                <a:solidFill>
                  <a:srgbClr val="0070C0"/>
                </a:solidFill>
              </a:rPr>
              <a:t>(</a:t>
            </a:r>
            <a:r>
              <a:rPr lang="en-US" sz="1600" dirty="0" err="1" smtClean="0">
                <a:solidFill>
                  <a:srgbClr val="0070C0"/>
                </a:solidFill>
              </a:rPr>
              <a:t>Dev</a:t>
            </a:r>
            <a:r>
              <a:rPr lang="en-US" sz="1600" dirty="0">
                <a:solidFill>
                  <a:srgbClr val="0070C0"/>
                </a:solidFill>
              </a:rPr>
              <a:t>)</a:t>
            </a:r>
          </a:p>
        </p:txBody>
      </p:sp>
      <p:sp>
        <p:nvSpPr>
          <p:cNvPr id="5124" name="Rectangle 9"/>
          <p:cNvSpPr>
            <a:spLocks noGrp="1" noChangeArrowheads="1"/>
          </p:cNvSpPr>
          <p:nvPr>
            <p:ph type="title"/>
          </p:nvPr>
        </p:nvSpPr>
        <p:spPr>
          <a:xfrm>
            <a:off x="111204" y="177114"/>
            <a:ext cx="8229600" cy="458587"/>
          </a:xfrm>
        </p:spPr>
        <p:txBody>
          <a:bodyPr/>
          <a:lstStyle/>
          <a:p>
            <a:r>
              <a:rPr lang="en-US" sz="2800" dirty="0" smtClean="0"/>
              <a:t>Regulated Backward Compatibility</a:t>
            </a:r>
            <a:endParaRPr lang="en-US" sz="2800" dirty="0" smtClean="0">
              <a:solidFill>
                <a:srgbClr val="FF0000"/>
              </a:solidFill>
            </a:endParaRPr>
          </a:p>
        </p:txBody>
      </p:sp>
      <p:cxnSp>
        <p:nvCxnSpPr>
          <p:cNvPr id="5125" name="Straight Connector 26"/>
          <p:cNvCxnSpPr>
            <a:cxnSpLocks noChangeShapeType="1"/>
          </p:cNvCxnSpPr>
          <p:nvPr/>
        </p:nvCxnSpPr>
        <p:spPr bwMode="auto">
          <a:xfrm>
            <a:off x="796925" y="5124450"/>
            <a:ext cx="645795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126" name="Straight Connector 28"/>
          <p:cNvCxnSpPr>
            <a:cxnSpLocks noChangeShapeType="1"/>
          </p:cNvCxnSpPr>
          <p:nvPr/>
        </p:nvCxnSpPr>
        <p:spPr bwMode="auto">
          <a:xfrm rot="5400000">
            <a:off x="225425" y="5124450"/>
            <a:ext cx="1143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127" name="Straight Connector 31"/>
          <p:cNvCxnSpPr>
            <a:cxnSpLocks noChangeShapeType="1"/>
          </p:cNvCxnSpPr>
          <p:nvPr/>
        </p:nvCxnSpPr>
        <p:spPr bwMode="auto">
          <a:xfrm rot="5400000">
            <a:off x="4168775" y="5124450"/>
            <a:ext cx="1143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5128" name="TextBox 32"/>
          <p:cNvSpPr txBox="1">
            <a:spLocks noChangeArrowheads="1"/>
          </p:cNvSpPr>
          <p:nvPr/>
        </p:nvSpPr>
        <p:spPr bwMode="auto">
          <a:xfrm>
            <a:off x="479425" y="5810250"/>
            <a:ext cx="617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t>11.0</a:t>
            </a:r>
          </a:p>
        </p:txBody>
      </p:sp>
      <p:sp>
        <p:nvSpPr>
          <p:cNvPr id="5129" name="TextBox 33"/>
          <p:cNvSpPr txBox="1">
            <a:spLocks noChangeArrowheads="1"/>
          </p:cNvSpPr>
          <p:nvPr/>
        </p:nvSpPr>
        <p:spPr bwMode="auto">
          <a:xfrm>
            <a:off x="4435475" y="5938838"/>
            <a:ext cx="63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t>12.0</a:t>
            </a:r>
          </a:p>
        </p:txBody>
      </p:sp>
      <p:sp>
        <p:nvSpPr>
          <p:cNvPr id="5130" name="TextBox 45"/>
          <p:cNvSpPr txBox="1">
            <a:spLocks noChangeArrowheads="1"/>
          </p:cNvSpPr>
          <p:nvPr/>
        </p:nvSpPr>
        <p:spPr bwMode="auto">
          <a:xfrm>
            <a:off x="1489075" y="5408613"/>
            <a:ext cx="584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a:t>11.2</a:t>
            </a:r>
          </a:p>
        </p:txBody>
      </p:sp>
      <p:sp>
        <p:nvSpPr>
          <p:cNvPr id="5131" name="TextBox 46"/>
          <p:cNvSpPr txBox="1">
            <a:spLocks noChangeArrowheads="1"/>
          </p:cNvSpPr>
          <p:nvPr/>
        </p:nvSpPr>
        <p:spPr bwMode="auto">
          <a:xfrm>
            <a:off x="2479675" y="5408613"/>
            <a:ext cx="584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a:t>11.4</a:t>
            </a:r>
          </a:p>
        </p:txBody>
      </p:sp>
      <p:sp>
        <p:nvSpPr>
          <p:cNvPr id="5132" name="TextBox 48"/>
          <p:cNvSpPr txBox="1">
            <a:spLocks noChangeArrowheads="1"/>
          </p:cNvSpPr>
          <p:nvPr/>
        </p:nvSpPr>
        <p:spPr bwMode="auto">
          <a:xfrm>
            <a:off x="3470275" y="5408613"/>
            <a:ext cx="584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a:t>11.6</a:t>
            </a:r>
          </a:p>
        </p:txBody>
      </p:sp>
      <p:cxnSp>
        <p:nvCxnSpPr>
          <p:cNvPr id="5133" name="Straight Connector 35"/>
          <p:cNvCxnSpPr>
            <a:cxnSpLocks noChangeShapeType="1"/>
          </p:cNvCxnSpPr>
          <p:nvPr/>
        </p:nvCxnSpPr>
        <p:spPr bwMode="auto">
          <a:xfrm rot="16200000" flipV="1">
            <a:off x="1578768" y="5123657"/>
            <a:ext cx="411163"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134" name="Straight Connector 37"/>
          <p:cNvCxnSpPr>
            <a:cxnSpLocks noChangeShapeType="1"/>
          </p:cNvCxnSpPr>
          <p:nvPr/>
        </p:nvCxnSpPr>
        <p:spPr bwMode="auto">
          <a:xfrm rot="16200000" flipV="1">
            <a:off x="2566193" y="5123657"/>
            <a:ext cx="411163"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135" name="Straight Connector 39"/>
          <p:cNvCxnSpPr>
            <a:cxnSpLocks noChangeShapeType="1"/>
          </p:cNvCxnSpPr>
          <p:nvPr/>
        </p:nvCxnSpPr>
        <p:spPr bwMode="auto">
          <a:xfrm rot="16200000" flipV="1">
            <a:off x="3553618" y="5123657"/>
            <a:ext cx="411163"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5136" name="Rectangle 3"/>
          <p:cNvSpPr>
            <a:spLocks noChangeArrowheads="1"/>
          </p:cNvSpPr>
          <p:nvPr/>
        </p:nvSpPr>
        <p:spPr bwMode="auto">
          <a:xfrm>
            <a:off x="228600" y="685800"/>
            <a:ext cx="88011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marL="342900" indent="-171450">
              <a:spcAft>
                <a:spcPct val="15000"/>
              </a:spcAft>
              <a:buSzPct val="100000"/>
              <a:buFontTx/>
              <a:buChar char="•"/>
            </a:pPr>
            <a:r>
              <a:rPr lang="en-US" dirty="0" err="1" smtClean="0">
                <a:solidFill>
                  <a:srgbClr val="00B050"/>
                </a:solidFill>
              </a:rPr>
              <a:t>TriBITSVersion</a:t>
            </a:r>
            <a:r>
              <a:rPr lang="en-US" dirty="0" smtClean="0">
                <a:solidFill>
                  <a:srgbClr val="00B050"/>
                </a:solidFill>
              </a:rPr>
              <a:t> </a:t>
            </a:r>
            <a:r>
              <a:rPr lang="en-US" dirty="0">
                <a:solidFill>
                  <a:srgbClr val="00B050"/>
                </a:solidFill>
              </a:rPr>
              <a:t>Numbering X.Y.Z:</a:t>
            </a:r>
          </a:p>
          <a:p>
            <a:pPr marL="800100" lvl="1" indent="-171450">
              <a:spcAft>
                <a:spcPct val="15000"/>
              </a:spcAft>
              <a:buSzPct val="100000"/>
              <a:buFontTx/>
              <a:buChar char="•"/>
            </a:pPr>
            <a:r>
              <a:rPr lang="en-US" sz="1600" dirty="0"/>
              <a:t>X: Defines backward compatibility set of releases</a:t>
            </a:r>
          </a:p>
          <a:p>
            <a:pPr marL="800100" lvl="1" indent="-171450">
              <a:spcAft>
                <a:spcPct val="15000"/>
              </a:spcAft>
              <a:buSzPct val="100000"/>
              <a:buFontTx/>
              <a:buChar char="•"/>
            </a:pPr>
            <a:r>
              <a:rPr lang="en-US" sz="1600" dirty="0"/>
              <a:t>Y: Major release (off the master branch) number in backward compatible set</a:t>
            </a:r>
          </a:p>
          <a:p>
            <a:pPr marL="800100" lvl="1" indent="-171450">
              <a:spcAft>
                <a:spcPct val="15000"/>
              </a:spcAft>
              <a:buSzPct val="100000"/>
              <a:buFontTx/>
              <a:buChar char="•"/>
            </a:pPr>
            <a:r>
              <a:rPr lang="en-US" sz="1600" dirty="0"/>
              <a:t>Z: Minor releases off the release branch X.Y</a:t>
            </a:r>
          </a:p>
          <a:p>
            <a:pPr marL="800100" lvl="1" indent="-171450">
              <a:spcAft>
                <a:spcPct val="15000"/>
              </a:spcAft>
              <a:buSzPct val="100000"/>
              <a:buFontTx/>
              <a:buChar char="•"/>
            </a:pPr>
            <a:r>
              <a:rPr lang="en-US" sz="1600" dirty="0"/>
              <a:t>Y and Z: Even numbers = release, odd numbers = </a:t>
            </a:r>
            <a:r>
              <a:rPr lang="en-US" sz="1600" dirty="0" err="1"/>
              <a:t>dev</a:t>
            </a:r>
            <a:endParaRPr lang="en-US" sz="1600" dirty="0"/>
          </a:p>
          <a:p>
            <a:pPr marL="1257300" lvl="2" indent="-171450">
              <a:spcAft>
                <a:spcPct val="15000"/>
              </a:spcAft>
              <a:buSzPct val="100000"/>
              <a:buFontTx/>
              <a:buChar char="•"/>
            </a:pPr>
            <a:r>
              <a:rPr lang="en-US" sz="1600" dirty="0"/>
              <a:t>Makes logic with </a:t>
            </a:r>
            <a:r>
              <a:rPr lang="en-US" sz="1600" dirty="0" err="1" smtClean="0"/>
              <a:t>PROJECT_version.h</a:t>
            </a:r>
            <a:r>
              <a:rPr lang="en-US" sz="1600" dirty="0" smtClean="0"/>
              <a:t> </a:t>
            </a:r>
            <a:r>
              <a:rPr lang="en-US" sz="1600" dirty="0"/>
              <a:t>easier</a:t>
            </a:r>
          </a:p>
          <a:p>
            <a:pPr marL="800100" lvl="1" indent="-171450">
              <a:spcAft>
                <a:spcPct val="15000"/>
              </a:spcAft>
              <a:buSzPct val="100000"/>
              <a:buFontTx/>
              <a:buChar char="•"/>
            </a:pPr>
            <a:r>
              <a:rPr lang="en-US" sz="1600" dirty="0"/>
              <a:t>Special Exception: Let X+1.0 be the development version leading to X+1.0 release</a:t>
            </a:r>
          </a:p>
          <a:p>
            <a:pPr marL="1257300" lvl="2" indent="-171450">
              <a:spcAft>
                <a:spcPct val="15000"/>
              </a:spcAft>
              <a:buSzPct val="100000"/>
              <a:buFontTx/>
              <a:buChar char="•"/>
            </a:pPr>
            <a:r>
              <a:rPr lang="en-US" sz="1600" dirty="0"/>
              <a:t>Allows X+1.0 to be the first major release as clear message to users</a:t>
            </a:r>
          </a:p>
          <a:p>
            <a:pPr marL="342900" indent="-171450">
              <a:spcAft>
                <a:spcPct val="15000"/>
              </a:spcAft>
              <a:buSzPct val="100000"/>
              <a:buFontTx/>
              <a:buChar char="•"/>
            </a:pPr>
            <a:r>
              <a:rPr lang="en-US" dirty="0">
                <a:solidFill>
                  <a:srgbClr val="00B050"/>
                </a:solidFill>
              </a:rPr>
              <a:t>Backward comparability between releases</a:t>
            </a:r>
          </a:p>
          <a:p>
            <a:pPr marL="800100" lvl="1" indent="-171450">
              <a:spcAft>
                <a:spcPct val="15000"/>
              </a:spcAft>
              <a:buSzPct val="100000"/>
              <a:buFontTx/>
              <a:buChar char="•"/>
            </a:pPr>
            <a:r>
              <a:rPr lang="en-US" sz="1600" dirty="0"/>
              <a:t>Example: Trilinos11.6 is backward compatible with 11.0 through 11.4</a:t>
            </a:r>
          </a:p>
          <a:p>
            <a:pPr marL="800100" lvl="1" indent="-171450">
              <a:spcAft>
                <a:spcPct val="15000"/>
              </a:spcAft>
              <a:buSzPct val="100000"/>
              <a:buFontTx/>
              <a:buChar char="•"/>
            </a:pPr>
            <a:r>
              <a:rPr lang="en-US" sz="1600" dirty="0"/>
              <a:t>Example: Trilinos 12.X is </a:t>
            </a:r>
            <a:r>
              <a:rPr lang="en-US" sz="1600" u="sng" dirty="0"/>
              <a:t>not</a:t>
            </a:r>
            <a:r>
              <a:rPr lang="en-US" sz="1600" dirty="0"/>
              <a:t> compatible with Trilinos 11.Y</a:t>
            </a:r>
          </a:p>
        </p:txBody>
      </p:sp>
      <p:sp>
        <p:nvSpPr>
          <p:cNvPr id="5137" name="Freeform 86"/>
          <p:cNvSpPr>
            <a:spLocks/>
          </p:cNvSpPr>
          <p:nvPr/>
        </p:nvSpPr>
        <p:spPr bwMode="auto">
          <a:xfrm>
            <a:off x="800100" y="4908550"/>
            <a:ext cx="892175" cy="180975"/>
          </a:xfrm>
          <a:custGeom>
            <a:avLst/>
            <a:gdLst>
              <a:gd name="T0" fmla="*/ 2147483647 w 485029"/>
              <a:gd name="T1" fmla="*/ 2556 h 219987"/>
              <a:gd name="T2" fmla="*/ 2147483647 w 485029"/>
              <a:gd name="T3" fmla="*/ 72 h 219987"/>
              <a:gd name="T4" fmla="*/ 0 w 485029"/>
              <a:gd name="T5" fmla="*/ 2988 h 219987"/>
              <a:gd name="T6" fmla="*/ 0 60000 65536"/>
              <a:gd name="T7" fmla="*/ 0 60000 65536"/>
              <a:gd name="T8" fmla="*/ 0 60000 65536"/>
              <a:gd name="T9" fmla="*/ 0 w 485029"/>
              <a:gd name="T10" fmla="*/ 0 h 219987"/>
              <a:gd name="T11" fmla="*/ 485029 w 485029"/>
              <a:gd name="T12" fmla="*/ 219987 h 219987"/>
            </a:gdLst>
            <a:ahLst/>
            <a:cxnLst>
              <a:cxn ang="T6">
                <a:pos x="T0" y="T1"/>
              </a:cxn>
              <a:cxn ang="T7">
                <a:pos x="T2" y="T3"/>
              </a:cxn>
              <a:cxn ang="T8">
                <a:pos x="T4" y="T5"/>
              </a:cxn>
            </a:cxnLst>
            <a:rect l="T9" t="T10" r="T11" b="T12"/>
            <a:pathLst>
              <a:path w="485029" h="219987">
                <a:moveTo>
                  <a:pt x="485029" y="188181"/>
                </a:moveTo>
                <a:cubicBezTo>
                  <a:pt x="406178" y="94090"/>
                  <a:pt x="327328" y="0"/>
                  <a:pt x="246490" y="5301"/>
                </a:cubicBezTo>
                <a:cubicBezTo>
                  <a:pt x="165652" y="10602"/>
                  <a:pt x="82826" y="115294"/>
                  <a:pt x="0" y="219987"/>
                </a:cubicBezTo>
              </a:path>
            </a:pathLst>
          </a:custGeom>
          <a:noFill/>
          <a:ln w="12700"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8" name="Freeform 102"/>
          <p:cNvSpPr>
            <a:spLocks/>
          </p:cNvSpPr>
          <p:nvPr/>
        </p:nvSpPr>
        <p:spPr bwMode="auto">
          <a:xfrm>
            <a:off x="815975" y="4498975"/>
            <a:ext cx="1943100" cy="381000"/>
          </a:xfrm>
          <a:custGeom>
            <a:avLst/>
            <a:gdLst>
              <a:gd name="T0" fmla="*/ 2147483647 w 485029"/>
              <a:gd name="T1" fmla="*/ 2147483647 h 219987"/>
              <a:gd name="T2" fmla="*/ 2147483647 w 485029"/>
              <a:gd name="T3" fmla="*/ 937513576 h 219987"/>
              <a:gd name="T4" fmla="*/ 0 w 485029"/>
              <a:gd name="T5" fmla="*/ 2147483647 h 219987"/>
              <a:gd name="T6" fmla="*/ 0 60000 65536"/>
              <a:gd name="T7" fmla="*/ 0 60000 65536"/>
              <a:gd name="T8" fmla="*/ 0 60000 65536"/>
              <a:gd name="T9" fmla="*/ 0 w 485029"/>
              <a:gd name="T10" fmla="*/ 0 h 219987"/>
              <a:gd name="T11" fmla="*/ 485029 w 485029"/>
              <a:gd name="T12" fmla="*/ 219987 h 219987"/>
            </a:gdLst>
            <a:ahLst/>
            <a:cxnLst>
              <a:cxn ang="T6">
                <a:pos x="T0" y="T1"/>
              </a:cxn>
              <a:cxn ang="T7">
                <a:pos x="T2" y="T3"/>
              </a:cxn>
              <a:cxn ang="T8">
                <a:pos x="T4" y="T5"/>
              </a:cxn>
            </a:cxnLst>
            <a:rect l="T9" t="T10" r="T11" b="T12"/>
            <a:pathLst>
              <a:path w="485029" h="219987">
                <a:moveTo>
                  <a:pt x="485029" y="188181"/>
                </a:moveTo>
                <a:cubicBezTo>
                  <a:pt x="406178" y="94090"/>
                  <a:pt x="327328" y="0"/>
                  <a:pt x="246490" y="5301"/>
                </a:cubicBezTo>
                <a:cubicBezTo>
                  <a:pt x="165652" y="10602"/>
                  <a:pt x="82826" y="115294"/>
                  <a:pt x="0" y="219987"/>
                </a:cubicBezTo>
              </a:path>
            </a:pathLst>
          </a:custGeom>
          <a:noFill/>
          <a:ln w="12700"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9" name="Freeform 104"/>
          <p:cNvSpPr>
            <a:spLocks/>
          </p:cNvSpPr>
          <p:nvPr/>
        </p:nvSpPr>
        <p:spPr bwMode="auto">
          <a:xfrm>
            <a:off x="800100" y="4184650"/>
            <a:ext cx="2949575" cy="457200"/>
          </a:xfrm>
          <a:custGeom>
            <a:avLst/>
            <a:gdLst>
              <a:gd name="T0" fmla="*/ 2147483647 w 485029"/>
              <a:gd name="T1" fmla="*/ 2147483647 h 219987"/>
              <a:gd name="T2" fmla="*/ 2147483647 w 485029"/>
              <a:gd name="T3" fmla="*/ 2147483647 h 219987"/>
              <a:gd name="T4" fmla="*/ 0 w 485029"/>
              <a:gd name="T5" fmla="*/ 2147483647 h 219987"/>
              <a:gd name="T6" fmla="*/ 0 60000 65536"/>
              <a:gd name="T7" fmla="*/ 0 60000 65536"/>
              <a:gd name="T8" fmla="*/ 0 60000 65536"/>
              <a:gd name="T9" fmla="*/ 0 w 485029"/>
              <a:gd name="T10" fmla="*/ 0 h 219987"/>
              <a:gd name="T11" fmla="*/ 485029 w 485029"/>
              <a:gd name="T12" fmla="*/ 219987 h 219987"/>
            </a:gdLst>
            <a:ahLst/>
            <a:cxnLst>
              <a:cxn ang="T6">
                <a:pos x="T0" y="T1"/>
              </a:cxn>
              <a:cxn ang="T7">
                <a:pos x="T2" y="T3"/>
              </a:cxn>
              <a:cxn ang="T8">
                <a:pos x="T4" y="T5"/>
              </a:cxn>
            </a:cxnLst>
            <a:rect l="T9" t="T10" r="T11" b="T12"/>
            <a:pathLst>
              <a:path w="485029" h="219987">
                <a:moveTo>
                  <a:pt x="485029" y="188181"/>
                </a:moveTo>
                <a:cubicBezTo>
                  <a:pt x="406178" y="94090"/>
                  <a:pt x="327328" y="0"/>
                  <a:pt x="246490" y="5301"/>
                </a:cubicBezTo>
                <a:cubicBezTo>
                  <a:pt x="165652" y="10602"/>
                  <a:pt x="82826" y="115294"/>
                  <a:pt x="0" y="219987"/>
                </a:cubicBezTo>
              </a:path>
            </a:pathLst>
          </a:custGeom>
          <a:noFill/>
          <a:ln w="12700"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0" name="Freeform 106"/>
          <p:cNvSpPr>
            <a:spLocks/>
          </p:cNvSpPr>
          <p:nvPr/>
        </p:nvSpPr>
        <p:spPr bwMode="auto">
          <a:xfrm>
            <a:off x="1828800" y="4870450"/>
            <a:ext cx="892175" cy="228600"/>
          </a:xfrm>
          <a:custGeom>
            <a:avLst/>
            <a:gdLst>
              <a:gd name="T0" fmla="*/ 2147483647 w 485029"/>
              <a:gd name="T1" fmla="*/ 438043 h 219987"/>
              <a:gd name="T2" fmla="*/ 2147483647 w 485029"/>
              <a:gd name="T3" fmla="*/ 12341 h 219987"/>
              <a:gd name="T4" fmla="*/ 0 w 485029"/>
              <a:gd name="T5" fmla="*/ 512082 h 219987"/>
              <a:gd name="T6" fmla="*/ 0 60000 65536"/>
              <a:gd name="T7" fmla="*/ 0 60000 65536"/>
              <a:gd name="T8" fmla="*/ 0 60000 65536"/>
              <a:gd name="T9" fmla="*/ 0 w 485029"/>
              <a:gd name="T10" fmla="*/ 0 h 219987"/>
              <a:gd name="T11" fmla="*/ 485029 w 485029"/>
              <a:gd name="T12" fmla="*/ 219987 h 219987"/>
            </a:gdLst>
            <a:ahLst/>
            <a:cxnLst>
              <a:cxn ang="T6">
                <a:pos x="T0" y="T1"/>
              </a:cxn>
              <a:cxn ang="T7">
                <a:pos x="T2" y="T3"/>
              </a:cxn>
              <a:cxn ang="T8">
                <a:pos x="T4" y="T5"/>
              </a:cxn>
            </a:cxnLst>
            <a:rect l="T9" t="T10" r="T11" b="T12"/>
            <a:pathLst>
              <a:path w="485029" h="219987">
                <a:moveTo>
                  <a:pt x="485029" y="188181"/>
                </a:moveTo>
                <a:cubicBezTo>
                  <a:pt x="406178" y="94090"/>
                  <a:pt x="327328" y="0"/>
                  <a:pt x="246490" y="5301"/>
                </a:cubicBezTo>
                <a:cubicBezTo>
                  <a:pt x="165652" y="10602"/>
                  <a:pt x="82826" y="115294"/>
                  <a:pt x="0" y="219987"/>
                </a:cubicBezTo>
              </a:path>
            </a:pathLst>
          </a:custGeom>
          <a:noFill/>
          <a:ln w="12700"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1" name="Freeform 111"/>
          <p:cNvSpPr>
            <a:spLocks/>
          </p:cNvSpPr>
          <p:nvPr/>
        </p:nvSpPr>
        <p:spPr bwMode="auto">
          <a:xfrm>
            <a:off x="2797175" y="4870450"/>
            <a:ext cx="914400" cy="190500"/>
          </a:xfrm>
          <a:custGeom>
            <a:avLst/>
            <a:gdLst>
              <a:gd name="T0" fmla="*/ 2147483647 w 485029"/>
              <a:gd name="T1" fmla="*/ 7936 h 219987"/>
              <a:gd name="T2" fmla="*/ 2147483647 w 485029"/>
              <a:gd name="T3" fmla="*/ 223 h 219987"/>
              <a:gd name="T4" fmla="*/ 0 w 485029"/>
              <a:gd name="T5" fmla="*/ 9276 h 219987"/>
              <a:gd name="T6" fmla="*/ 0 60000 65536"/>
              <a:gd name="T7" fmla="*/ 0 60000 65536"/>
              <a:gd name="T8" fmla="*/ 0 60000 65536"/>
              <a:gd name="T9" fmla="*/ 0 w 485029"/>
              <a:gd name="T10" fmla="*/ 0 h 219987"/>
              <a:gd name="T11" fmla="*/ 485029 w 485029"/>
              <a:gd name="T12" fmla="*/ 219987 h 219987"/>
            </a:gdLst>
            <a:ahLst/>
            <a:cxnLst>
              <a:cxn ang="T6">
                <a:pos x="T0" y="T1"/>
              </a:cxn>
              <a:cxn ang="T7">
                <a:pos x="T2" y="T3"/>
              </a:cxn>
              <a:cxn ang="T8">
                <a:pos x="T4" y="T5"/>
              </a:cxn>
            </a:cxnLst>
            <a:rect l="T9" t="T10" r="T11" b="T12"/>
            <a:pathLst>
              <a:path w="485029" h="219987">
                <a:moveTo>
                  <a:pt x="485029" y="188181"/>
                </a:moveTo>
                <a:cubicBezTo>
                  <a:pt x="406178" y="94090"/>
                  <a:pt x="327328" y="0"/>
                  <a:pt x="246490" y="5301"/>
                </a:cubicBezTo>
                <a:cubicBezTo>
                  <a:pt x="165652" y="10602"/>
                  <a:pt x="82826" y="115294"/>
                  <a:pt x="0" y="219987"/>
                </a:cubicBezTo>
              </a:path>
            </a:pathLst>
          </a:custGeom>
          <a:noFill/>
          <a:ln w="12700"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2" name="Freeform 112"/>
          <p:cNvSpPr>
            <a:spLocks/>
          </p:cNvSpPr>
          <p:nvPr/>
        </p:nvSpPr>
        <p:spPr bwMode="auto">
          <a:xfrm>
            <a:off x="1768475" y="4489450"/>
            <a:ext cx="2019300" cy="342900"/>
          </a:xfrm>
          <a:custGeom>
            <a:avLst/>
            <a:gdLst>
              <a:gd name="T0" fmla="*/ 2147483647 w 485029"/>
              <a:gd name="T1" fmla="*/ 2147483647 h 214686"/>
              <a:gd name="T2" fmla="*/ 2147483647 w 485029"/>
              <a:gd name="T3" fmla="*/ 0 h 214686"/>
              <a:gd name="T4" fmla="*/ 0 w 485029"/>
              <a:gd name="T5" fmla="*/ 2147483647 h 214686"/>
              <a:gd name="T6" fmla="*/ 0 60000 65536"/>
              <a:gd name="T7" fmla="*/ 0 60000 65536"/>
              <a:gd name="T8" fmla="*/ 0 60000 65536"/>
              <a:gd name="T9" fmla="*/ 0 w 485029"/>
              <a:gd name="T10" fmla="*/ 0 h 214686"/>
              <a:gd name="T11" fmla="*/ 485029 w 485029"/>
              <a:gd name="T12" fmla="*/ 214686 h 214686"/>
            </a:gdLst>
            <a:ahLst/>
            <a:cxnLst>
              <a:cxn ang="T6">
                <a:pos x="T0" y="T1"/>
              </a:cxn>
              <a:cxn ang="T7">
                <a:pos x="T2" y="T3"/>
              </a:cxn>
              <a:cxn ang="T8">
                <a:pos x="T4" y="T5"/>
              </a:cxn>
            </a:cxnLst>
            <a:rect l="T9" t="T10" r="T11" b="T12"/>
            <a:pathLst>
              <a:path w="485029" h="214686">
                <a:moveTo>
                  <a:pt x="485029" y="214686"/>
                </a:moveTo>
                <a:cubicBezTo>
                  <a:pt x="436937" y="169960"/>
                  <a:pt x="326045" y="0"/>
                  <a:pt x="246490" y="0"/>
                </a:cubicBezTo>
                <a:cubicBezTo>
                  <a:pt x="164369" y="6875"/>
                  <a:pt x="82826" y="109993"/>
                  <a:pt x="0" y="214686"/>
                </a:cubicBezTo>
              </a:path>
            </a:pathLst>
          </a:custGeom>
          <a:noFill/>
          <a:ln w="12700"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3" name="Freeform 114"/>
          <p:cNvSpPr>
            <a:spLocks/>
          </p:cNvSpPr>
          <p:nvPr/>
        </p:nvSpPr>
        <p:spPr bwMode="auto">
          <a:xfrm>
            <a:off x="3787775" y="4870450"/>
            <a:ext cx="838200" cy="190500"/>
          </a:xfrm>
          <a:custGeom>
            <a:avLst/>
            <a:gdLst>
              <a:gd name="T0" fmla="*/ 2147483647 w 485029"/>
              <a:gd name="T1" fmla="*/ 7936 h 219987"/>
              <a:gd name="T2" fmla="*/ 2147483647 w 485029"/>
              <a:gd name="T3" fmla="*/ 223 h 219987"/>
              <a:gd name="T4" fmla="*/ 0 w 485029"/>
              <a:gd name="T5" fmla="*/ 9276 h 219987"/>
              <a:gd name="T6" fmla="*/ 0 60000 65536"/>
              <a:gd name="T7" fmla="*/ 0 60000 65536"/>
              <a:gd name="T8" fmla="*/ 0 60000 65536"/>
              <a:gd name="T9" fmla="*/ 0 w 485029"/>
              <a:gd name="T10" fmla="*/ 0 h 219987"/>
              <a:gd name="T11" fmla="*/ 485029 w 485029"/>
              <a:gd name="T12" fmla="*/ 219987 h 219987"/>
            </a:gdLst>
            <a:ahLst/>
            <a:cxnLst>
              <a:cxn ang="T6">
                <a:pos x="T0" y="T1"/>
              </a:cxn>
              <a:cxn ang="T7">
                <a:pos x="T2" y="T3"/>
              </a:cxn>
              <a:cxn ang="T8">
                <a:pos x="T4" y="T5"/>
              </a:cxn>
            </a:cxnLst>
            <a:rect l="T9" t="T10" r="T11" b="T12"/>
            <a:pathLst>
              <a:path w="485029" h="219987">
                <a:moveTo>
                  <a:pt x="485029" y="188181"/>
                </a:moveTo>
                <a:cubicBezTo>
                  <a:pt x="406178" y="94090"/>
                  <a:pt x="327328" y="0"/>
                  <a:pt x="246490" y="5301"/>
                </a:cubicBezTo>
                <a:cubicBezTo>
                  <a:pt x="165652" y="10602"/>
                  <a:pt x="82826" y="115294"/>
                  <a:pt x="0" y="219987"/>
                </a:cubicBezTo>
              </a:path>
            </a:pathLst>
          </a:custGeom>
          <a:noFill/>
          <a:ln w="12700" cap="flat" cmpd="sng" algn="ctr">
            <a:solidFill>
              <a:srgbClr val="FF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5144" name="Straight Connector 116"/>
          <p:cNvCxnSpPr>
            <a:cxnSpLocks noChangeShapeType="1"/>
          </p:cNvCxnSpPr>
          <p:nvPr/>
        </p:nvCxnSpPr>
        <p:spPr bwMode="auto">
          <a:xfrm rot="5400000">
            <a:off x="4175125" y="5124450"/>
            <a:ext cx="1143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5145" name="TextBox 117"/>
          <p:cNvSpPr txBox="1">
            <a:spLocks noChangeArrowheads="1"/>
          </p:cNvSpPr>
          <p:nvPr/>
        </p:nvSpPr>
        <p:spPr bwMode="auto">
          <a:xfrm>
            <a:off x="5222875" y="5346700"/>
            <a:ext cx="584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a:t>12.2</a:t>
            </a:r>
          </a:p>
        </p:txBody>
      </p:sp>
      <p:sp>
        <p:nvSpPr>
          <p:cNvPr id="5146" name="TextBox 118"/>
          <p:cNvSpPr txBox="1">
            <a:spLocks noChangeArrowheads="1"/>
          </p:cNvSpPr>
          <p:nvPr/>
        </p:nvSpPr>
        <p:spPr bwMode="auto">
          <a:xfrm>
            <a:off x="5692775" y="5346700"/>
            <a:ext cx="129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a:solidFill>
                  <a:srgbClr val="0070C0"/>
                </a:solidFill>
              </a:rPr>
              <a:t>12.4</a:t>
            </a:r>
          </a:p>
        </p:txBody>
      </p:sp>
      <p:cxnSp>
        <p:nvCxnSpPr>
          <p:cNvPr id="5147" name="Straight Connector 120"/>
          <p:cNvCxnSpPr>
            <a:cxnSpLocks noChangeShapeType="1"/>
          </p:cNvCxnSpPr>
          <p:nvPr/>
        </p:nvCxnSpPr>
        <p:spPr bwMode="auto">
          <a:xfrm rot="16200000" flipV="1">
            <a:off x="5330031" y="5123657"/>
            <a:ext cx="411163"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148" name="Straight Connector 121"/>
          <p:cNvCxnSpPr>
            <a:cxnSpLocks noChangeShapeType="1"/>
          </p:cNvCxnSpPr>
          <p:nvPr/>
        </p:nvCxnSpPr>
        <p:spPr bwMode="auto">
          <a:xfrm rot="16200000" flipV="1">
            <a:off x="6119018" y="5123657"/>
            <a:ext cx="411163"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5149" name="Freeform 123"/>
          <p:cNvSpPr>
            <a:spLocks/>
          </p:cNvSpPr>
          <p:nvPr/>
        </p:nvSpPr>
        <p:spPr bwMode="auto">
          <a:xfrm>
            <a:off x="4751388" y="4803775"/>
            <a:ext cx="738187" cy="190500"/>
          </a:xfrm>
          <a:custGeom>
            <a:avLst/>
            <a:gdLst>
              <a:gd name="T0" fmla="*/ 2147483647 w 485029"/>
              <a:gd name="T1" fmla="*/ 7936 h 219987"/>
              <a:gd name="T2" fmla="*/ 2147483647 w 485029"/>
              <a:gd name="T3" fmla="*/ 223 h 219987"/>
              <a:gd name="T4" fmla="*/ 0 w 485029"/>
              <a:gd name="T5" fmla="*/ 9276 h 219987"/>
              <a:gd name="T6" fmla="*/ 0 60000 65536"/>
              <a:gd name="T7" fmla="*/ 0 60000 65536"/>
              <a:gd name="T8" fmla="*/ 0 60000 65536"/>
              <a:gd name="T9" fmla="*/ 0 w 485029"/>
              <a:gd name="T10" fmla="*/ 0 h 219987"/>
              <a:gd name="T11" fmla="*/ 485029 w 485029"/>
              <a:gd name="T12" fmla="*/ 219987 h 219987"/>
            </a:gdLst>
            <a:ahLst/>
            <a:cxnLst>
              <a:cxn ang="T6">
                <a:pos x="T0" y="T1"/>
              </a:cxn>
              <a:cxn ang="T7">
                <a:pos x="T2" y="T3"/>
              </a:cxn>
              <a:cxn ang="T8">
                <a:pos x="T4" y="T5"/>
              </a:cxn>
            </a:cxnLst>
            <a:rect l="T9" t="T10" r="T11" b="T12"/>
            <a:pathLst>
              <a:path w="485029" h="219987">
                <a:moveTo>
                  <a:pt x="485029" y="188181"/>
                </a:moveTo>
                <a:cubicBezTo>
                  <a:pt x="406178" y="94090"/>
                  <a:pt x="327328" y="0"/>
                  <a:pt x="246490" y="5301"/>
                </a:cubicBezTo>
                <a:cubicBezTo>
                  <a:pt x="165652" y="10602"/>
                  <a:pt x="82826" y="115294"/>
                  <a:pt x="0" y="219987"/>
                </a:cubicBezTo>
              </a:path>
            </a:pathLst>
          </a:custGeom>
          <a:noFill/>
          <a:ln w="12700"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0" name="Freeform 124"/>
          <p:cNvSpPr>
            <a:spLocks/>
          </p:cNvSpPr>
          <p:nvPr/>
        </p:nvSpPr>
        <p:spPr bwMode="auto">
          <a:xfrm>
            <a:off x="4765675" y="4498975"/>
            <a:ext cx="1541463" cy="381000"/>
          </a:xfrm>
          <a:custGeom>
            <a:avLst/>
            <a:gdLst>
              <a:gd name="T0" fmla="*/ 2147483647 w 485029"/>
              <a:gd name="T1" fmla="*/ 2147483647 h 219987"/>
              <a:gd name="T2" fmla="*/ 2147483647 w 485029"/>
              <a:gd name="T3" fmla="*/ 937513576 h 219987"/>
              <a:gd name="T4" fmla="*/ 0 w 485029"/>
              <a:gd name="T5" fmla="*/ 2147483647 h 219987"/>
              <a:gd name="T6" fmla="*/ 0 60000 65536"/>
              <a:gd name="T7" fmla="*/ 0 60000 65536"/>
              <a:gd name="T8" fmla="*/ 0 60000 65536"/>
              <a:gd name="T9" fmla="*/ 0 w 485029"/>
              <a:gd name="T10" fmla="*/ 0 h 219987"/>
              <a:gd name="T11" fmla="*/ 485029 w 485029"/>
              <a:gd name="T12" fmla="*/ 219987 h 219987"/>
            </a:gdLst>
            <a:ahLst/>
            <a:cxnLst>
              <a:cxn ang="T6">
                <a:pos x="T0" y="T1"/>
              </a:cxn>
              <a:cxn ang="T7">
                <a:pos x="T2" y="T3"/>
              </a:cxn>
              <a:cxn ang="T8">
                <a:pos x="T4" y="T5"/>
              </a:cxn>
            </a:cxnLst>
            <a:rect l="T9" t="T10" r="T11" b="T12"/>
            <a:pathLst>
              <a:path w="485029" h="219987">
                <a:moveTo>
                  <a:pt x="485029" y="188181"/>
                </a:moveTo>
                <a:cubicBezTo>
                  <a:pt x="406178" y="94090"/>
                  <a:pt x="327328" y="0"/>
                  <a:pt x="246490" y="5301"/>
                </a:cubicBezTo>
                <a:cubicBezTo>
                  <a:pt x="165652" y="10602"/>
                  <a:pt x="82826" y="115294"/>
                  <a:pt x="0" y="219987"/>
                </a:cubicBezTo>
              </a:path>
            </a:pathLst>
          </a:custGeom>
          <a:noFill/>
          <a:ln w="12700" cap="flat" cmpd="sng" algn="ctr">
            <a:solidFill>
              <a:srgbClr val="0070C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1" name="Freeform 126"/>
          <p:cNvSpPr>
            <a:spLocks/>
          </p:cNvSpPr>
          <p:nvPr/>
        </p:nvSpPr>
        <p:spPr bwMode="auto">
          <a:xfrm>
            <a:off x="5527675" y="4765675"/>
            <a:ext cx="739775" cy="190500"/>
          </a:xfrm>
          <a:custGeom>
            <a:avLst/>
            <a:gdLst>
              <a:gd name="T0" fmla="*/ 2147483647 w 485029"/>
              <a:gd name="T1" fmla="*/ 7936 h 219987"/>
              <a:gd name="T2" fmla="*/ 2147483647 w 485029"/>
              <a:gd name="T3" fmla="*/ 223 h 219987"/>
              <a:gd name="T4" fmla="*/ 0 w 485029"/>
              <a:gd name="T5" fmla="*/ 9276 h 219987"/>
              <a:gd name="T6" fmla="*/ 0 60000 65536"/>
              <a:gd name="T7" fmla="*/ 0 60000 65536"/>
              <a:gd name="T8" fmla="*/ 0 60000 65536"/>
              <a:gd name="T9" fmla="*/ 0 w 485029"/>
              <a:gd name="T10" fmla="*/ 0 h 219987"/>
              <a:gd name="T11" fmla="*/ 485029 w 485029"/>
              <a:gd name="T12" fmla="*/ 219987 h 219987"/>
            </a:gdLst>
            <a:ahLst/>
            <a:cxnLst>
              <a:cxn ang="T6">
                <a:pos x="T0" y="T1"/>
              </a:cxn>
              <a:cxn ang="T7">
                <a:pos x="T2" y="T3"/>
              </a:cxn>
              <a:cxn ang="T8">
                <a:pos x="T4" y="T5"/>
              </a:cxn>
            </a:cxnLst>
            <a:rect l="T9" t="T10" r="T11" b="T12"/>
            <a:pathLst>
              <a:path w="485029" h="219987">
                <a:moveTo>
                  <a:pt x="485029" y="188181"/>
                </a:moveTo>
                <a:cubicBezTo>
                  <a:pt x="406178" y="94090"/>
                  <a:pt x="327328" y="0"/>
                  <a:pt x="246490" y="5301"/>
                </a:cubicBezTo>
                <a:cubicBezTo>
                  <a:pt x="165652" y="10602"/>
                  <a:pt x="82826" y="115294"/>
                  <a:pt x="0" y="219987"/>
                </a:cubicBezTo>
              </a:path>
            </a:pathLst>
          </a:custGeom>
          <a:noFill/>
          <a:ln w="12700" cap="flat" cmpd="sng" algn="ctr">
            <a:solidFill>
              <a:srgbClr val="0070C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5152" name="Straight Arrow Connector 132"/>
          <p:cNvCxnSpPr>
            <a:cxnSpLocks noChangeShapeType="1"/>
          </p:cNvCxnSpPr>
          <p:nvPr/>
        </p:nvCxnSpPr>
        <p:spPr bwMode="auto">
          <a:xfrm rot="5400000">
            <a:off x="4130675" y="4375150"/>
            <a:ext cx="495300" cy="3429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7" name="TextBox 136"/>
          <p:cNvSpPr txBox="1"/>
          <p:nvPr/>
        </p:nvSpPr>
        <p:spPr>
          <a:xfrm>
            <a:off x="5426075" y="6029325"/>
            <a:ext cx="3352800" cy="523875"/>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D30AA5"/>
                </a:solidFill>
              </a:rPr>
              <a:t>[Future] </a:t>
            </a:r>
            <a:r>
              <a:rPr lang="en-US" sz="1400" dirty="0">
                <a:solidFill>
                  <a:srgbClr val="0070C0"/>
                </a:solidFill>
              </a:rPr>
              <a:t>Test backward compatibility of Dev with current release every night!</a:t>
            </a:r>
          </a:p>
        </p:txBody>
      </p:sp>
      <p:cxnSp>
        <p:nvCxnSpPr>
          <p:cNvPr id="5154" name="Straight Connector 138"/>
          <p:cNvCxnSpPr>
            <a:cxnSpLocks noChangeShapeType="1"/>
          </p:cNvCxnSpPr>
          <p:nvPr/>
        </p:nvCxnSpPr>
        <p:spPr bwMode="auto">
          <a:xfrm rot="16200000" flipV="1">
            <a:off x="6956425" y="5113338"/>
            <a:ext cx="40957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5155" name="Freeform 139"/>
          <p:cNvSpPr>
            <a:spLocks/>
          </p:cNvSpPr>
          <p:nvPr/>
        </p:nvSpPr>
        <p:spPr bwMode="auto">
          <a:xfrm>
            <a:off x="4778375" y="4337050"/>
            <a:ext cx="2362200" cy="381000"/>
          </a:xfrm>
          <a:custGeom>
            <a:avLst/>
            <a:gdLst>
              <a:gd name="T0" fmla="*/ 2147483647 w 485029"/>
              <a:gd name="T1" fmla="*/ 2147483647 h 219987"/>
              <a:gd name="T2" fmla="*/ 2147483647 w 485029"/>
              <a:gd name="T3" fmla="*/ 937513576 h 219987"/>
              <a:gd name="T4" fmla="*/ 0 w 485029"/>
              <a:gd name="T5" fmla="*/ 2147483647 h 219987"/>
              <a:gd name="T6" fmla="*/ 0 60000 65536"/>
              <a:gd name="T7" fmla="*/ 0 60000 65536"/>
              <a:gd name="T8" fmla="*/ 0 60000 65536"/>
              <a:gd name="T9" fmla="*/ 0 w 485029"/>
              <a:gd name="T10" fmla="*/ 0 h 219987"/>
              <a:gd name="T11" fmla="*/ 485029 w 485029"/>
              <a:gd name="T12" fmla="*/ 219987 h 219987"/>
            </a:gdLst>
            <a:ahLst/>
            <a:cxnLst>
              <a:cxn ang="T6">
                <a:pos x="T0" y="T1"/>
              </a:cxn>
              <a:cxn ang="T7">
                <a:pos x="T2" y="T3"/>
              </a:cxn>
              <a:cxn ang="T8">
                <a:pos x="T4" y="T5"/>
              </a:cxn>
            </a:cxnLst>
            <a:rect l="T9" t="T10" r="T11" b="T12"/>
            <a:pathLst>
              <a:path w="485029" h="219987">
                <a:moveTo>
                  <a:pt x="485029" y="188181"/>
                </a:moveTo>
                <a:cubicBezTo>
                  <a:pt x="406178" y="94090"/>
                  <a:pt x="327328" y="0"/>
                  <a:pt x="246490" y="5301"/>
                </a:cubicBezTo>
                <a:cubicBezTo>
                  <a:pt x="165652" y="10602"/>
                  <a:pt x="82826" y="115294"/>
                  <a:pt x="0" y="219987"/>
                </a:cubicBezTo>
              </a:path>
            </a:pathLst>
          </a:custGeom>
          <a:noFill/>
          <a:ln w="12700" cap="flat" cmpd="sng" algn="ctr">
            <a:solidFill>
              <a:srgbClr val="0070C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6" name="Freeform 140"/>
          <p:cNvSpPr>
            <a:spLocks/>
          </p:cNvSpPr>
          <p:nvPr/>
        </p:nvSpPr>
        <p:spPr bwMode="auto">
          <a:xfrm>
            <a:off x="6378575" y="4756150"/>
            <a:ext cx="739775" cy="190500"/>
          </a:xfrm>
          <a:custGeom>
            <a:avLst/>
            <a:gdLst>
              <a:gd name="T0" fmla="*/ 2147483647 w 485029"/>
              <a:gd name="T1" fmla="*/ 7936 h 219987"/>
              <a:gd name="T2" fmla="*/ 2147483647 w 485029"/>
              <a:gd name="T3" fmla="*/ 223 h 219987"/>
              <a:gd name="T4" fmla="*/ 0 w 485029"/>
              <a:gd name="T5" fmla="*/ 9276 h 219987"/>
              <a:gd name="T6" fmla="*/ 0 60000 65536"/>
              <a:gd name="T7" fmla="*/ 0 60000 65536"/>
              <a:gd name="T8" fmla="*/ 0 60000 65536"/>
              <a:gd name="T9" fmla="*/ 0 w 485029"/>
              <a:gd name="T10" fmla="*/ 0 h 219987"/>
              <a:gd name="T11" fmla="*/ 485029 w 485029"/>
              <a:gd name="T12" fmla="*/ 219987 h 219987"/>
            </a:gdLst>
            <a:ahLst/>
            <a:cxnLst>
              <a:cxn ang="T6">
                <a:pos x="T0" y="T1"/>
              </a:cxn>
              <a:cxn ang="T7">
                <a:pos x="T2" y="T3"/>
              </a:cxn>
              <a:cxn ang="T8">
                <a:pos x="T4" y="T5"/>
              </a:cxn>
            </a:cxnLst>
            <a:rect l="T9" t="T10" r="T11" b="T12"/>
            <a:pathLst>
              <a:path w="485029" h="219987">
                <a:moveTo>
                  <a:pt x="485029" y="188181"/>
                </a:moveTo>
                <a:cubicBezTo>
                  <a:pt x="406178" y="94090"/>
                  <a:pt x="327328" y="0"/>
                  <a:pt x="246490" y="5301"/>
                </a:cubicBezTo>
                <a:cubicBezTo>
                  <a:pt x="165652" y="10602"/>
                  <a:pt x="82826" y="115294"/>
                  <a:pt x="0" y="219987"/>
                </a:cubicBezTo>
              </a:path>
            </a:pathLst>
          </a:custGeom>
          <a:noFill/>
          <a:ln w="12700" cap="flat" cmpd="sng" algn="ctr">
            <a:solidFill>
              <a:srgbClr val="0070C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7" name="Freeform 141"/>
          <p:cNvSpPr>
            <a:spLocks/>
          </p:cNvSpPr>
          <p:nvPr/>
        </p:nvSpPr>
        <p:spPr bwMode="auto">
          <a:xfrm>
            <a:off x="5524500" y="4451350"/>
            <a:ext cx="1654175" cy="381000"/>
          </a:xfrm>
          <a:custGeom>
            <a:avLst/>
            <a:gdLst>
              <a:gd name="T0" fmla="*/ 2147483647 w 485029"/>
              <a:gd name="T1" fmla="*/ 2147483647 h 219987"/>
              <a:gd name="T2" fmla="*/ 2147483647 w 485029"/>
              <a:gd name="T3" fmla="*/ 937513576 h 219987"/>
              <a:gd name="T4" fmla="*/ 0 w 485029"/>
              <a:gd name="T5" fmla="*/ 2147483647 h 219987"/>
              <a:gd name="T6" fmla="*/ 0 60000 65536"/>
              <a:gd name="T7" fmla="*/ 0 60000 65536"/>
              <a:gd name="T8" fmla="*/ 0 60000 65536"/>
              <a:gd name="T9" fmla="*/ 0 w 485029"/>
              <a:gd name="T10" fmla="*/ 0 h 219987"/>
              <a:gd name="T11" fmla="*/ 485029 w 485029"/>
              <a:gd name="T12" fmla="*/ 219987 h 219987"/>
            </a:gdLst>
            <a:ahLst/>
            <a:cxnLst>
              <a:cxn ang="T6">
                <a:pos x="T0" y="T1"/>
              </a:cxn>
              <a:cxn ang="T7">
                <a:pos x="T2" y="T3"/>
              </a:cxn>
              <a:cxn ang="T8">
                <a:pos x="T4" y="T5"/>
              </a:cxn>
            </a:cxnLst>
            <a:rect l="T9" t="T10" r="T11" b="T12"/>
            <a:pathLst>
              <a:path w="485029" h="219987">
                <a:moveTo>
                  <a:pt x="485029" y="188181"/>
                </a:moveTo>
                <a:cubicBezTo>
                  <a:pt x="406178" y="94090"/>
                  <a:pt x="327328" y="0"/>
                  <a:pt x="246490" y="5301"/>
                </a:cubicBezTo>
                <a:cubicBezTo>
                  <a:pt x="165652" y="10602"/>
                  <a:pt x="82826" y="115294"/>
                  <a:pt x="0" y="219987"/>
                </a:cubicBezTo>
              </a:path>
            </a:pathLst>
          </a:custGeom>
          <a:noFill/>
          <a:ln w="12700" cap="flat" cmpd="sng" algn="ctr">
            <a:solidFill>
              <a:srgbClr val="0070C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8" name="TextBox 48"/>
          <p:cNvSpPr txBox="1">
            <a:spLocks noChangeArrowheads="1"/>
          </p:cNvSpPr>
          <p:nvPr/>
        </p:nvSpPr>
        <p:spPr bwMode="auto">
          <a:xfrm>
            <a:off x="3944938" y="537845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a:solidFill>
                  <a:srgbClr val="FF0000"/>
                </a:solidFill>
              </a:rPr>
              <a:t>12.0</a:t>
            </a:r>
          </a:p>
          <a:p>
            <a:pPr algn="ctr"/>
            <a:r>
              <a:rPr lang="en-US" sz="1600">
                <a:solidFill>
                  <a:srgbClr val="FF0000"/>
                </a:solidFill>
              </a:rPr>
              <a:t>(Dev)</a:t>
            </a:r>
          </a:p>
        </p:txBody>
      </p:sp>
      <p:sp>
        <p:nvSpPr>
          <p:cNvPr id="5159" name="Left Brace 1"/>
          <p:cNvSpPr>
            <a:spLocks/>
          </p:cNvSpPr>
          <p:nvPr/>
        </p:nvSpPr>
        <p:spPr bwMode="auto">
          <a:xfrm rot="-5400000">
            <a:off x="4151313" y="4841875"/>
            <a:ext cx="192087" cy="881063"/>
          </a:xfrm>
          <a:prstGeom prst="leftBrace">
            <a:avLst>
              <a:gd name="adj1" fmla="val 8282"/>
              <a:gd name="adj2" fmla="val 50000"/>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sp>
        <p:nvSpPr>
          <p:cNvPr id="41" name="TextBox 40"/>
          <p:cNvSpPr txBox="1"/>
          <p:nvPr/>
        </p:nvSpPr>
        <p:spPr>
          <a:xfrm>
            <a:off x="3305175" y="3965575"/>
            <a:ext cx="5676900" cy="30797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FF0000"/>
                </a:solidFill>
              </a:rPr>
              <a:t>Drop backward compatibility of 12.0 with 11.Y!  How to manage this? </a:t>
            </a:r>
          </a:p>
        </p:txBody>
      </p:sp>
    </p:spTree>
    <p:extLst>
      <p:ext uri="{BB962C8B-B14F-4D97-AF65-F5344CB8AC3E}">
        <p14:creationId xmlns:p14="http://schemas.microsoft.com/office/powerpoint/2010/main" val="2282909587"/>
      </p:ext>
    </p:extLst>
  </p:cSld>
  <p:clrMapOvr>
    <a:masterClrMapping/>
  </p:clrMapOvr>
  <mc:AlternateContent xmlns:mc="http://schemas.openxmlformats.org/markup-compatibility/2006" xmlns:p14="http://schemas.microsoft.com/office/powerpoint/2010/main">
    <mc:Choice Requires="p14">
      <p:transition spd="slow" p14:dur="1200" advTm="75766">
        <p:dissolve/>
      </p:transition>
    </mc:Choice>
    <mc:Fallback xmlns="">
      <p:transition spd="slow" advTm="75766">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880396" cy="458587"/>
          </a:xfrm>
        </p:spPr>
        <p:txBody>
          <a:bodyPr/>
          <a:lstStyle/>
          <a:p>
            <a:r>
              <a:rPr lang="en-US" sz="2800" dirty="0" smtClean="0"/>
              <a:t>Three Apps that Depend on Trilinos</a:t>
            </a:r>
            <a:endParaRPr lang="en-US" sz="2800" dirty="0"/>
          </a:p>
        </p:txBody>
      </p:sp>
      <p:grpSp>
        <p:nvGrpSpPr>
          <p:cNvPr id="32" name="Group 31"/>
          <p:cNvGrpSpPr/>
          <p:nvPr/>
        </p:nvGrpSpPr>
        <p:grpSpPr>
          <a:xfrm>
            <a:off x="1787041" y="1416806"/>
            <a:ext cx="865905" cy="666963"/>
            <a:chOff x="3923928" y="4509120"/>
            <a:chExt cx="865905" cy="666963"/>
          </a:xfrm>
        </p:grpSpPr>
        <p:sp>
          <p:nvSpPr>
            <p:cNvPr id="33" name="TextBox 32"/>
            <p:cNvSpPr txBox="1"/>
            <p:nvPr/>
          </p:nvSpPr>
          <p:spPr>
            <a:xfrm>
              <a:off x="3923928" y="4509120"/>
              <a:ext cx="428941" cy="137936"/>
            </a:xfrm>
            <a:prstGeom prst="rect">
              <a:avLst/>
            </a:prstGeom>
            <a:solidFill>
              <a:schemeClr val="bg1">
                <a:lumMod val="85000"/>
              </a:schemeClr>
            </a:solidFill>
            <a:ln>
              <a:solidFill>
                <a:schemeClr val="tx1"/>
              </a:solidFill>
            </a:ln>
          </p:spPr>
          <p:txBody>
            <a:bodyPr wrap="square" rtlCol="0">
              <a:noAutofit/>
            </a:bodyPr>
            <a:lstStyle/>
            <a:p>
              <a:endParaRPr lang="en-US" sz="1000" b="1" dirty="0"/>
            </a:p>
          </p:txBody>
        </p:sp>
        <p:sp>
          <p:nvSpPr>
            <p:cNvPr id="34" name="TextBox 33"/>
            <p:cNvSpPr txBox="1"/>
            <p:nvPr/>
          </p:nvSpPr>
          <p:spPr>
            <a:xfrm>
              <a:off x="3923928" y="4622085"/>
              <a:ext cx="865905" cy="553998"/>
            </a:xfrm>
            <a:prstGeom prst="rect">
              <a:avLst/>
            </a:prstGeom>
            <a:solidFill>
              <a:schemeClr val="bg1">
                <a:lumMod val="85000"/>
              </a:schemeClr>
            </a:solidFill>
            <a:ln>
              <a:solidFill>
                <a:schemeClr val="tx1"/>
              </a:solidFill>
            </a:ln>
          </p:spPr>
          <p:txBody>
            <a:bodyPr wrap="square" rtlCol="0">
              <a:spAutoFit/>
            </a:bodyPr>
            <a:lstStyle/>
            <a:p>
              <a:endParaRPr lang="en-US" sz="1000" b="1" dirty="0" smtClean="0"/>
            </a:p>
            <a:p>
              <a:pPr algn="ctr"/>
              <a:r>
                <a:rPr lang="en-US" sz="1000" b="1" dirty="0" smtClean="0"/>
                <a:t>App3</a:t>
              </a:r>
            </a:p>
            <a:p>
              <a:endParaRPr lang="en-US" sz="1000" b="1" dirty="0"/>
            </a:p>
          </p:txBody>
        </p:sp>
      </p:grpSp>
      <p:grpSp>
        <p:nvGrpSpPr>
          <p:cNvPr id="35" name="Group 34"/>
          <p:cNvGrpSpPr/>
          <p:nvPr/>
        </p:nvGrpSpPr>
        <p:grpSpPr>
          <a:xfrm>
            <a:off x="3149821" y="1685641"/>
            <a:ext cx="865905" cy="666963"/>
            <a:chOff x="3923928" y="4509120"/>
            <a:chExt cx="865905" cy="666963"/>
          </a:xfrm>
        </p:grpSpPr>
        <p:sp>
          <p:nvSpPr>
            <p:cNvPr id="36" name="TextBox 35"/>
            <p:cNvSpPr txBox="1"/>
            <p:nvPr/>
          </p:nvSpPr>
          <p:spPr>
            <a:xfrm>
              <a:off x="3923928" y="4509120"/>
              <a:ext cx="428941" cy="137936"/>
            </a:xfrm>
            <a:prstGeom prst="rect">
              <a:avLst/>
            </a:prstGeom>
            <a:solidFill>
              <a:schemeClr val="bg1">
                <a:lumMod val="85000"/>
              </a:schemeClr>
            </a:solidFill>
            <a:ln>
              <a:solidFill>
                <a:schemeClr val="tx1"/>
              </a:solidFill>
            </a:ln>
          </p:spPr>
          <p:txBody>
            <a:bodyPr wrap="square" rtlCol="0">
              <a:noAutofit/>
            </a:bodyPr>
            <a:lstStyle/>
            <a:p>
              <a:endParaRPr lang="en-US" sz="1000" b="1" dirty="0"/>
            </a:p>
          </p:txBody>
        </p:sp>
        <p:sp>
          <p:nvSpPr>
            <p:cNvPr id="37" name="TextBox 36"/>
            <p:cNvSpPr txBox="1"/>
            <p:nvPr/>
          </p:nvSpPr>
          <p:spPr>
            <a:xfrm>
              <a:off x="3923928" y="4622085"/>
              <a:ext cx="865905" cy="553998"/>
            </a:xfrm>
            <a:prstGeom prst="rect">
              <a:avLst/>
            </a:prstGeom>
            <a:solidFill>
              <a:schemeClr val="bg1">
                <a:lumMod val="85000"/>
              </a:schemeClr>
            </a:solidFill>
            <a:ln>
              <a:solidFill>
                <a:schemeClr val="tx1"/>
              </a:solidFill>
            </a:ln>
          </p:spPr>
          <p:txBody>
            <a:bodyPr wrap="square" rtlCol="0">
              <a:spAutoFit/>
            </a:bodyPr>
            <a:lstStyle/>
            <a:p>
              <a:endParaRPr lang="en-US" sz="1000" b="1" dirty="0" smtClean="0"/>
            </a:p>
            <a:p>
              <a:pPr algn="ctr"/>
              <a:r>
                <a:rPr lang="en-US" sz="1000" b="1" dirty="0" smtClean="0"/>
                <a:t>App2</a:t>
              </a:r>
            </a:p>
            <a:p>
              <a:endParaRPr lang="en-US" sz="1000" b="1" dirty="0"/>
            </a:p>
          </p:txBody>
        </p:sp>
      </p:grpSp>
      <p:grpSp>
        <p:nvGrpSpPr>
          <p:cNvPr id="38" name="Group 37"/>
          <p:cNvGrpSpPr/>
          <p:nvPr/>
        </p:nvGrpSpPr>
        <p:grpSpPr>
          <a:xfrm>
            <a:off x="5875381" y="2324448"/>
            <a:ext cx="865905" cy="666963"/>
            <a:chOff x="3923928" y="4509120"/>
            <a:chExt cx="865905" cy="666963"/>
          </a:xfrm>
        </p:grpSpPr>
        <p:sp>
          <p:nvSpPr>
            <p:cNvPr id="39" name="TextBox 38"/>
            <p:cNvSpPr txBox="1"/>
            <p:nvPr/>
          </p:nvSpPr>
          <p:spPr>
            <a:xfrm>
              <a:off x="3923928" y="4509120"/>
              <a:ext cx="428941" cy="137936"/>
            </a:xfrm>
            <a:prstGeom prst="rect">
              <a:avLst/>
            </a:prstGeom>
            <a:solidFill>
              <a:schemeClr val="bg1">
                <a:lumMod val="85000"/>
              </a:schemeClr>
            </a:solidFill>
            <a:ln>
              <a:solidFill>
                <a:schemeClr val="tx1"/>
              </a:solidFill>
            </a:ln>
          </p:spPr>
          <p:txBody>
            <a:bodyPr wrap="square" rtlCol="0">
              <a:noAutofit/>
            </a:bodyPr>
            <a:lstStyle/>
            <a:p>
              <a:endParaRPr lang="en-US" sz="1000" b="1" dirty="0"/>
            </a:p>
          </p:txBody>
        </p:sp>
        <p:sp>
          <p:nvSpPr>
            <p:cNvPr id="40" name="TextBox 39"/>
            <p:cNvSpPr txBox="1"/>
            <p:nvPr/>
          </p:nvSpPr>
          <p:spPr>
            <a:xfrm>
              <a:off x="3923928" y="4622085"/>
              <a:ext cx="865905" cy="553998"/>
            </a:xfrm>
            <a:prstGeom prst="rect">
              <a:avLst/>
            </a:prstGeom>
            <a:solidFill>
              <a:schemeClr val="bg1">
                <a:lumMod val="85000"/>
              </a:schemeClr>
            </a:solidFill>
            <a:ln>
              <a:solidFill>
                <a:schemeClr val="tx1"/>
              </a:solidFill>
            </a:ln>
          </p:spPr>
          <p:txBody>
            <a:bodyPr wrap="square" rtlCol="0">
              <a:spAutoFit/>
            </a:bodyPr>
            <a:lstStyle/>
            <a:p>
              <a:endParaRPr lang="en-US" sz="1000" b="1" dirty="0" smtClean="0"/>
            </a:p>
            <a:p>
              <a:pPr algn="ctr"/>
              <a:r>
                <a:rPr lang="en-US" sz="1000" b="1" dirty="0" smtClean="0"/>
                <a:t>Trilinos</a:t>
              </a:r>
            </a:p>
            <a:p>
              <a:pPr algn="ctr"/>
              <a:endParaRPr lang="en-US" sz="1000" b="1" dirty="0"/>
            </a:p>
          </p:txBody>
        </p:sp>
      </p:grpSp>
      <p:grpSp>
        <p:nvGrpSpPr>
          <p:cNvPr id="41" name="Group 40"/>
          <p:cNvGrpSpPr/>
          <p:nvPr/>
        </p:nvGrpSpPr>
        <p:grpSpPr>
          <a:xfrm>
            <a:off x="4512601" y="2049263"/>
            <a:ext cx="865905" cy="666963"/>
            <a:chOff x="3923928" y="4509120"/>
            <a:chExt cx="865905" cy="666963"/>
          </a:xfrm>
        </p:grpSpPr>
        <p:sp>
          <p:nvSpPr>
            <p:cNvPr id="42" name="TextBox 41"/>
            <p:cNvSpPr txBox="1"/>
            <p:nvPr/>
          </p:nvSpPr>
          <p:spPr>
            <a:xfrm>
              <a:off x="3923928" y="4509120"/>
              <a:ext cx="428941" cy="137936"/>
            </a:xfrm>
            <a:prstGeom prst="rect">
              <a:avLst/>
            </a:prstGeom>
            <a:solidFill>
              <a:schemeClr val="bg1">
                <a:lumMod val="85000"/>
              </a:schemeClr>
            </a:solidFill>
            <a:ln>
              <a:solidFill>
                <a:schemeClr val="tx1"/>
              </a:solidFill>
            </a:ln>
          </p:spPr>
          <p:txBody>
            <a:bodyPr wrap="square" rtlCol="0">
              <a:noAutofit/>
            </a:bodyPr>
            <a:lstStyle/>
            <a:p>
              <a:endParaRPr lang="en-US" sz="1000" b="1" dirty="0"/>
            </a:p>
          </p:txBody>
        </p:sp>
        <p:sp>
          <p:nvSpPr>
            <p:cNvPr id="43" name="TextBox 42"/>
            <p:cNvSpPr txBox="1"/>
            <p:nvPr/>
          </p:nvSpPr>
          <p:spPr>
            <a:xfrm>
              <a:off x="3923928" y="4622085"/>
              <a:ext cx="865905" cy="553998"/>
            </a:xfrm>
            <a:prstGeom prst="rect">
              <a:avLst/>
            </a:prstGeom>
            <a:solidFill>
              <a:schemeClr val="bg1">
                <a:lumMod val="85000"/>
              </a:schemeClr>
            </a:solidFill>
            <a:ln>
              <a:solidFill>
                <a:schemeClr val="tx1"/>
              </a:solidFill>
            </a:ln>
          </p:spPr>
          <p:txBody>
            <a:bodyPr wrap="square" rtlCol="0">
              <a:spAutoFit/>
            </a:bodyPr>
            <a:lstStyle/>
            <a:p>
              <a:endParaRPr lang="en-US" sz="1000" b="1" dirty="0" smtClean="0"/>
            </a:p>
            <a:p>
              <a:pPr algn="ctr"/>
              <a:r>
                <a:rPr lang="en-US" sz="1000" b="1" dirty="0" smtClean="0"/>
                <a:t>App1</a:t>
              </a:r>
            </a:p>
            <a:p>
              <a:endParaRPr lang="en-US" sz="1000" b="1" dirty="0"/>
            </a:p>
          </p:txBody>
        </p:sp>
      </p:grpSp>
      <p:cxnSp>
        <p:nvCxnSpPr>
          <p:cNvPr id="44" name="Elbow Connector 43"/>
          <p:cNvCxnSpPr>
            <a:stCxn id="40" idx="1"/>
            <a:endCxn id="43" idx="3"/>
          </p:cNvCxnSpPr>
          <p:nvPr/>
        </p:nvCxnSpPr>
        <p:spPr>
          <a:xfrm rot="10800000">
            <a:off x="5378507" y="2439228"/>
            <a:ext cx="496875" cy="275185"/>
          </a:xfrm>
          <a:prstGeom prst="bentConnector3">
            <a:avLst>
              <a:gd name="adj1" fmla="val 50000"/>
            </a:avLst>
          </a:prstGeom>
          <a:ln>
            <a:solidFill>
              <a:schemeClr val="tx1"/>
            </a:solidFill>
            <a:prstDash val="dash"/>
            <a:headEnd type="arrow"/>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40" idx="2"/>
            <a:endCxn id="37" idx="2"/>
          </p:cNvCxnSpPr>
          <p:nvPr/>
        </p:nvCxnSpPr>
        <p:spPr>
          <a:xfrm rot="5400000" flipH="1">
            <a:off x="4626150" y="1309228"/>
            <a:ext cx="638807" cy="2725560"/>
          </a:xfrm>
          <a:prstGeom prst="bentConnector3">
            <a:avLst>
              <a:gd name="adj1" fmla="val -35785"/>
            </a:avLst>
          </a:prstGeom>
          <a:ln>
            <a:solidFill>
              <a:schemeClr val="tx1"/>
            </a:solidFill>
            <a:prstDash val="dash"/>
            <a:headEnd type="arrow"/>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51" idx="1"/>
            <a:endCxn id="34" idx="2"/>
          </p:cNvCxnSpPr>
          <p:nvPr/>
        </p:nvCxnSpPr>
        <p:spPr>
          <a:xfrm rot="10800000">
            <a:off x="2219995" y="2083769"/>
            <a:ext cx="1604959" cy="1413864"/>
          </a:xfrm>
          <a:prstGeom prst="bentConnector2">
            <a:avLst/>
          </a:prstGeom>
          <a:ln>
            <a:solidFill>
              <a:schemeClr val="tx1"/>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43" idx="1"/>
            <a:endCxn id="37" idx="3"/>
          </p:cNvCxnSpPr>
          <p:nvPr/>
        </p:nvCxnSpPr>
        <p:spPr>
          <a:xfrm rot="10800000">
            <a:off x="4015727" y="2075605"/>
            <a:ext cx="496875" cy="363622"/>
          </a:xfrm>
          <a:prstGeom prst="bentConnector3">
            <a:avLst>
              <a:gd name="adj1" fmla="val 50000"/>
            </a:avLst>
          </a:prstGeom>
          <a:ln>
            <a:solidFill>
              <a:schemeClr val="tx1"/>
            </a:solidFill>
            <a:prstDash val="dash"/>
            <a:headEnd type="arrow"/>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37" idx="1"/>
            <a:endCxn id="34" idx="3"/>
          </p:cNvCxnSpPr>
          <p:nvPr/>
        </p:nvCxnSpPr>
        <p:spPr>
          <a:xfrm rot="10800000">
            <a:off x="2652947" y="1806771"/>
            <a:ext cx="496875" cy="268835"/>
          </a:xfrm>
          <a:prstGeom prst="bentConnector3">
            <a:avLst>
              <a:gd name="adj1" fmla="val 50000"/>
            </a:avLst>
          </a:prstGeom>
          <a:ln>
            <a:solidFill>
              <a:schemeClr val="tx1"/>
            </a:solidFill>
            <a:prstDash val="dash"/>
            <a:headEnd type="arrow"/>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24953" y="3413866"/>
            <a:ext cx="676274" cy="167534"/>
            <a:chOff x="4082721" y="5049180"/>
            <a:chExt cx="676274" cy="167534"/>
          </a:xfrm>
        </p:grpSpPr>
        <p:cxnSp>
          <p:nvCxnSpPr>
            <p:cNvPr id="50" name="Elbow Connector 46"/>
            <p:cNvCxnSpPr/>
            <p:nvPr/>
          </p:nvCxnSpPr>
          <p:spPr>
            <a:xfrm>
              <a:off x="4082721" y="5132185"/>
              <a:ext cx="676274" cy="1524"/>
            </a:xfrm>
            <a:prstGeom prst="straightConnector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082721" y="5049180"/>
              <a:ext cx="676274" cy="167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cxnSp>
        <p:nvCxnSpPr>
          <p:cNvPr id="52" name="Elbow Connector 51"/>
          <p:cNvCxnSpPr>
            <a:stCxn id="40" idx="3"/>
            <a:endCxn id="51" idx="3"/>
          </p:cNvCxnSpPr>
          <p:nvPr/>
        </p:nvCxnSpPr>
        <p:spPr>
          <a:xfrm flipH="1">
            <a:off x="4501227" y="2714412"/>
            <a:ext cx="2240059" cy="783221"/>
          </a:xfrm>
          <a:prstGeom prst="bentConnector3">
            <a:avLst>
              <a:gd name="adj1" fmla="val -10205"/>
            </a:avLst>
          </a:prstGeom>
          <a:ln>
            <a:solidFill>
              <a:schemeClr val="tx1"/>
            </a:solidFill>
            <a:prstDash val="dash"/>
            <a:head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9075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804196" cy="458587"/>
          </a:xfrm>
        </p:spPr>
        <p:txBody>
          <a:bodyPr/>
          <a:lstStyle/>
          <a:p>
            <a:r>
              <a:rPr lang="en-US" sz="2800" dirty="0" smtClean="0"/>
              <a:t>Releases with Three Apps and Trilinos</a:t>
            </a:r>
            <a:endParaRPr lang="en-US" sz="2800" dirty="0"/>
          </a:p>
        </p:txBody>
      </p:sp>
      <p:cxnSp>
        <p:nvCxnSpPr>
          <p:cNvPr id="77" name="Straight Arrow Connector 76"/>
          <p:cNvCxnSpPr/>
          <p:nvPr/>
        </p:nvCxnSpPr>
        <p:spPr>
          <a:xfrm>
            <a:off x="1010680" y="3603016"/>
            <a:ext cx="606799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Freeform 79"/>
          <p:cNvSpPr/>
          <p:nvPr/>
        </p:nvSpPr>
        <p:spPr>
          <a:xfrm>
            <a:off x="3314980" y="2954002"/>
            <a:ext cx="1017740" cy="639106"/>
          </a:xfrm>
          <a:custGeom>
            <a:avLst/>
            <a:gdLst>
              <a:gd name="connsiteX0" fmla="*/ 112237 w 1917287"/>
              <a:gd name="connsiteY0" fmla="*/ 1199408 h 1199408"/>
              <a:gd name="connsiteX1" fmla="*/ 135988 w 1917287"/>
              <a:gd name="connsiteY1" fmla="*/ 546265 h 1199408"/>
              <a:gd name="connsiteX2" fmla="*/ 1466024 w 1917287"/>
              <a:gd name="connsiteY2" fmla="*/ 296883 h 1199408"/>
              <a:gd name="connsiteX3" fmla="*/ 1917287 w 1917287"/>
              <a:gd name="connsiteY3" fmla="*/ 0 h 1199408"/>
              <a:gd name="connsiteX0" fmla="*/ 143814 w 1948864"/>
              <a:gd name="connsiteY0" fmla="*/ 1199408 h 1199408"/>
              <a:gd name="connsiteX1" fmla="*/ 167565 w 1948864"/>
              <a:gd name="connsiteY1" fmla="*/ 546265 h 1199408"/>
              <a:gd name="connsiteX2" fmla="*/ 1948864 w 1948864"/>
              <a:gd name="connsiteY2" fmla="*/ 0 h 1199408"/>
              <a:gd name="connsiteX0" fmla="*/ 87669 w 1892719"/>
              <a:gd name="connsiteY0" fmla="*/ 1199408 h 1199408"/>
              <a:gd name="connsiteX1" fmla="*/ 111420 w 1892719"/>
              <a:gd name="connsiteY1" fmla="*/ 546265 h 1199408"/>
              <a:gd name="connsiteX2" fmla="*/ 1073321 w 1892719"/>
              <a:gd name="connsiteY2" fmla="*/ 498764 h 1199408"/>
              <a:gd name="connsiteX3" fmla="*/ 1892719 w 1892719"/>
              <a:gd name="connsiteY3" fmla="*/ 0 h 1199408"/>
              <a:gd name="connsiteX0" fmla="*/ 143814 w 1948864"/>
              <a:gd name="connsiteY0" fmla="*/ 1199408 h 1199408"/>
              <a:gd name="connsiteX1" fmla="*/ 167565 w 1948864"/>
              <a:gd name="connsiteY1" fmla="*/ 546265 h 1199408"/>
              <a:gd name="connsiteX2" fmla="*/ 1948864 w 1948864"/>
              <a:gd name="connsiteY2" fmla="*/ 0 h 1199408"/>
              <a:gd name="connsiteX0" fmla="*/ 9271 w 1814321"/>
              <a:gd name="connsiteY0" fmla="*/ 1199408 h 1199408"/>
              <a:gd name="connsiteX1" fmla="*/ 959297 w 1814321"/>
              <a:gd name="connsiteY1" fmla="*/ 522514 h 1199408"/>
              <a:gd name="connsiteX2" fmla="*/ 1814321 w 1814321"/>
              <a:gd name="connsiteY2" fmla="*/ 0 h 1199408"/>
              <a:gd name="connsiteX0" fmla="*/ 0 w 1805050"/>
              <a:gd name="connsiteY0" fmla="*/ 1199408 h 1199408"/>
              <a:gd name="connsiteX1" fmla="*/ 950026 w 1805050"/>
              <a:gd name="connsiteY1" fmla="*/ 522514 h 1199408"/>
              <a:gd name="connsiteX2" fmla="*/ 1805050 w 1805050"/>
              <a:gd name="connsiteY2" fmla="*/ 0 h 1199408"/>
              <a:gd name="connsiteX0" fmla="*/ 0 w 1805050"/>
              <a:gd name="connsiteY0" fmla="*/ 1199408 h 1199408"/>
              <a:gd name="connsiteX1" fmla="*/ 771896 w 1805050"/>
              <a:gd name="connsiteY1" fmla="*/ 415636 h 1199408"/>
              <a:gd name="connsiteX2" fmla="*/ 1805050 w 1805050"/>
              <a:gd name="connsiteY2" fmla="*/ 0 h 1199408"/>
              <a:gd name="connsiteX0" fmla="*/ 0 w 1805050"/>
              <a:gd name="connsiteY0" fmla="*/ 1199408 h 1199408"/>
              <a:gd name="connsiteX1" fmla="*/ 771896 w 1805050"/>
              <a:gd name="connsiteY1" fmla="*/ 415636 h 1199408"/>
              <a:gd name="connsiteX2" fmla="*/ 1805050 w 1805050"/>
              <a:gd name="connsiteY2" fmla="*/ 0 h 1199408"/>
              <a:gd name="connsiteX0" fmla="*/ 0 w 1805050"/>
              <a:gd name="connsiteY0" fmla="*/ 817058 h 817058"/>
              <a:gd name="connsiteX1" fmla="*/ 771896 w 1805050"/>
              <a:gd name="connsiteY1" fmla="*/ 33286 h 817058"/>
              <a:gd name="connsiteX2" fmla="*/ 1805050 w 1805050"/>
              <a:gd name="connsiteY2" fmla="*/ 68913 h 817058"/>
              <a:gd name="connsiteX0" fmla="*/ 0 w 1805050"/>
              <a:gd name="connsiteY0" fmla="*/ 748145 h 748145"/>
              <a:gd name="connsiteX1" fmla="*/ 665018 w 1805050"/>
              <a:gd name="connsiteY1" fmla="*/ 142503 h 748145"/>
              <a:gd name="connsiteX2" fmla="*/ 1805050 w 1805050"/>
              <a:gd name="connsiteY2" fmla="*/ 0 h 748145"/>
              <a:gd name="connsiteX0" fmla="*/ 0 w 1805050"/>
              <a:gd name="connsiteY0" fmla="*/ 748145 h 748145"/>
              <a:gd name="connsiteX1" fmla="*/ 665018 w 1805050"/>
              <a:gd name="connsiteY1" fmla="*/ 142503 h 748145"/>
              <a:gd name="connsiteX2" fmla="*/ 1805050 w 1805050"/>
              <a:gd name="connsiteY2" fmla="*/ 0 h 748145"/>
            </a:gdLst>
            <a:ahLst/>
            <a:cxnLst>
              <a:cxn ang="0">
                <a:pos x="connsiteX0" y="connsiteY0"/>
              </a:cxn>
              <a:cxn ang="0">
                <a:pos x="connsiteX1" y="connsiteY1"/>
              </a:cxn>
              <a:cxn ang="0">
                <a:pos x="connsiteX2" y="connsiteY2"/>
              </a:cxn>
            </a:cxnLst>
            <a:rect l="l" t="t" r="r" b="b"/>
            <a:pathLst>
              <a:path w="1805050" h="748145">
                <a:moveTo>
                  <a:pt x="0" y="748145"/>
                </a:moveTo>
                <a:cubicBezTo>
                  <a:pt x="53439" y="425532"/>
                  <a:pt x="364176" y="267194"/>
                  <a:pt x="665018" y="142503"/>
                </a:cubicBezTo>
                <a:cubicBezTo>
                  <a:pt x="965860" y="17812"/>
                  <a:pt x="1386445" y="6927"/>
                  <a:pt x="1805050" y="0"/>
                </a:cubicBezTo>
              </a:path>
            </a:pathLst>
          </a:custGeom>
          <a:noFill/>
          <a:ln w="127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Arrow Connector 80"/>
          <p:cNvCxnSpPr/>
          <p:nvPr/>
        </p:nvCxnSpPr>
        <p:spPr>
          <a:xfrm>
            <a:off x="972275" y="4430658"/>
            <a:ext cx="606799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Freeform 81"/>
          <p:cNvSpPr/>
          <p:nvPr/>
        </p:nvSpPr>
        <p:spPr>
          <a:xfrm>
            <a:off x="1020782" y="3839738"/>
            <a:ext cx="642783" cy="91655"/>
          </a:xfrm>
          <a:custGeom>
            <a:avLst/>
            <a:gdLst>
              <a:gd name="connsiteX0" fmla="*/ 112237 w 1917287"/>
              <a:gd name="connsiteY0" fmla="*/ 1199408 h 1199408"/>
              <a:gd name="connsiteX1" fmla="*/ 135988 w 1917287"/>
              <a:gd name="connsiteY1" fmla="*/ 546265 h 1199408"/>
              <a:gd name="connsiteX2" fmla="*/ 1466024 w 1917287"/>
              <a:gd name="connsiteY2" fmla="*/ 296883 h 1199408"/>
              <a:gd name="connsiteX3" fmla="*/ 1917287 w 1917287"/>
              <a:gd name="connsiteY3" fmla="*/ 0 h 1199408"/>
              <a:gd name="connsiteX0" fmla="*/ 143814 w 1948864"/>
              <a:gd name="connsiteY0" fmla="*/ 1199408 h 1199408"/>
              <a:gd name="connsiteX1" fmla="*/ 167565 w 1948864"/>
              <a:gd name="connsiteY1" fmla="*/ 546265 h 1199408"/>
              <a:gd name="connsiteX2" fmla="*/ 1948864 w 1948864"/>
              <a:gd name="connsiteY2" fmla="*/ 0 h 1199408"/>
              <a:gd name="connsiteX0" fmla="*/ 87669 w 1892719"/>
              <a:gd name="connsiteY0" fmla="*/ 1199408 h 1199408"/>
              <a:gd name="connsiteX1" fmla="*/ 111420 w 1892719"/>
              <a:gd name="connsiteY1" fmla="*/ 546265 h 1199408"/>
              <a:gd name="connsiteX2" fmla="*/ 1073321 w 1892719"/>
              <a:gd name="connsiteY2" fmla="*/ 498764 h 1199408"/>
              <a:gd name="connsiteX3" fmla="*/ 1892719 w 1892719"/>
              <a:gd name="connsiteY3" fmla="*/ 0 h 1199408"/>
              <a:gd name="connsiteX0" fmla="*/ 143814 w 1948864"/>
              <a:gd name="connsiteY0" fmla="*/ 1199408 h 1199408"/>
              <a:gd name="connsiteX1" fmla="*/ 167565 w 1948864"/>
              <a:gd name="connsiteY1" fmla="*/ 546265 h 1199408"/>
              <a:gd name="connsiteX2" fmla="*/ 1948864 w 1948864"/>
              <a:gd name="connsiteY2" fmla="*/ 0 h 1199408"/>
              <a:gd name="connsiteX0" fmla="*/ 9271 w 1814321"/>
              <a:gd name="connsiteY0" fmla="*/ 1199408 h 1199408"/>
              <a:gd name="connsiteX1" fmla="*/ 959297 w 1814321"/>
              <a:gd name="connsiteY1" fmla="*/ 522514 h 1199408"/>
              <a:gd name="connsiteX2" fmla="*/ 1814321 w 1814321"/>
              <a:gd name="connsiteY2" fmla="*/ 0 h 1199408"/>
              <a:gd name="connsiteX0" fmla="*/ 0 w 1805050"/>
              <a:gd name="connsiteY0" fmla="*/ 1199408 h 1199408"/>
              <a:gd name="connsiteX1" fmla="*/ 950026 w 1805050"/>
              <a:gd name="connsiteY1" fmla="*/ 522514 h 1199408"/>
              <a:gd name="connsiteX2" fmla="*/ 1805050 w 1805050"/>
              <a:gd name="connsiteY2" fmla="*/ 0 h 1199408"/>
              <a:gd name="connsiteX0" fmla="*/ 0 w 1805050"/>
              <a:gd name="connsiteY0" fmla="*/ 1199408 h 1199408"/>
              <a:gd name="connsiteX1" fmla="*/ 771896 w 1805050"/>
              <a:gd name="connsiteY1" fmla="*/ 415636 h 1199408"/>
              <a:gd name="connsiteX2" fmla="*/ 1805050 w 1805050"/>
              <a:gd name="connsiteY2" fmla="*/ 0 h 1199408"/>
              <a:gd name="connsiteX0" fmla="*/ 0 w 1805050"/>
              <a:gd name="connsiteY0" fmla="*/ 1199408 h 1199408"/>
              <a:gd name="connsiteX1" fmla="*/ 771896 w 1805050"/>
              <a:gd name="connsiteY1" fmla="*/ 415636 h 1199408"/>
              <a:gd name="connsiteX2" fmla="*/ 1805050 w 1805050"/>
              <a:gd name="connsiteY2" fmla="*/ 0 h 1199408"/>
              <a:gd name="connsiteX0" fmla="*/ 0 w 1805050"/>
              <a:gd name="connsiteY0" fmla="*/ 817058 h 817058"/>
              <a:gd name="connsiteX1" fmla="*/ 771896 w 1805050"/>
              <a:gd name="connsiteY1" fmla="*/ 33286 h 817058"/>
              <a:gd name="connsiteX2" fmla="*/ 1805050 w 1805050"/>
              <a:gd name="connsiteY2" fmla="*/ 68913 h 817058"/>
              <a:gd name="connsiteX0" fmla="*/ 0 w 1805050"/>
              <a:gd name="connsiteY0" fmla="*/ 748145 h 748145"/>
              <a:gd name="connsiteX1" fmla="*/ 665018 w 1805050"/>
              <a:gd name="connsiteY1" fmla="*/ 142503 h 748145"/>
              <a:gd name="connsiteX2" fmla="*/ 1805050 w 1805050"/>
              <a:gd name="connsiteY2" fmla="*/ 0 h 748145"/>
              <a:gd name="connsiteX0" fmla="*/ 0 w 1805050"/>
              <a:gd name="connsiteY0" fmla="*/ 748145 h 748145"/>
              <a:gd name="connsiteX1" fmla="*/ 665018 w 1805050"/>
              <a:gd name="connsiteY1" fmla="*/ 142503 h 748145"/>
              <a:gd name="connsiteX2" fmla="*/ 1805050 w 1805050"/>
              <a:gd name="connsiteY2" fmla="*/ 0 h 748145"/>
              <a:gd name="connsiteX0" fmla="*/ -1 w 1140031"/>
              <a:gd name="connsiteY0" fmla="*/ 142503 h 142503"/>
              <a:gd name="connsiteX1" fmla="*/ 1140031 w 1140031"/>
              <a:gd name="connsiteY1" fmla="*/ 0 h 142503"/>
            </a:gdLst>
            <a:ahLst/>
            <a:cxnLst>
              <a:cxn ang="0">
                <a:pos x="connsiteX0" y="connsiteY0"/>
              </a:cxn>
              <a:cxn ang="0">
                <a:pos x="connsiteX1" y="connsiteY1"/>
              </a:cxn>
            </a:cxnLst>
            <a:rect l="l" t="t" r="r" b="b"/>
            <a:pathLst>
              <a:path w="1140031" h="142503">
                <a:moveTo>
                  <a:pt x="-1" y="142503"/>
                </a:moveTo>
                <a:cubicBezTo>
                  <a:pt x="300841" y="17812"/>
                  <a:pt x="721426" y="6927"/>
                  <a:pt x="1140031" y="0"/>
                </a:cubicBezTo>
              </a:path>
            </a:pathLst>
          </a:custGeom>
          <a:noFill/>
          <a:ln w="127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p:cNvSpPr txBox="1"/>
          <p:nvPr/>
        </p:nvSpPr>
        <p:spPr>
          <a:xfrm>
            <a:off x="7222351" y="4245992"/>
            <a:ext cx="854849" cy="369332"/>
          </a:xfrm>
          <a:prstGeom prst="rect">
            <a:avLst/>
          </a:prstGeom>
          <a:noFill/>
        </p:spPr>
        <p:txBody>
          <a:bodyPr wrap="none" rtlCol="0">
            <a:spAutoFit/>
          </a:bodyPr>
          <a:lstStyle/>
          <a:p>
            <a:r>
              <a:rPr lang="en-US" dirty="0" smtClean="0"/>
              <a:t>Trilinos</a:t>
            </a:r>
            <a:endParaRPr lang="en-US" dirty="0"/>
          </a:p>
        </p:txBody>
      </p:sp>
      <p:sp>
        <p:nvSpPr>
          <p:cNvPr id="84" name="TextBox 83"/>
          <p:cNvSpPr txBox="1"/>
          <p:nvPr/>
        </p:nvSpPr>
        <p:spPr>
          <a:xfrm>
            <a:off x="7222351" y="3408441"/>
            <a:ext cx="678391" cy="369332"/>
          </a:xfrm>
          <a:prstGeom prst="rect">
            <a:avLst/>
          </a:prstGeom>
          <a:noFill/>
        </p:spPr>
        <p:txBody>
          <a:bodyPr wrap="none" rtlCol="0">
            <a:spAutoFit/>
          </a:bodyPr>
          <a:lstStyle/>
          <a:p>
            <a:r>
              <a:rPr lang="en-US" dirty="0" smtClean="0"/>
              <a:t>App1</a:t>
            </a:r>
            <a:endParaRPr lang="en-US" dirty="0"/>
          </a:p>
        </p:txBody>
      </p:sp>
      <p:cxnSp>
        <p:nvCxnSpPr>
          <p:cNvPr id="85" name="Straight Arrow Connector 84"/>
          <p:cNvCxnSpPr/>
          <p:nvPr/>
        </p:nvCxnSpPr>
        <p:spPr>
          <a:xfrm>
            <a:off x="1030717" y="2779243"/>
            <a:ext cx="606799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222351" y="2584668"/>
            <a:ext cx="678391" cy="369332"/>
          </a:xfrm>
          <a:prstGeom prst="rect">
            <a:avLst/>
          </a:prstGeom>
          <a:noFill/>
        </p:spPr>
        <p:txBody>
          <a:bodyPr wrap="none" rtlCol="0">
            <a:spAutoFit/>
          </a:bodyPr>
          <a:lstStyle/>
          <a:p>
            <a:r>
              <a:rPr lang="en-US" dirty="0" smtClean="0"/>
              <a:t>App2</a:t>
            </a:r>
            <a:endParaRPr lang="en-US" dirty="0"/>
          </a:p>
        </p:txBody>
      </p:sp>
      <p:cxnSp>
        <p:nvCxnSpPr>
          <p:cNvPr id="87" name="Straight Arrow Connector 86"/>
          <p:cNvCxnSpPr/>
          <p:nvPr/>
        </p:nvCxnSpPr>
        <p:spPr>
          <a:xfrm>
            <a:off x="1050754" y="1955470"/>
            <a:ext cx="606799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7222351" y="1760895"/>
            <a:ext cx="678391" cy="369332"/>
          </a:xfrm>
          <a:prstGeom prst="rect">
            <a:avLst/>
          </a:prstGeom>
          <a:noFill/>
        </p:spPr>
        <p:txBody>
          <a:bodyPr wrap="none" rtlCol="0">
            <a:spAutoFit/>
          </a:bodyPr>
          <a:lstStyle/>
          <a:p>
            <a:r>
              <a:rPr lang="en-US" dirty="0" smtClean="0"/>
              <a:t>App3</a:t>
            </a:r>
            <a:endParaRPr lang="en-US" dirty="0"/>
          </a:p>
        </p:txBody>
      </p:sp>
      <p:sp>
        <p:nvSpPr>
          <p:cNvPr id="89" name="TextBox 88"/>
          <p:cNvSpPr txBox="1"/>
          <p:nvPr/>
        </p:nvSpPr>
        <p:spPr>
          <a:xfrm>
            <a:off x="1166630" y="3908455"/>
            <a:ext cx="782650" cy="276999"/>
          </a:xfrm>
          <a:prstGeom prst="rect">
            <a:avLst/>
          </a:prstGeom>
          <a:noFill/>
        </p:spPr>
        <p:txBody>
          <a:bodyPr wrap="none" rtlCol="0">
            <a:spAutoFit/>
          </a:bodyPr>
          <a:lstStyle/>
          <a:p>
            <a:r>
              <a:rPr lang="en-US" sz="1200" dirty="0" smtClean="0"/>
              <a:t>Trilinos  X</a:t>
            </a:r>
            <a:endParaRPr lang="en-US" sz="1200" dirty="0"/>
          </a:p>
        </p:txBody>
      </p:sp>
      <p:sp>
        <p:nvSpPr>
          <p:cNvPr id="90" name="TextBox 89"/>
          <p:cNvSpPr txBox="1"/>
          <p:nvPr/>
        </p:nvSpPr>
        <p:spPr>
          <a:xfrm>
            <a:off x="4396139" y="2816843"/>
            <a:ext cx="1031116" cy="461665"/>
          </a:xfrm>
          <a:prstGeom prst="rect">
            <a:avLst/>
          </a:prstGeom>
          <a:noFill/>
        </p:spPr>
        <p:txBody>
          <a:bodyPr wrap="none" rtlCol="0">
            <a:spAutoFit/>
          </a:bodyPr>
          <a:lstStyle/>
          <a:p>
            <a:r>
              <a:rPr lang="en-US" sz="1200" dirty="0" smtClean="0"/>
              <a:t>App1 K+1</a:t>
            </a:r>
          </a:p>
          <a:p>
            <a:r>
              <a:rPr lang="en-US" sz="1200" dirty="0"/>
              <a:t>(</a:t>
            </a:r>
            <a:r>
              <a:rPr lang="en-US" sz="1200" dirty="0" smtClean="0"/>
              <a:t>Trilinos  X+1)</a:t>
            </a:r>
            <a:endParaRPr lang="en-US" sz="1200" dirty="0"/>
          </a:p>
        </p:txBody>
      </p:sp>
      <p:sp>
        <p:nvSpPr>
          <p:cNvPr id="91" name="Freeform 90"/>
          <p:cNvSpPr/>
          <p:nvPr/>
        </p:nvSpPr>
        <p:spPr>
          <a:xfrm>
            <a:off x="1855590" y="3816178"/>
            <a:ext cx="1017740" cy="637765"/>
          </a:xfrm>
          <a:custGeom>
            <a:avLst/>
            <a:gdLst>
              <a:gd name="connsiteX0" fmla="*/ 112237 w 1917287"/>
              <a:gd name="connsiteY0" fmla="*/ 1199408 h 1199408"/>
              <a:gd name="connsiteX1" fmla="*/ 135988 w 1917287"/>
              <a:gd name="connsiteY1" fmla="*/ 546265 h 1199408"/>
              <a:gd name="connsiteX2" fmla="*/ 1466024 w 1917287"/>
              <a:gd name="connsiteY2" fmla="*/ 296883 h 1199408"/>
              <a:gd name="connsiteX3" fmla="*/ 1917287 w 1917287"/>
              <a:gd name="connsiteY3" fmla="*/ 0 h 1199408"/>
              <a:gd name="connsiteX0" fmla="*/ 143814 w 1948864"/>
              <a:gd name="connsiteY0" fmla="*/ 1199408 h 1199408"/>
              <a:gd name="connsiteX1" fmla="*/ 167565 w 1948864"/>
              <a:gd name="connsiteY1" fmla="*/ 546265 h 1199408"/>
              <a:gd name="connsiteX2" fmla="*/ 1948864 w 1948864"/>
              <a:gd name="connsiteY2" fmla="*/ 0 h 1199408"/>
              <a:gd name="connsiteX0" fmla="*/ 87669 w 1892719"/>
              <a:gd name="connsiteY0" fmla="*/ 1199408 h 1199408"/>
              <a:gd name="connsiteX1" fmla="*/ 111420 w 1892719"/>
              <a:gd name="connsiteY1" fmla="*/ 546265 h 1199408"/>
              <a:gd name="connsiteX2" fmla="*/ 1073321 w 1892719"/>
              <a:gd name="connsiteY2" fmla="*/ 498764 h 1199408"/>
              <a:gd name="connsiteX3" fmla="*/ 1892719 w 1892719"/>
              <a:gd name="connsiteY3" fmla="*/ 0 h 1199408"/>
              <a:gd name="connsiteX0" fmla="*/ 143814 w 1948864"/>
              <a:gd name="connsiteY0" fmla="*/ 1199408 h 1199408"/>
              <a:gd name="connsiteX1" fmla="*/ 167565 w 1948864"/>
              <a:gd name="connsiteY1" fmla="*/ 546265 h 1199408"/>
              <a:gd name="connsiteX2" fmla="*/ 1948864 w 1948864"/>
              <a:gd name="connsiteY2" fmla="*/ 0 h 1199408"/>
              <a:gd name="connsiteX0" fmla="*/ 9271 w 1814321"/>
              <a:gd name="connsiteY0" fmla="*/ 1199408 h 1199408"/>
              <a:gd name="connsiteX1" fmla="*/ 959297 w 1814321"/>
              <a:gd name="connsiteY1" fmla="*/ 522514 h 1199408"/>
              <a:gd name="connsiteX2" fmla="*/ 1814321 w 1814321"/>
              <a:gd name="connsiteY2" fmla="*/ 0 h 1199408"/>
              <a:gd name="connsiteX0" fmla="*/ 0 w 1805050"/>
              <a:gd name="connsiteY0" fmla="*/ 1199408 h 1199408"/>
              <a:gd name="connsiteX1" fmla="*/ 950026 w 1805050"/>
              <a:gd name="connsiteY1" fmla="*/ 522514 h 1199408"/>
              <a:gd name="connsiteX2" fmla="*/ 1805050 w 1805050"/>
              <a:gd name="connsiteY2" fmla="*/ 0 h 1199408"/>
              <a:gd name="connsiteX0" fmla="*/ 0 w 1805050"/>
              <a:gd name="connsiteY0" fmla="*/ 1199408 h 1199408"/>
              <a:gd name="connsiteX1" fmla="*/ 771896 w 1805050"/>
              <a:gd name="connsiteY1" fmla="*/ 415636 h 1199408"/>
              <a:gd name="connsiteX2" fmla="*/ 1805050 w 1805050"/>
              <a:gd name="connsiteY2" fmla="*/ 0 h 1199408"/>
              <a:gd name="connsiteX0" fmla="*/ 0 w 1805050"/>
              <a:gd name="connsiteY0" fmla="*/ 1199408 h 1199408"/>
              <a:gd name="connsiteX1" fmla="*/ 771896 w 1805050"/>
              <a:gd name="connsiteY1" fmla="*/ 415636 h 1199408"/>
              <a:gd name="connsiteX2" fmla="*/ 1805050 w 1805050"/>
              <a:gd name="connsiteY2" fmla="*/ 0 h 1199408"/>
              <a:gd name="connsiteX0" fmla="*/ 0 w 1805050"/>
              <a:gd name="connsiteY0" fmla="*/ 817058 h 817058"/>
              <a:gd name="connsiteX1" fmla="*/ 771896 w 1805050"/>
              <a:gd name="connsiteY1" fmla="*/ 33286 h 817058"/>
              <a:gd name="connsiteX2" fmla="*/ 1805050 w 1805050"/>
              <a:gd name="connsiteY2" fmla="*/ 68913 h 817058"/>
              <a:gd name="connsiteX0" fmla="*/ 0 w 1805050"/>
              <a:gd name="connsiteY0" fmla="*/ 748145 h 748145"/>
              <a:gd name="connsiteX1" fmla="*/ 665018 w 1805050"/>
              <a:gd name="connsiteY1" fmla="*/ 142503 h 748145"/>
              <a:gd name="connsiteX2" fmla="*/ 1805050 w 1805050"/>
              <a:gd name="connsiteY2" fmla="*/ 0 h 748145"/>
              <a:gd name="connsiteX0" fmla="*/ 0 w 1805050"/>
              <a:gd name="connsiteY0" fmla="*/ 748145 h 748145"/>
              <a:gd name="connsiteX1" fmla="*/ 665018 w 1805050"/>
              <a:gd name="connsiteY1" fmla="*/ 142503 h 748145"/>
              <a:gd name="connsiteX2" fmla="*/ 1805050 w 1805050"/>
              <a:gd name="connsiteY2" fmla="*/ 0 h 748145"/>
            </a:gdLst>
            <a:ahLst/>
            <a:cxnLst>
              <a:cxn ang="0">
                <a:pos x="connsiteX0" y="connsiteY0"/>
              </a:cxn>
              <a:cxn ang="0">
                <a:pos x="connsiteX1" y="connsiteY1"/>
              </a:cxn>
              <a:cxn ang="0">
                <a:pos x="connsiteX2" y="connsiteY2"/>
              </a:cxn>
            </a:cxnLst>
            <a:rect l="l" t="t" r="r" b="b"/>
            <a:pathLst>
              <a:path w="1805050" h="748145">
                <a:moveTo>
                  <a:pt x="0" y="748145"/>
                </a:moveTo>
                <a:cubicBezTo>
                  <a:pt x="53439" y="425532"/>
                  <a:pt x="364176" y="267194"/>
                  <a:pt x="665018" y="142503"/>
                </a:cubicBezTo>
                <a:cubicBezTo>
                  <a:pt x="965860" y="17812"/>
                  <a:pt x="1386445" y="6927"/>
                  <a:pt x="1805050" y="0"/>
                </a:cubicBezTo>
              </a:path>
            </a:pathLst>
          </a:custGeom>
          <a:noFill/>
          <a:ln w="127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2350210" y="3854583"/>
            <a:ext cx="938142" cy="276999"/>
          </a:xfrm>
          <a:prstGeom prst="rect">
            <a:avLst/>
          </a:prstGeom>
          <a:noFill/>
        </p:spPr>
        <p:txBody>
          <a:bodyPr wrap="none" rtlCol="0">
            <a:spAutoFit/>
          </a:bodyPr>
          <a:lstStyle/>
          <a:p>
            <a:r>
              <a:rPr lang="en-US" sz="1200" dirty="0" smtClean="0"/>
              <a:t>Trilinos  X+1</a:t>
            </a:r>
            <a:endParaRPr lang="en-US" sz="1200" dirty="0"/>
          </a:p>
        </p:txBody>
      </p:sp>
      <p:sp>
        <p:nvSpPr>
          <p:cNvPr id="93" name="Freeform 92"/>
          <p:cNvSpPr/>
          <p:nvPr/>
        </p:nvSpPr>
        <p:spPr>
          <a:xfrm>
            <a:off x="4428725" y="2130228"/>
            <a:ext cx="1017740" cy="657180"/>
          </a:xfrm>
          <a:custGeom>
            <a:avLst/>
            <a:gdLst>
              <a:gd name="connsiteX0" fmla="*/ 112237 w 1917287"/>
              <a:gd name="connsiteY0" fmla="*/ 1199408 h 1199408"/>
              <a:gd name="connsiteX1" fmla="*/ 135988 w 1917287"/>
              <a:gd name="connsiteY1" fmla="*/ 546265 h 1199408"/>
              <a:gd name="connsiteX2" fmla="*/ 1466024 w 1917287"/>
              <a:gd name="connsiteY2" fmla="*/ 296883 h 1199408"/>
              <a:gd name="connsiteX3" fmla="*/ 1917287 w 1917287"/>
              <a:gd name="connsiteY3" fmla="*/ 0 h 1199408"/>
              <a:gd name="connsiteX0" fmla="*/ 143814 w 1948864"/>
              <a:gd name="connsiteY0" fmla="*/ 1199408 h 1199408"/>
              <a:gd name="connsiteX1" fmla="*/ 167565 w 1948864"/>
              <a:gd name="connsiteY1" fmla="*/ 546265 h 1199408"/>
              <a:gd name="connsiteX2" fmla="*/ 1948864 w 1948864"/>
              <a:gd name="connsiteY2" fmla="*/ 0 h 1199408"/>
              <a:gd name="connsiteX0" fmla="*/ 87669 w 1892719"/>
              <a:gd name="connsiteY0" fmla="*/ 1199408 h 1199408"/>
              <a:gd name="connsiteX1" fmla="*/ 111420 w 1892719"/>
              <a:gd name="connsiteY1" fmla="*/ 546265 h 1199408"/>
              <a:gd name="connsiteX2" fmla="*/ 1073321 w 1892719"/>
              <a:gd name="connsiteY2" fmla="*/ 498764 h 1199408"/>
              <a:gd name="connsiteX3" fmla="*/ 1892719 w 1892719"/>
              <a:gd name="connsiteY3" fmla="*/ 0 h 1199408"/>
              <a:gd name="connsiteX0" fmla="*/ 143814 w 1948864"/>
              <a:gd name="connsiteY0" fmla="*/ 1199408 h 1199408"/>
              <a:gd name="connsiteX1" fmla="*/ 167565 w 1948864"/>
              <a:gd name="connsiteY1" fmla="*/ 546265 h 1199408"/>
              <a:gd name="connsiteX2" fmla="*/ 1948864 w 1948864"/>
              <a:gd name="connsiteY2" fmla="*/ 0 h 1199408"/>
              <a:gd name="connsiteX0" fmla="*/ 9271 w 1814321"/>
              <a:gd name="connsiteY0" fmla="*/ 1199408 h 1199408"/>
              <a:gd name="connsiteX1" fmla="*/ 959297 w 1814321"/>
              <a:gd name="connsiteY1" fmla="*/ 522514 h 1199408"/>
              <a:gd name="connsiteX2" fmla="*/ 1814321 w 1814321"/>
              <a:gd name="connsiteY2" fmla="*/ 0 h 1199408"/>
              <a:gd name="connsiteX0" fmla="*/ 0 w 1805050"/>
              <a:gd name="connsiteY0" fmla="*/ 1199408 h 1199408"/>
              <a:gd name="connsiteX1" fmla="*/ 950026 w 1805050"/>
              <a:gd name="connsiteY1" fmla="*/ 522514 h 1199408"/>
              <a:gd name="connsiteX2" fmla="*/ 1805050 w 1805050"/>
              <a:gd name="connsiteY2" fmla="*/ 0 h 1199408"/>
              <a:gd name="connsiteX0" fmla="*/ 0 w 1805050"/>
              <a:gd name="connsiteY0" fmla="*/ 1199408 h 1199408"/>
              <a:gd name="connsiteX1" fmla="*/ 771896 w 1805050"/>
              <a:gd name="connsiteY1" fmla="*/ 415636 h 1199408"/>
              <a:gd name="connsiteX2" fmla="*/ 1805050 w 1805050"/>
              <a:gd name="connsiteY2" fmla="*/ 0 h 1199408"/>
              <a:gd name="connsiteX0" fmla="*/ 0 w 1805050"/>
              <a:gd name="connsiteY0" fmla="*/ 1199408 h 1199408"/>
              <a:gd name="connsiteX1" fmla="*/ 771896 w 1805050"/>
              <a:gd name="connsiteY1" fmla="*/ 415636 h 1199408"/>
              <a:gd name="connsiteX2" fmla="*/ 1805050 w 1805050"/>
              <a:gd name="connsiteY2" fmla="*/ 0 h 1199408"/>
              <a:gd name="connsiteX0" fmla="*/ 0 w 1805050"/>
              <a:gd name="connsiteY0" fmla="*/ 817058 h 817058"/>
              <a:gd name="connsiteX1" fmla="*/ 771896 w 1805050"/>
              <a:gd name="connsiteY1" fmla="*/ 33286 h 817058"/>
              <a:gd name="connsiteX2" fmla="*/ 1805050 w 1805050"/>
              <a:gd name="connsiteY2" fmla="*/ 68913 h 817058"/>
              <a:gd name="connsiteX0" fmla="*/ 0 w 1805050"/>
              <a:gd name="connsiteY0" fmla="*/ 748145 h 748145"/>
              <a:gd name="connsiteX1" fmla="*/ 665018 w 1805050"/>
              <a:gd name="connsiteY1" fmla="*/ 142503 h 748145"/>
              <a:gd name="connsiteX2" fmla="*/ 1805050 w 1805050"/>
              <a:gd name="connsiteY2" fmla="*/ 0 h 748145"/>
              <a:gd name="connsiteX0" fmla="*/ 0 w 1805050"/>
              <a:gd name="connsiteY0" fmla="*/ 748145 h 748145"/>
              <a:gd name="connsiteX1" fmla="*/ 665018 w 1805050"/>
              <a:gd name="connsiteY1" fmla="*/ 142503 h 748145"/>
              <a:gd name="connsiteX2" fmla="*/ 1805050 w 1805050"/>
              <a:gd name="connsiteY2" fmla="*/ 0 h 748145"/>
            </a:gdLst>
            <a:ahLst/>
            <a:cxnLst>
              <a:cxn ang="0">
                <a:pos x="connsiteX0" y="connsiteY0"/>
              </a:cxn>
              <a:cxn ang="0">
                <a:pos x="connsiteX1" y="connsiteY1"/>
              </a:cxn>
              <a:cxn ang="0">
                <a:pos x="connsiteX2" y="connsiteY2"/>
              </a:cxn>
            </a:cxnLst>
            <a:rect l="l" t="t" r="r" b="b"/>
            <a:pathLst>
              <a:path w="1805050" h="748145">
                <a:moveTo>
                  <a:pt x="0" y="748145"/>
                </a:moveTo>
                <a:cubicBezTo>
                  <a:pt x="53439" y="425532"/>
                  <a:pt x="364176" y="267194"/>
                  <a:pt x="665018" y="142503"/>
                </a:cubicBezTo>
                <a:cubicBezTo>
                  <a:pt x="965860" y="17812"/>
                  <a:pt x="1386445" y="6927"/>
                  <a:pt x="1805050" y="0"/>
                </a:cubicBezTo>
              </a:path>
            </a:pathLst>
          </a:custGeom>
          <a:noFill/>
          <a:ln w="127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5473351" y="1972738"/>
            <a:ext cx="984629" cy="646331"/>
          </a:xfrm>
          <a:prstGeom prst="rect">
            <a:avLst/>
          </a:prstGeom>
          <a:noFill/>
        </p:spPr>
        <p:txBody>
          <a:bodyPr wrap="none" rtlCol="0">
            <a:spAutoFit/>
          </a:bodyPr>
          <a:lstStyle/>
          <a:p>
            <a:r>
              <a:rPr lang="en-US" sz="1200" dirty="0" smtClean="0"/>
              <a:t>App2 M+1</a:t>
            </a:r>
          </a:p>
          <a:p>
            <a:r>
              <a:rPr lang="en-US" sz="1200" dirty="0" smtClean="0"/>
              <a:t>(App1 K+1,</a:t>
            </a:r>
          </a:p>
          <a:p>
            <a:r>
              <a:rPr lang="en-US" sz="1200" dirty="0" smtClean="0"/>
              <a:t>Trilinos  X+2)</a:t>
            </a:r>
            <a:endParaRPr lang="en-US" sz="1200" dirty="0"/>
          </a:p>
        </p:txBody>
      </p:sp>
      <p:sp>
        <p:nvSpPr>
          <p:cNvPr id="95" name="Freeform 94"/>
          <p:cNvSpPr/>
          <p:nvPr/>
        </p:nvSpPr>
        <p:spPr>
          <a:xfrm>
            <a:off x="1143176" y="2954001"/>
            <a:ext cx="1017740" cy="639912"/>
          </a:xfrm>
          <a:custGeom>
            <a:avLst/>
            <a:gdLst>
              <a:gd name="connsiteX0" fmla="*/ 112237 w 1917287"/>
              <a:gd name="connsiteY0" fmla="*/ 1199408 h 1199408"/>
              <a:gd name="connsiteX1" fmla="*/ 135988 w 1917287"/>
              <a:gd name="connsiteY1" fmla="*/ 546265 h 1199408"/>
              <a:gd name="connsiteX2" fmla="*/ 1466024 w 1917287"/>
              <a:gd name="connsiteY2" fmla="*/ 296883 h 1199408"/>
              <a:gd name="connsiteX3" fmla="*/ 1917287 w 1917287"/>
              <a:gd name="connsiteY3" fmla="*/ 0 h 1199408"/>
              <a:gd name="connsiteX0" fmla="*/ 143814 w 1948864"/>
              <a:gd name="connsiteY0" fmla="*/ 1199408 h 1199408"/>
              <a:gd name="connsiteX1" fmla="*/ 167565 w 1948864"/>
              <a:gd name="connsiteY1" fmla="*/ 546265 h 1199408"/>
              <a:gd name="connsiteX2" fmla="*/ 1948864 w 1948864"/>
              <a:gd name="connsiteY2" fmla="*/ 0 h 1199408"/>
              <a:gd name="connsiteX0" fmla="*/ 87669 w 1892719"/>
              <a:gd name="connsiteY0" fmla="*/ 1199408 h 1199408"/>
              <a:gd name="connsiteX1" fmla="*/ 111420 w 1892719"/>
              <a:gd name="connsiteY1" fmla="*/ 546265 h 1199408"/>
              <a:gd name="connsiteX2" fmla="*/ 1073321 w 1892719"/>
              <a:gd name="connsiteY2" fmla="*/ 498764 h 1199408"/>
              <a:gd name="connsiteX3" fmla="*/ 1892719 w 1892719"/>
              <a:gd name="connsiteY3" fmla="*/ 0 h 1199408"/>
              <a:gd name="connsiteX0" fmla="*/ 143814 w 1948864"/>
              <a:gd name="connsiteY0" fmla="*/ 1199408 h 1199408"/>
              <a:gd name="connsiteX1" fmla="*/ 167565 w 1948864"/>
              <a:gd name="connsiteY1" fmla="*/ 546265 h 1199408"/>
              <a:gd name="connsiteX2" fmla="*/ 1948864 w 1948864"/>
              <a:gd name="connsiteY2" fmla="*/ 0 h 1199408"/>
              <a:gd name="connsiteX0" fmla="*/ 9271 w 1814321"/>
              <a:gd name="connsiteY0" fmla="*/ 1199408 h 1199408"/>
              <a:gd name="connsiteX1" fmla="*/ 959297 w 1814321"/>
              <a:gd name="connsiteY1" fmla="*/ 522514 h 1199408"/>
              <a:gd name="connsiteX2" fmla="*/ 1814321 w 1814321"/>
              <a:gd name="connsiteY2" fmla="*/ 0 h 1199408"/>
              <a:gd name="connsiteX0" fmla="*/ 0 w 1805050"/>
              <a:gd name="connsiteY0" fmla="*/ 1199408 h 1199408"/>
              <a:gd name="connsiteX1" fmla="*/ 950026 w 1805050"/>
              <a:gd name="connsiteY1" fmla="*/ 522514 h 1199408"/>
              <a:gd name="connsiteX2" fmla="*/ 1805050 w 1805050"/>
              <a:gd name="connsiteY2" fmla="*/ 0 h 1199408"/>
              <a:gd name="connsiteX0" fmla="*/ 0 w 1805050"/>
              <a:gd name="connsiteY0" fmla="*/ 1199408 h 1199408"/>
              <a:gd name="connsiteX1" fmla="*/ 771896 w 1805050"/>
              <a:gd name="connsiteY1" fmla="*/ 415636 h 1199408"/>
              <a:gd name="connsiteX2" fmla="*/ 1805050 w 1805050"/>
              <a:gd name="connsiteY2" fmla="*/ 0 h 1199408"/>
              <a:gd name="connsiteX0" fmla="*/ 0 w 1805050"/>
              <a:gd name="connsiteY0" fmla="*/ 1199408 h 1199408"/>
              <a:gd name="connsiteX1" fmla="*/ 771896 w 1805050"/>
              <a:gd name="connsiteY1" fmla="*/ 415636 h 1199408"/>
              <a:gd name="connsiteX2" fmla="*/ 1805050 w 1805050"/>
              <a:gd name="connsiteY2" fmla="*/ 0 h 1199408"/>
              <a:gd name="connsiteX0" fmla="*/ 0 w 1805050"/>
              <a:gd name="connsiteY0" fmla="*/ 817058 h 817058"/>
              <a:gd name="connsiteX1" fmla="*/ 771896 w 1805050"/>
              <a:gd name="connsiteY1" fmla="*/ 33286 h 817058"/>
              <a:gd name="connsiteX2" fmla="*/ 1805050 w 1805050"/>
              <a:gd name="connsiteY2" fmla="*/ 68913 h 817058"/>
              <a:gd name="connsiteX0" fmla="*/ 0 w 1805050"/>
              <a:gd name="connsiteY0" fmla="*/ 748145 h 748145"/>
              <a:gd name="connsiteX1" fmla="*/ 665018 w 1805050"/>
              <a:gd name="connsiteY1" fmla="*/ 142503 h 748145"/>
              <a:gd name="connsiteX2" fmla="*/ 1805050 w 1805050"/>
              <a:gd name="connsiteY2" fmla="*/ 0 h 748145"/>
              <a:gd name="connsiteX0" fmla="*/ 0 w 1805050"/>
              <a:gd name="connsiteY0" fmla="*/ 748145 h 748145"/>
              <a:gd name="connsiteX1" fmla="*/ 665018 w 1805050"/>
              <a:gd name="connsiteY1" fmla="*/ 142503 h 748145"/>
              <a:gd name="connsiteX2" fmla="*/ 1805050 w 1805050"/>
              <a:gd name="connsiteY2" fmla="*/ 0 h 748145"/>
            </a:gdLst>
            <a:ahLst/>
            <a:cxnLst>
              <a:cxn ang="0">
                <a:pos x="connsiteX0" y="connsiteY0"/>
              </a:cxn>
              <a:cxn ang="0">
                <a:pos x="connsiteX1" y="connsiteY1"/>
              </a:cxn>
              <a:cxn ang="0">
                <a:pos x="connsiteX2" y="connsiteY2"/>
              </a:cxn>
            </a:cxnLst>
            <a:rect l="l" t="t" r="r" b="b"/>
            <a:pathLst>
              <a:path w="1805050" h="748145">
                <a:moveTo>
                  <a:pt x="0" y="748145"/>
                </a:moveTo>
                <a:cubicBezTo>
                  <a:pt x="53439" y="425532"/>
                  <a:pt x="364176" y="267194"/>
                  <a:pt x="665018" y="142503"/>
                </a:cubicBezTo>
                <a:cubicBezTo>
                  <a:pt x="965860" y="17812"/>
                  <a:pt x="1386445" y="6927"/>
                  <a:pt x="1805050" y="0"/>
                </a:cubicBezTo>
              </a:path>
            </a:pathLst>
          </a:custGeom>
          <a:noFill/>
          <a:ln w="127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2160916" y="2779243"/>
            <a:ext cx="875624" cy="461665"/>
          </a:xfrm>
          <a:prstGeom prst="rect">
            <a:avLst/>
          </a:prstGeom>
          <a:noFill/>
        </p:spPr>
        <p:txBody>
          <a:bodyPr wrap="none" rtlCol="0">
            <a:spAutoFit/>
          </a:bodyPr>
          <a:lstStyle/>
          <a:p>
            <a:r>
              <a:rPr lang="en-US" sz="1200" dirty="0" smtClean="0"/>
              <a:t>App1 K</a:t>
            </a:r>
          </a:p>
          <a:p>
            <a:r>
              <a:rPr lang="en-US" sz="1200" dirty="0"/>
              <a:t>(</a:t>
            </a:r>
            <a:r>
              <a:rPr lang="en-US" sz="1200" dirty="0" smtClean="0"/>
              <a:t>Trilinos  X)</a:t>
            </a:r>
            <a:endParaRPr lang="en-US" sz="1200" dirty="0"/>
          </a:p>
        </p:txBody>
      </p:sp>
      <p:sp>
        <p:nvSpPr>
          <p:cNvPr id="97" name="Freeform 96"/>
          <p:cNvSpPr/>
          <p:nvPr/>
        </p:nvSpPr>
        <p:spPr>
          <a:xfrm>
            <a:off x="1344626" y="2122063"/>
            <a:ext cx="1017740" cy="657180"/>
          </a:xfrm>
          <a:custGeom>
            <a:avLst/>
            <a:gdLst>
              <a:gd name="connsiteX0" fmla="*/ 112237 w 1917287"/>
              <a:gd name="connsiteY0" fmla="*/ 1199408 h 1199408"/>
              <a:gd name="connsiteX1" fmla="*/ 135988 w 1917287"/>
              <a:gd name="connsiteY1" fmla="*/ 546265 h 1199408"/>
              <a:gd name="connsiteX2" fmla="*/ 1466024 w 1917287"/>
              <a:gd name="connsiteY2" fmla="*/ 296883 h 1199408"/>
              <a:gd name="connsiteX3" fmla="*/ 1917287 w 1917287"/>
              <a:gd name="connsiteY3" fmla="*/ 0 h 1199408"/>
              <a:gd name="connsiteX0" fmla="*/ 143814 w 1948864"/>
              <a:gd name="connsiteY0" fmla="*/ 1199408 h 1199408"/>
              <a:gd name="connsiteX1" fmla="*/ 167565 w 1948864"/>
              <a:gd name="connsiteY1" fmla="*/ 546265 h 1199408"/>
              <a:gd name="connsiteX2" fmla="*/ 1948864 w 1948864"/>
              <a:gd name="connsiteY2" fmla="*/ 0 h 1199408"/>
              <a:gd name="connsiteX0" fmla="*/ 87669 w 1892719"/>
              <a:gd name="connsiteY0" fmla="*/ 1199408 h 1199408"/>
              <a:gd name="connsiteX1" fmla="*/ 111420 w 1892719"/>
              <a:gd name="connsiteY1" fmla="*/ 546265 h 1199408"/>
              <a:gd name="connsiteX2" fmla="*/ 1073321 w 1892719"/>
              <a:gd name="connsiteY2" fmla="*/ 498764 h 1199408"/>
              <a:gd name="connsiteX3" fmla="*/ 1892719 w 1892719"/>
              <a:gd name="connsiteY3" fmla="*/ 0 h 1199408"/>
              <a:gd name="connsiteX0" fmla="*/ 143814 w 1948864"/>
              <a:gd name="connsiteY0" fmla="*/ 1199408 h 1199408"/>
              <a:gd name="connsiteX1" fmla="*/ 167565 w 1948864"/>
              <a:gd name="connsiteY1" fmla="*/ 546265 h 1199408"/>
              <a:gd name="connsiteX2" fmla="*/ 1948864 w 1948864"/>
              <a:gd name="connsiteY2" fmla="*/ 0 h 1199408"/>
              <a:gd name="connsiteX0" fmla="*/ 9271 w 1814321"/>
              <a:gd name="connsiteY0" fmla="*/ 1199408 h 1199408"/>
              <a:gd name="connsiteX1" fmla="*/ 959297 w 1814321"/>
              <a:gd name="connsiteY1" fmla="*/ 522514 h 1199408"/>
              <a:gd name="connsiteX2" fmla="*/ 1814321 w 1814321"/>
              <a:gd name="connsiteY2" fmla="*/ 0 h 1199408"/>
              <a:gd name="connsiteX0" fmla="*/ 0 w 1805050"/>
              <a:gd name="connsiteY0" fmla="*/ 1199408 h 1199408"/>
              <a:gd name="connsiteX1" fmla="*/ 950026 w 1805050"/>
              <a:gd name="connsiteY1" fmla="*/ 522514 h 1199408"/>
              <a:gd name="connsiteX2" fmla="*/ 1805050 w 1805050"/>
              <a:gd name="connsiteY2" fmla="*/ 0 h 1199408"/>
              <a:gd name="connsiteX0" fmla="*/ 0 w 1805050"/>
              <a:gd name="connsiteY0" fmla="*/ 1199408 h 1199408"/>
              <a:gd name="connsiteX1" fmla="*/ 771896 w 1805050"/>
              <a:gd name="connsiteY1" fmla="*/ 415636 h 1199408"/>
              <a:gd name="connsiteX2" fmla="*/ 1805050 w 1805050"/>
              <a:gd name="connsiteY2" fmla="*/ 0 h 1199408"/>
              <a:gd name="connsiteX0" fmla="*/ 0 w 1805050"/>
              <a:gd name="connsiteY0" fmla="*/ 1199408 h 1199408"/>
              <a:gd name="connsiteX1" fmla="*/ 771896 w 1805050"/>
              <a:gd name="connsiteY1" fmla="*/ 415636 h 1199408"/>
              <a:gd name="connsiteX2" fmla="*/ 1805050 w 1805050"/>
              <a:gd name="connsiteY2" fmla="*/ 0 h 1199408"/>
              <a:gd name="connsiteX0" fmla="*/ 0 w 1805050"/>
              <a:gd name="connsiteY0" fmla="*/ 817058 h 817058"/>
              <a:gd name="connsiteX1" fmla="*/ 771896 w 1805050"/>
              <a:gd name="connsiteY1" fmla="*/ 33286 h 817058"/>
              <a:gd name="connsiteX2" fmla="*/ 1805050 w 1805050"/>
              <a:gd name="connsiteY2" fmla="*/ 68913 h 817058"/>
              <a:gd name="connsiteX0" fmla="*/ 0 w 1805050"/>
              <a:gd name="connsiteY0" fmla="*/ 748145 h 748145"/>
              <a:gd name="connsiteX1" fmla="*/ 665018 w 1805050"/>
              <a:gd name="connsiteY1" fmla="*/ 142503 h 748145"/>
              <a:gd name="connsiteX2" fmla="*/ 1805050 w 1805050"/>
              <a:gd name="connsiteY2" fmla="*/ 0 h 748145"/>
              <a:gd name="connsiteX0" fmla="*/ 0 w 1805050"/>
              <a:gd name="connsiteY0" fmla="*/ 748145 h 748145"/>
              <a:gd name="connsiteX1" fmla="*/ 665018 w 1805050"/>
              <a:gd name="connsiteY1" fmla="*/ 142503 h 748145"/>
              <a:gd name="connsiteX2" fmla="*/ 1805050 w 1805050"/>
              <a:gd name="connsiteY2" fmla="*/ 0 h 748145"/>
            </a:gdLst>
            <a:ahLst/>
            <a:cxnLst>
              <a:cxn ang="0">
                <a:pos x="connsiteX0" y="connsiteY0"/>
              </a:cxn>
              <a:cxn ang="0">
                <a:pos x="connsiteX1" y="connsiteY1"/>
              </a:cxn>
              <a:cxn ang="0">
                <a:pos x="connsiteX2" y="connsiteY2"/>
              </a:cxn>
            </a:cxnLst>
            <a:rect l="l" t="t" r="r" b="b"/>
            <a:pathLst>
              <a:path w="1805050" h="748145">
                <a:moveTo>
                  <a:pt x="0" y="748145"/>
                </a:moveTo>
                <a:cubicBezTo>
                  <a:pt x="53439" y="425532"/>
                  <a:pt x="364176" y="267194"/>
                  <a:pt x="665018" y="142503"/>
                </a:cubicBezTo>
                <a:cubicBezTo>
                  <a:pt x="965860" y="17812"/>
                  <a:pt x="1386445" y="6927"/>
                  <a:pt x="1805050" y="0"/>
                </a:cubicBezTo>
              </a:path>
            </a:pathLst>
          </a:custGeom>
          <a:noFill/>
          <a:ln w="127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2362366" y="1964573"/>
            <a:ext cx="835485" cy="646331"/>
          </a:xfrm>
          <a:prstGeom prst="rect">
            <a:avLst/>
          </a:prstGeom>
          <a:noFill/>
        </p:spPr>
        <p:txBody>
          <a:bodyPr wrap="none" rtlCol="0">
            <a:spAutoFit/>
          </a:bodyPr>
          <a:lstStyle/>
          <a:p>
            <a:r>
              <a:rPr lang="en-US" sz="1200" dirty="0" smtClean="0"/>
              <a:t>App2 M</a:t>
            </a:r>
          </a:p>
          <a:p>
            <a:r>
              <a:rPr lang="en-US" sz="1200" dirty="0" smtClean="0"/>
              <a:t>(App1 K,</a:t>
            </a:r>
          </a:p>
          <a:p>
            <a:r>
              <a:rPr lang="en-US" sz="1200" dirty="0" smtClean="0"/>
              <a:t>Trilinos  X)</a:t>
            </a:r>
            <a:endParaRPr lang="en-US" sz="1200" dirty="0"/>
          </a:p>
        </p:txBody>
      </p:sp>
      <p:sp>
        <p:nvSpPr>
          <p:cNvPr id="99" name="Freeform 98"/>
          <p:cNvSpPr/>
          <p:nvPr/>
        </p:nvSpPr>
        <p:spPr>
          <a:xfrm>
            <a:off x="3199765" y="3801057"/>
            <a:ext cx="1017740" cy="637765"/>
          </a:xfrm>
          <a:custGeom>
            <a:avLst/>
            <a:gdLst>
              <a:gd name="connsiteX0" fmla="*/ 112237 w 1917287"/>
              <a:gd name="connsiteY0" fmla="*/ 1199408 h 1199408"/>
              <a:gd name="connsiteX1" fmla="*/ 135988 w 1917287"/>
              <a:gd name="connsiteY1" fmla="*/ 546265 h 1199408"/>
              <a:gd name="connsiteX2" fmla="*/ 1466024 w 1917287"/>
              <a:gd name="connsiteY2" fmla="*/ 296883 h 1199408"/>
              <a:gd name="connsiteX3" fmla="*/ 1917287 w 1917287"/>
              <a:gd name="connsiteY3" fmla="*/ 0 h 1199408"/>
              <a:gd name="connsiteX0" fmla="*/ 143814 w 1948864"/>
              <a:gd name="connsiteY0" fmla="*/ 1199408 h 1199408"/>
              <a:gd name="connsiteX1" fmla="*/ 167565 w 1948864"/>
              <a:gd name="connsiteY1" fmla="*/ 546265 h 1199408"/>
              <a:gd name="connsiteX2" fmla="*/ 1948864 w 1948864"/>
              <a:gd name="connsiteY2" fmla="*/ 0 h 1199408"/>
              <a:gd name="connsiteX0" fmla="*/ 87669 w 1892719"/>
              <a:gd name="connsiteY0" fmla="*/ 1199408 h 1199408"/>
              <a:gd name="connsiteX1" fmla="*/ 111420 w 1892719"/>
              <a:gd name="connsiteY1" fmla="*/ 546265 h 1199408"/>
              <a:gd name="connsiteX2" fmla="*/ 1073321 w 1892719"/>
              <a:gd name="connsiteY2" fmla="*/ 498764 h 1199408"/>
              <a:gd name="connsiteX3" fmla="*/ 1892719 w 1892719"/>
              <a:gd name="connsiteY3" fmla="*/ 0 h 1199408"/>
              <a:gd name="connsiteX0" fmla="*/ 143814 w 1948864"/>
              <a:gd name="connsiteY0" fmla="*/ 1199408 h 1199408"/>
              <a:gd name="connsiteX1" fmla="*/ 167565 w 1948864"/>
              <a:gd name="connsiteY1" fmla="*/ 546265 h 1199408"/>
              <a:gd name="connsiteX2" fmla="*/ 1948864 w 1948864"/>
              <a:gd name="connsiteY2" fmla="*/ 0 h 1199408"/>
              <a:gd name="connsiteX0" fmla="*/ 9271 w 1814321"/>
              <a:gd name="connsiteY0" fmla="*/ 1199408 h 1199408"/>
              <a:gd name="connsiteX1" fmla="*/ 959297 w 1814321"/>
              <a:gd name="connsiteY1" fmla="*/ 522514 h 1199408"/>
              <a:gd name="connsiteX2" fmla="*/ 1814321 w 1814321"/>
              <a:gd name="connsiteY2" fmla="*/ 0 h 1199408"/>
              <a:gd name="connsiteX0" fmla="*/ 0 w 1805050"/>
              <a:gd name="connsiteY0" fmla="*/ 1199408 h 1199408"/>
              <a:gd name="connsiteX1" fmla="*/ 950026 w 1805050"/>
              <a:gd name="connsiteY1" fmla="*/ 522514 h 1199408"/>
              <a:gd name="connsiteX2" fmla="*/ 1805050 w 1805050"/>
              <a:gd name="connsiteY2" fmla="*/ 0 h 1199408"/>
              <a:gd name="connsiteX0" fmla="*/ 0 w 1805050"/>
              <a:gd name="connsiteY0" fmla="*/ 1199408 h 1199408"/>
              <a:gd name="connsiteX1" fmla="*/ 771896 w 1805050"/>
              <a:gd name="connsiteY1" fmla="*/ 415636 h 1199408"/>
              <a:gd name="connsiteX2" fmla="*/ 1805050 w 1805050"/>
              <a:gd name="connsiteY2" fmla="*/ 0 h 1199408"/>
              <a:gd name="connsiteX0" fmla="*/ 0 w 1805050"/>
              <a:gd name="connsiteY0" fmla="*/ 1199408 h 1199408"/>
              <a:gd name="connsiteX1" fmla="*/ 771896 w 1805050"/>
              <a:gd name="connsiteY1" fmla="*/ 415636 h 1199408"/>
              <a:gd name="connsiteX2" fmla="*/ 1805050 w 1805050"/>
              <a:gd name="connsiteY2" fmla="*/ 0 h 1199408"/>
              <a:gd name="connsiteX0" fmla="*/ 0 w 1805050"/>
              <a:gd name="connsiteY0" fmla="*/ 817058 h 817058"/>
              <a:gd name="connsiteX1" fmla="*/ 771896 w 1805050"/>
              <a:gd name="connsiteY1" fmla="*/ 33286 h 817058"/>
              <a:gd name="connsiteX2" fmla="*/ 1805050 w 1805050"/>
              <a:gd name="connsiteY2" fmla="*/ 68913 h 817058"/>
              <a:gd name="connsiteX0" fmla="*/ 0 w 1805050"/>
              <a:gd name="connsiteY0" fmla="*/ 748145 h 748145"/>
              <a:gd name="connsiteX1" fmla="*/ 665018 w 1805050"/>
              <a:gd name="connsiteY1" fmla="*/ 142503 h 748145"/>
              <a:gd name="connsiteX2" fmla="*/ 1805050 w 1805050"/>
              <a:gd name="connsiteY2" fmla="*/ 0 h 748145"/>
              <a:gd name="connsiteX0" fmla="*/ 0 w 1805050"/>
              <a:gd name="connsiteY0" fmla="*/ 748145 h 748145"/>
              <a:gd name="connsiteX1" fmla="*/ 665018 w 1805050"/>
              <a:gd name="connsiteY1" fmla="*/ 142503 h 748145"/>
              <a:gd name="connsiteX2" fmla="*/ 1805050 w 1805050"/>
              <a:gd name="connsiteY2" fmla="*/ 0 h 748145"/>
            </a:gdLst>
            <a:ahLst/>
            <a:cxnLst>
              <a:cxn ang="0">
                <a:pos x="connsiteX0" y="connsiteY0"/>
              </a:cxn>
              <a:cxn ang="0">
                <a:pos x="connsiteX1" y="connsiteY1"/>
              </a:cxn>
              <a:cxn ang="0">
                <a:pos x="connsiteX2" y="connsiteY2"/>
              </a:cxn>
            </a:cxnLst>
            <a:rect l="l" t="t" r="r" b="b"/>
            <a:pathLst>
              <a:path w="1805050" h="748145">
                <a:moveTo>
                  <a:pt x="0" y="748145"/>
                </a:moveTo>
                <a:cubicBezTo>
                  <a:pt x="53439" y="425532"/>
                  <a:pt x="364176" y="267194"/>
                  <a:pt x="665018" y="142503"/>
                </a:cubicBezTo>
                <a:cubicBezTo>
                  <a:pt x="965860" y="17812"/>
                  <a:pt x="1386445" y="6927"/>
                  <a:pt x="1805050" y="0"/>
                </a:cubicBezTo>
              </a:path>
            </a:pathLst>
          </a:custGeom>
          <a:noFill/>
          <a:ln w="127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3717324" y="3854583"/>
            <a:ext cx="938142" cy="276999"/>
          </a:xfrm>
          <a:prstGeom prst="rect">
            <a:avLst/>
          </a:prstGeom>
          <a:noFill/>
        </p:spPr>
        <p:txBody>
          <a:bodyPr wrap="none" rtlCol="0">
            <a:spAutoFit/>
          </a:bodyPr>
          <a:lstStyle/>
          <a:p>
            <a:r>
              <a:rPr lang="en-US" sz="1200" dirty="0" smtClean="0"/>
              <a:t>Trilinos  X+2</a:t>
            </a:r>
            <a:endParaRPr lang="en-US" sz="1200" dirty="0"/>
          </a:p>
        </p:txBody>
      </p:sp>
      <p:sp>
        <p:nvSpPr>
          <p:cNvPr id="101" name="Freeform 100"/>
          <p:cNvSpPr/>
          <p:nvPr/>
        </p:nvSpPr>
        <p:spPr>
          <a:xfrm>
            <a:off x="5081610" y="1285318"/>
            <a:ext cx="1017740" cy="657180"/>
          </a:xfrm>
          <a:custGeom>
            <a:avLst/>
            <a:gdLst>
              <a:gd name="connsiteX0" fmla="*/ 112237 w 1917287"/>
              <a:gd name="connsiteY0" fmla="*/ 1199408 h 1199408"/>
              <a:gd name="connsiteX1" fmla="*/ 135988 w 1917287"/>
              <a:gd name="connsiteY1" fmla="*/ 546265 h 1199408"/>
              <a:gd name="connsiteX2" fmla="*/ 1466024 w 1917287"/>
              <a:gd name="connsiteY2" fmla="*/ 296883 h 1199408"/>
              <a:gd name="connsiteX3" fmla="*/ 1917287 w 1917287"/>
              <a:gd name="connsiteY3" fmla="*/ 0 h 1199408"/>
              <a:gd name="connsiteX0" fmla="*/ 143814 w 1948864"/>
              <a:gd name="connsiteY0" fmla="*/ 1199408 h 1199408"/>
              <a:gd name="connsiteX1" fmla="*/ 167565 w 1948864"/>
              <a:gd name="connsiteY1" fmla="*/ 546265 h 1199408"/>
              <a:gd name="connsiteX2" fmla="*/ 1948864 w 1948864"/>
              <a:gd name="connsiteY2" fmla="*/ 0 h 1199408"/>
              <a:gd name="connsiteX0" fmla="*/ 87669 w 1892719"/>
              <a:gd name="connsiteY0" fmla="*/ 1199408 h 1199408"/>
              <a:gd name="connsiteX1" fmla="*/ 111420 w 1892719"/>
              <a:gd name="connsiteY1" fmla="*/ 546265 h 1199408"/>
              <a:gd name="connsiteX2" fmla="*/ 1073321 w 1892719"/>
              <a:gd name="connsiteY2" fmla="*/ 498764 h 1199408"/>
              <a:gd name="connsiteX3" fmla="*/ 1892719 w 1892719"/>
              <a:gd name="connsiteY3" fmla="*/ 0 h 1199408"/>
              <a:gd name="connsiteX0" fmla="*/ 143814 w 1948864"/>
              <a:gd name="connsiteY0" fmla="*/ 1199408 h 1199408"/>
              <a:gd name="connsiteX1" fmla="*/ 167565 w 1948864"/>
              <a:gd name="connsiteY1" fmla="*/ 546265 h 1199408"/>
              <a:gd name="connsiteX2" fmla="*/ 1948864 w 1948864"/>
              <a:gd name="connsiteY2" fmla="*/ 0 h 1199408"/>
              <a:gd name="connsiteX0" fmla="*/ 9271 w 1814321"/>
              <a:gd name="connsiteY0" fmla="*/ 1199408 h 1199408"/>
              <a:gd name="connsiteX1" fmla="*/ 959297 w 1814321"/>
              <a:gd name="connsiteY1" fmla="*/ 522514 h 1199408"/>
              <a:gd name="connsiteX2" fmla="*/ 1814321 w 1814321"/>
              <a:gd name="connsiteY2" fmla="*/ 0 h 1199408"/>
              <a:gd name="connsiteX0" fmla="*/ 0 w 1805050"/>
              <a:gd name="connsiteY0" fmla="*/ 1199408 h 1199408"/>
              <a:gd name="connsiteX1" fmla="*/ 950026 w 1805050"/>
              <a:gd name="connsiteY1" fmla="*/ 522514 h 1199408"/>
              <a:gd name="connsiteX2" fmla="*/ 1805050 w 1805050"/>
              <a:gd name="connsiteY2" fmla="*/ 0 h 1199408"/>
              <a:gd name="connsiteX0" fmla="*/ 0 w 1805050"/>
              <a:gd name="connsiteY0" fmla="*/ 1199408 h 1199408"/>
              <a:gd name="connsiteX1" fmla="*/ 771896 w 1805050"/>
              <a:gd name="connsiteY1" fmla="*/ 415636 h 1199408"/>
              <a:gd name="connsiteX2" fmla="*/ 1805050 w 1805050"/>
              <a:gd name="connsiteY2" fmla="*/ 0 h 1199408"/>
              <a:gd name="connsiteX0" fmla="*/ 0 w 1805050"/>
              <a:gd name="connsiteY0" fmla="*/ 1199408 h 1199408"/>
              <a:gd name="connsiteX1" fmla="*/ 771896 w 1805050"/>
              <a:gd name="connsiteY1" fmla="*/ 415636 h 1199408"/>
              <a:gd name="connsiteX2" fmla="*/ 1805050 w 1805050"/>
              <a:gd name="connsiteY2" fmla="*/ 0 h 1199408"/>
              <a:gd name="connsiteX0" fmla="*/ 0 w 1805050"/>
              <a:gd name="connsiteY0" fmla="*/ 817058 h 817058"/>
              <a:gd name="connsiteX1" fmla="*/ 771896 w 1805050"/>
              <a:gd name="connsiteY1" fmla="*/ 33286 h 817058"/>
              <a:gd name="connsiteX2" fmla="*/ 1805050 w 1805050"/>
              <a:gd name="connsiteY2" fmla="*/ 68913 h 817058"/>
              <a:gd name="connsiteX0" fmla="*/ 0 w 1805050"/>
              <a:gd name="connsiteY0" fmla="*/ 748145 h 748145"/>
              <a:gd name="connsiteX1" fmla="*/ 665018 w 1805050"/>
              <a:gd name="connsiteY1" fmla="*/ 142503 h 748145"/>
              <a:gd name="connsiteX2" fmla="*/ 1805050 w 1805050"/>
              <a:gd name="connsiteY2" fmla="*/ 0 h 748145"/>
              <a:gd name="connsiteX0" fmla="*/ 0 w 1805050"/>
              <a:gd name="connsiteY0" fmla="*/ 748145 h 748145"/>
              <a:gd name="connsiteX1" fmla="*/ 665018 w 1805050"/>
              <a:gd name="connsiteY1" fmla="*/ 142503 h 748145"/>
              <a:gd name="connsiteX2" fmla="*/ 1805050 w 1805050"/>
              <a:gd name="connsiteY2" fmla="*/ 0 h 748145"/>
            </a:gdLst>
            <a:ahLst/>
            <a:cxnLst>
              <a:cxn ang="0">
                <a:pos x="connsiteX0" y="connsiteY0"/>
              </a:cxn>
              <a:cxn ang="0">
                <a:pos x="connsiteX1" y="connsiteY1"/>
              </a:cxn>
              <a:cxn ang="0">
                <a:pos x="connsiteX2" y="connsiteY2"/>
              </a:cxn>
            </a:cxnLst>
            <a:rect l="l" t="t" r="r" b="b"/>
            <a:pathLst>
              <a:path w="1805050" h="748145">
                <a:moveTo>
                  <a:pt x="0" y="748145"/>
                </a:moveTo>
                <a:cubicBezTo>
                  <a:pt x="53439" y="425532"/>
                  <a:pt x="364176" y="267194"/>
                  <a:pt x="665018" y="142503"/>
                </a:cubicBezTo>
                <a:cubicBezTo>
                  <a:pt x="965860" y="17812"/>
                  <a:pt x="1386445" y="6927"/>
                  <a:pt x="1805050" y="0"/>
                </a:cubicBezTo>
              </a:path>
            </a:pathLst>
          </a:custGeom>
          <a:noFill/>
          <a:ln w="127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6126236" y="1127828"/>
            <a:ext cx="984629" cy="830997"/>
          </a:xfrm>
          <a:prstGeom prst="rect">
            <a:avLst/>
          </a:prstGeom>
          <a:noFill/>
        </p:spPr>
        <p:txBody>
          <a:bodyPr wrap="none" rtlCol="0">
            <a:spAutoFit/>
          </a:bodyPr>
          <a:lstStyle/>
          <a:p>
            <a:r>
              <a:rPr lang="en-US" sz="1200" dirty="0" smtClean="0"/>
              <a:t>App3 J+1</a:t>
            </a:r>
          </a:p>
          <a:p>
            <a:r>
              <a:rPr lang="en-US" sz="1200" dirty="0" smtClean="0"/>
              <a:t>(App2 M+1,</a:t>
            </a:r>
          </a:p>
          <a:p>
            <a:r>
              <a:rPr lang="en-US" sz="1200" dirty="0" smtClean="0"/>
              <a:t>App1 K+1,</a:t>
            </a:r>
          </a:p>
          <a:p>
            <a:r>
              <a:rPr lang="en-US" sz="1200" dirty="0" smtClean="0"/>
              <a:t>Trilinos  X+3)</a:t>
            </a:r>
            <a:endParaRPr lang="en-US" sz="1200" dirty="0"/>
          </a:p>
        </p:txBody>
      </p:sp>
      <p:sp>
        <p:nvSpPr>
          <p:cNvPr id="103" name="Freeform 102"/>
          <p:cNvSpPr/>
          <p:nvPr/>
        </p:nvSpPr>
        <p:spPr>
          <a:xfrm>
            <a:off x="4543940" y="3792893"/>
            <a:ext cx="1017740" cy="637765"/>
          </a:xfrm>
          <a:custGeom>
            <a:avLst/>
            <a:gdLst>
              <a:gd name="connsiteX0" fmla="*/ 112237 w 1917287"/>
              <a:gd name="connsiteY0" fmla="*/ 1199408 h 1199408"/>
              <a:gd name="connsiteX1" fmla="*/ 135988 w 1917287"/>
              <a:gd name="connsiteY1" fmla="*/ 546265 h 1199408"/>
              <a:gd name="connsiteX2" fmla="*/ 1466024 w 1917287"/>
              <a:gd name="connsiteY2" fmla="*/ 296883 h 1199408"/>
              <a:gd name="connsiteX3" fmla="*/ 1917287 w 1917287"/>
              <a:gd name="connsiteY3" fmla="*/ 0 h 1199408"/>
              <a:gd name="connsiteX0" fmla="*/ 143814 w 1948864"/>
              <a:gd name="connsiteY0" fmla="*/ 1199408 h 1199408"/>
              <a:gd name="connsiteX1" fmla="*/ 167565 w 1948864"/>
              <a:gd name="connsiteY1" fmla="*/ 546265 h 1199408"/>
              <a:gd name="connsiteX2" fmla="*/ 1948864 w 1948864"/>
              <a:gd name="connsiteY2" fmla="*/ 0 h 1199408"/>
              <a:gd name="connsiteX0" fmla="*/ 87669 w 1892719"/>
              <a:gd name="connsiteY0" fmla="*/ 1199408 h 1199408"/>
              <a:gd name="connsiteX1" fmla="*/ 111420 w 1892719"/>
              <a:gd name="connsiteY1" fmla="*/ 546265 h 1199408"/>
              <a:gd name="connsiteX2" fmla="*/ 1073321 w 1892719"/>
              <a:gd name="connsiteY2" fmla="*/ 498764 h 1199408"/>
              <a:gd name="connsiteX3" fmla="*/ 1892719 w 1892719"/>
              <a:gd name="connsiteY3" fmla="*/ 0 h 1199408"/>
              <a:gd name="connsiteX0" fmla="*/ 143814 w 1948864"/>
              <a:gd name="connsiteY0" fmla="*/ 1199408 h 1199408"/>
              <a:gd name="connsiteX1" fmla="*/ 167565 w 1948864"/>
              <a:gd name="connsiteY1" fmla="*/ 546265 h 1199408"/>
              <a:gd name="connsiteX2" fmla="*/ 1948864 w 1948864"/>
              <a:gd name="connsiteY2" fmla="*/ 0 h 1199408"/>
              <a:gd name="connsiteX0" fmla="*/ 9271 w 1814321"/>
              <a:gd name="connsiteY0" fmla="*/ 1199408 h 1199408"/>
              <a:gd name="connsiteX1" fmla="*/ 959297 w 1814321"/>
              <a:gd name="connsiteY1" fmla="*/ 522514 h 1199408"/>
              <a:gd name="connsiteX2" fmla="*/ 1814321 w 1814321"/>
              <a:gd name="connsiteY2" fmla="*/ 0 h 1199408"/>
              <a:gd name="connsiteX0" fmla="*/ 0 w 1805050"/>
              <a:gd name="connsiteY0" fmla="*/ 1199408 h 1199408"/>
              <a:gd name="connsiteX1" fmla="*/ 950026 w 1805050"/>
              <a:gd name="connsiteY1" fmla="*/ 522514 h 1199408"/>
              <a:gd name="connsiteX2" fmla="*/ 1805050 w 1805050"/>
              <a:gd name="connsiteY2" fmla="*/ 0 h 1199408"/>
              <a:gd name="connsiteX0" fmla="*/ 0 w 1805050"/>
              <a:gd name="connsiteY0" fmla="*/ 1199408 h 1199408"/>
              <a:gd name="connsiteX1" fmla="*/ 771896 w 1805050"/>
              <a:gd name="connsiteY1" fmla="*/ 415636 h 1199408"/>
              <a:gd name="connsiteX2" fmla="*/ 1805050 w 1805050"/>
              <a:gd name="connsiteY2" fmla="*/ 0 h 1199408"/>
              <a:gd name="connsiteX0" fmla="*/ 0 w 1805050"/>
              <a:gd name="connsiteY0" fmla="*/ 1199408 h 1199408"/>
              <a:gd name="connsiteX1" fmla="*/ 771896 w 1805050"/>
              <a:gd name="connsiteY1" fmla="*/ 415636 h 1199408"/>
              <a:gd name="connsiteX2" fmla="*/ 1805050 w 1805050"/>
              <a:gd name="connsiteY2" fmla="*/ 0 h 1199408"/>
              <a:gd name="connsiteX0" fmla="*/ 0 w 1805050"/>
              <a:gd name="connsiteY0" fmla="*/ 817058 h 817058"/>
              <a:gd name="connsiteX1" fmla="*/ 771896 w 1805050"/>
              <a:gd name="connsiteY1" fmla="*/ 33286 h 817058"/>
              <a:gd name="connsiteX2" fmla="*/ 1805050 w 1805050"/>
              <a:gd name="connsiteY2" fmla="*/ 68913 h 817058"/>
              <a:gd name="connsiteX0" fmla="*/ 0 w 1805050"/>
              <a:gd name="connsiteY0" fmla="*/ 748145 h 748145"/>
              <a:gd name="connsiteX1" fmla="*/ 665018 w 1805050"/>
              <a:gd name="connsiteY1" fmla="*/ 142503 h 748145"/>
              <a:gd name="connsiteX2" fmla="*/ 1805050 w 1805050"/>
              <a:gd name="connsiteY2" fmla="*/ 0 h 748145"/>
              <a:gd name="connsiteX0" fmla="*/ 0 w 1805050"/>
              <a:gd name="connsiteY0" fmla="*/ 748145 h 748145"/>
              <a:gd name="connsiteX1" fmla="*/ 665018 w 1805050"/>
              <a:gd name="connsiteY1" fmla="*/ 142503 h 748145"/>
              <a:gd name="connsiteX2" fmla="*/ 1805050 w 1805050"/>
              <a:gd name="connsiteY2" fmla="*/ 0 h 748145"/>
            </a:gdLst>
            <a:ahLst/>
            <a:cxnLst>
              <a:cxn ang="0">
                <a:pos x="connsiteX0" y="connsiteY0"/>
              </a:cxn>
              <a:cxn ang="0">
                <a:pos x="connsiteX1" y="connsiteY1"/>
              </a:cxn>
              <a:cxn ang="0">
                <a:pos x="connsiteX2" y="connsiteY2"/>
              </a:cxn>
            </a:cxnLst>
            <a:rect l="l" t="t" r="r" b="b"/>
            <a:pathLst>
              <a:path w="1805050" h="748145">
                <a:moveTo>
                  <a:pt x="0" y="748145"/>
                </a:moveTo>
                <a:cubicBezTo>
                  <a:pt x="53439" y="425532"/>
                  <a:pt x="364176" y="267194"/>
                  <a:pt x="665018" y="142503"/>
                </a:cubicBezTo>
                <a:cubicBezTo>
                  <a:pt x="965860" y="17812"/>
                  <a:pt x="1386445" y="6927"/>
                  <a:pt x="1805050" y="0"/>
                </a:cubicBezTo>
              </a:path>
            </a:pathLst>
          </a:custGeom>
          <a:noFill/>
          <a:ln w="127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5117242" y="3854583"/>
            <a:ext cx="938142" cy="276999"/>
          </a:xfrm>
          <a:prstGeom prst="rect">
            <a:avLst/>
          </a:prstGeom>
          <a:noFill/>
        </p:spPr>
        <p:txBody>
          <a:bodyPr wrap="none" rtlCol="0">
            <a:spAutoFit/>
          </a:bodyPr>
          <a:lstStyle/>
          <a:p>
            <a:r>
              <a:rPr lang="en-US" sz="1200" dirty="0" smtClean="0"/>
              <a:t>Trilinos  X+3</a:t>
            </a:r>
            <a:endParaRPr lang="en-US" sz="1200" dirty="0"/>
          </a:p>
        </p:txBody>
      </p:sp>
      <p:sp>
        <p:nvSpPr>
          <p:cNvPr id="105" name="Freeform 104"/>
          <p:cNvSpPr/>
          <p:nvPr/>
        </p:nvSpPr>
        <p:spPr>
          <a:xfrm>
            <a:off x="1658213" y="1280228"/>
            <a:ext cx="1017740" cy="657180"/>
          </a:xfrm>
          <a:custGeom>
            <a:avLst/>
            <a:gdLst>
              <a:gd name="connsiteX0" fmla="*/ 112237 w 1917287"/>
              <a:gd name="connsiteY0" fmla="*/ 1199408 h 1199408"/>
              <a:gd name="connsiteX1" fmla="*/ 135988 w 1917287"/>
              <a:gd name="connsiteY1" fmla="*/ 546265 h 1199408"/>
              <a:gd name="connsiteX2" fmla="*/ 1466024 w 1917287"/>
              <a:gd name="connsiteY2" fmla="*/ 296883 h 1199408"/>
              <a:gd name="connsiteX3" fmla="*/ 1917287 w 1917287"/>
              <a:gd name="connsiteY3" fmla="*/ 0 h 1199408"/>
              <a:gd name="connsiteX0" fmla="*/ 143814 w 1948864"/>
              <a:gd name="connsiteY0" fmla="*/ 1199408 h 1199408"/>
              <a:gd name="connsiteX1" fmla="*/ 167565 w 1948864"/>
              <a:gd name="connsiteY1" fmla="*/ 546265 h 1199408"/>
              <a:gd name="connsiteX2" fmla="*/ 1948864 w 1948864"/>
              <a:gd name="connsiteY2" fmla="*/ 0 h 1199408"/>
              <a:gd name="connsiteX0" fmla="*/ 87669 w 1892719"/>
              <a:gd name="connsiteY0" fmla="*/ 1199408 h 1199408"/>
              <a:gd name="connsiteX1" fmla="*/ 111420 w 1892719"/>
              <a:gd name="connsiteY1" fmla="*/ 546265 h 1199408"/>
              <a:gd name="connsiteX2" fmla="*/ 1073321 w 1892719"/>
              <a:gd name="connsiteY2" fmla="*/ 498764 h 1199408"/>
              <a:gd name="connsiteX3" fmla="*/ 1892719 w 1892719"/>
              <a:gd name="connsiteY3" fmla="*/ 0 h 1199408"/>
              <a:gd name="connsiteX0" fmla="*/ 143814 w 1948864"/>
              <a:gd name="connsiteY0" fmla="*/ 1199408 h 1199408"/>
              <a:gd name="connsiteX1" fmla="*/ 167565 w 1948864"/>
              <a:gd name="connsiteY1" fmla="*/ 546265 h 1199408"/>
              <a:gd name="connsiteX2" fmla="*/ 1948864 w 1948864"/>
              <a:gd name="connsiteY2" fmla="*/ 0 h 1199408"/>
              <a:gd name="connsiteX0" fmla="*/ 9271 w 1814321"/>
              <a:gd name="connsiteY0" fmla="*/ 1199408 h 1199408"/>
              <a:gd name="connsiteX1" fmla="*/ 959297 w 1814321"/>
              <a:gd name="connsiteY1" fmla="*/ 522514 h 1199408"/>
              <a:gd name="connsiteX2" fmla="*/ 1814321 w 1814321"/>
              <a:gd name="connsiteY2" fmla="*/ 0 h 1199408"/>
              <a:gd name="connsiteX0" fmla="*/ 0 w 1805050"/>
              <a:gd name="connsiteY0" fmla="*/ 1199408 h 1199408"/>
              <a:gd name="connsiteX1" fmla="*/ 950026 w 1805050"/>
              <a:gd name="connsiteY1" fmla="*/ 522514 h 1199408"/>
              <a:gd name="connsiteX2" fmla="*/ 1805050 w 1805050"/>
              <a:gd name="connsiteY2" fmla="*/ 0 h 1199408"/>
              <a:gd name="connsiteX0" fmla="*/ 0 w 1805050"/>
              <a:gd name="connsiteY0" fmla="*/ 1199408 h 1199408"/>
              <a:gd name="connsiteX1" fmla="*/ 771896 w 1805050"/>
              <a:gd name="connsiteY1" fmla="*/ 415636 h 1199408"/>
              <a:gd name="connsiteX2" fmla="*/ 1805050 w 1805050"/>
              <a:gd name="connsiteY2" fmla="*/ 0 h 1199408"/>
              <a:gd name="connsiteX0" fmla="*/ 0 w 1805050"/>
              <a:gd name="connsiteY0" fmla="*/ 1199408 h 1199408"/>
              <a:gd name="connsiteX1" fmla="*/ 771896 w 1805050"/>
              <a:gd name="connsiteY1" fmla="*/ 415636 h 1199408"/>
              <a:gd name="connsiteX2" fmla="*/ 1805050 w 1805050"/>
              <a:gd name="connsiteY2" fmla="*/ 0 h 1199408"/>
              <a:gd name="connsiteX0" fmla="*/ 0 w 1805050"/>
              <a:gd name="connsiteY0" fmla="*/ 817058 h 817058"/>
              <a:gd name="connsiteX1" fmla="*/ 771896 w 1805050"/>
              <a:gd name="connsiteY1" fmla="*/ 33286 h 817058"/>
              <a:gd name="connsiteX2" fmla="*/ 1805050 w 1805050"/>
              <a:gd name="connsiteY2" fmla="*/ 68913 h 817058"/>
              <a:gd name="connsiteX0" fmla="*/ 0 w 1805050"/>
              <a:gd name="connsiteY0" fmla="*/ 748145 h 748145"/>
              <a:gd name="connsiteX1" fmla="*/ 665018 w 1805050"/>
              <a:gd name="connsiteY1" fmla="*/ 142503 h 748145"/>
              <a:gd name="connsiteX2" fmla="*/ 1805050 w 1805050"/>
              <a:gd name="connsiteY2" fmla="*/ 0 h 748145"/>
              <a:gd name="connsiteX0" fmla="*/ 0 w 1805050"/>
              <a:gd name="connsiteY0" fmla="*/ 748145 h 748145"/>
              <a:gd name="connsiteX1" fmla="*/ 665018 w 1805050"/>
              <a:gd name="connsiteY1" fmla="*/ 142503 h 748145"/>
              <a:gd name="connsiteX2" fmla="*/ 1805050 w 1805050"/>
              <a:gd name="connsiteY2" fmla="*/ 0 h 748145"/>
            </a:gdLst>
            <a:ahLst/>
            <a:cxnLst>
              <a:cxn ang="0">
                <a:pos x="connsiteX0" y="connsiteY0"/>
              </a:cxn>
              <a:cxn ang="0">
                <a:pos x="connsiteX1" y="connsiteY1"/>
              </a:cxn>
              <a:cxn ang="0">
                <a:pos x="connsiteX2" y="connsiteY2"/>
              </a:cxn>
            </a:cxnLst>
            <a:rect l="l" t="t" r="r" b="b"/>
            <a:pathLst>
              <a:path w="1805050" h="748145">
                <a:moveTo>
                  <a:pt x="0" y="748145"/>
                </a:moveTo>
                <a:cubicBezTo>
                  <a:pt x="53439" y="425532"/>
                  <a:pt x="364176" y="267194"/>
                  <a:pt x="665018" y="142503"/>
                </a:cubicBezTo>
                <a:cubicBezTo>
                  <a:pt x="965860" y="17812"/>
                  <a:pt x="1386445" y="6927"/>
                  <a:pt x="1805050" y="0"/>
                </a:cubicBezTo>
              </a:path>
            </a:pathLst>
          </a:custGeom>
          <a:noFill/>
          <a:ln w="127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2675953" y="1122738"/>
            <a:ext cx="829138" cy="830997"/>
          </a:xfrm>
          <a:prstGeom prst="rect">
            <a:avLst/>
          </a:prstGeom>
          <a:noFill/>
        </p:spPr>
        <p:txBody>
          <a:bodyPr wrap="none" rtlCol="0">
            <a:spAutoFit/>
          </a:bodyPr>
          <a:lstStyle/>
          <a:p>
            <a:r>
              <a:rPr lang="en-US" sz="1200" dirty="0" smtClean="0"/>
              <a:t>App3 J</a:t>
            </a:r>
          </a:p>
          <a:p>
            <a:r>
              <a:rPr lang="en-US" sz="1200" dirty="0" smtClean="0"/>
              <a:t>(App2 M,</a:t>
            </a:r>
          </a:p>
          <a:p>
            <a:r>
              <a:rPr lang="en-US" sz="1200" dirty="0" smtClean="0"/>
              <a:t>App1 K,</a:t>
            </a:r>
          </a:p>
          <a:p>
            <a:r>
              <a:rPr lang="en-US" sz="1200" dirty="0" smtClean="0"/>
              <a:t>Trilinos  X)</a:t>
            </a:r>
            <a:endParaRPr lang="en-US" sz="1200" dirty="0"/>
          </a:p>
        </p:txBody>
      </p:sp>
      <p:sp>
        <p:nvSpPr>
          <p:cNvPr id="107" name="TextBox 106"/>
          <p:cNvSpPr txBox="1"/>
          <p:nvPr/>
        </p:nvSpPr>
        <p:spPr>
          <a:xfrm>
            <a:off x="3587163" y="4507468"/>
            <a:ext cx="649537" cy="369332"/>
          </a:xfrm>
          <a:prstGeom prst="rect">
            <a:avLst/>
          </a:prstGeom>
          <a:noFill/>
        </p:spPr>
        <p:txBody>
          <a:bodyPr wrap="none" rtlCol="0">
            <a:spAutoFit/>
          </a:bodyPr>
          <a:lstStyle/>
          <a:p>
            <a:r>
              <a:rPr lang="en-US" dirty="0" smtClean="0"/>
              <a:t>Time</a:t>
            </a:r>
            <a:endParaRPr lang="en-US" dirty="0"/>
          </a:p>
        </p:txBody>
      </p:sp>
    </p:spTree>
    <p:extLst>
      <p:ext uri="{BB962C8B-B14F-4D97-AF65-F5344CB8AC3E}">
        <p14:creationId xmlns:p14="http://schemas.microsoft.com/office/powerpoint/2010/main" val="11999452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824841"/>
          </a:xfrm>
        </p:spPr>
        <p:txBody>
          <a:bodyPr/>
          <a:lstStyle/>
          <a:p>
            <a:r>
              <a:rPr lang="en-US" sz="2800" dirty="0" smtClean="0"/>
              <a:t>Regulated Backward Compatibility: </a:t>
            </a:r>
            <a:br>
              <a:rPr lang="en-US" sz="2800" dirty="0" smtClean="0"/>
            </a:br>
            <a:r>
              <a:rPr lang="en-US" sz="2800" dirty="0" smtClean="0"/>
              <a:t>Guidelines</a:t>
            </a:r>
            <a:endParaRPr lang="en-US" sz="2800" dirty="0"/>
          </a:p>
        </p:txBody>
      </p:sp>
      <p:sp>
        <p:nvSpPr>
          <p:cNvPr id="3" name="Content Placeholder 2"/>
          <p:cNvSpPr>
            <a:spLocks noGrp="1"/>
          </p:cNvSpPr>
          <p:nvPr>
            <p:ph idx="1"/>
          </p:nvPr>
        </p:nvSpPr>
        <p:spPr>
          <a:xfrm>
            <a:off x="111204" y="1154134"/>
            <a:ext cx="8880396" cy="4941866"/>
          </a:xfrm>
        </p:spPr>
        <p:txBody>
          <a:bodyPr/>
          <a:lstStyle/>
          <a:p>
            <a:r>
              <a:rPr lang="en-US" sz="2000" i="1" dirty="0" smtClean="0">
                <a:solidFill>
                  <a:srgbClr val="002060"/>
                </a:solidFill>
              </a:rPr>
              <a:t>Prepare </a:t>
            </a:r>
            <a:r>
              <a:rPr lang="en-US" sz="2000" i="1" dirty="0">
                <a:solidFill>
                  <a:srgbClr val="002060"/>
                </a:solidFill>
              </a:rPr>
              <a:t>users for the break in backward compatibility</a:t>
            </a:r>
            <a:r>
              <a:rPr lang="en-US" sz="2000" dirty="0"/>
              <a:t>: </a:t>
            </a:r>
            <a:endParaRPr lang="en-US" sz="2000" dirty="0" smtClean="0"/>
          </a:p>
          <a:p>
            <a:pPr lvl="1"/>
            <a:r>
              <a:rPr lang="en-US" sz="1800" dirty="0" smtClean="0"/>
              <a:t>Deprecate code to create compiler warnings in previous versions (see __deprecated__ attribute in GCC and Intel)</a:t>
            </a:r>
            <a:endParaRPr lang="en-US" sz="1800" dirty="0"/>
          </a:p>
          <a:p>
            <a:r>
              <a:rPr lang="en-US" sz="2000" i="1" dirty="0" smtClean="0">
                <a:solidFill>
                  <a:srgbClr val="002060"/>
                </a:solidFill>
              </a:rPr>
              <a:t>Fail </a:t>
            </a:r>
            <a:r>
              <a:rPr lang="en-US" sz="2000" i="1" dirty="0">
                <a:solidFill>
                  <a:srgbClr val="002060"/>
                </a:solidFill>
              </a:rPr>
              <a:t>big and hard when backward compatibility is </a:t>
            </a:r>
            <a:r>
              <a:rPr lang="en-US" sz="2000" i="1" dirty="0" smtClean="0">
                <a:solidFill>
                  <a:srgbClr val="002060"/>
                </a:solidFill>
              </a:rPr>
              <a:t>dropped</a:t>
            </a:r>
            <a:r>
              <a:rPr lang="en-US" sz="2000" dirty="0" smtClean="0"/>
              <a:t>:</a:t>
            </a:r>
          </a:p>
          <a:p>
            <a:pPr lvl="1"/>
            <a:r>
              <a:rPr lang="en-US" sz="1800" dirty="0" smtClean="0"/>
              <a:t>Code should not even compile, and compile errors should be clear</a:t>
            </a:r>
          </a:p>
          <a:p>
            <a:pPr lvl="1"/>
            <a:r>
              <a:rPr lang="en-US" sz="1800" dirty="0" smtClean="0"/>
              <a:t>Otherwise, code should not run at all and fail hard</a:t>
            </a:r>
            <a:endParaRPr lang="en-US" sz="1800" dirty="0"/>
          </a:p>
          <a:p>
            <a:pPr lvl="1"/>
            <a:r>
              <a:rPr lang="en-US" sz="1800" dirty="0" smtClean="0"/>
              <a:t>Generate good compile or runtime error messages</a:t>
            </a:r>
            <a:endParaRPr lang="en-US" sz="1800" dirty="0"/>
          </a:p>
          <a:p>
            <a:r>
              <a:rPr lang="en-US" sz="2000" i="1" dirty="0" smtClean="0">
                <a:solidFill>
                  <a:srgbClr val="002060"/>
                </a:solidFill>
              </a:rPr>
              <a:t>Provide </a:t>
            </a:r>
            <a:r>
              <a:rPr lang="en-US" sz="2000" i="1" dirty="0">
                <a:solidFill>
                  <a:srgbClr val="002060"/>
                </a:solidFill>
              </a:rPr>
              <a:t>for safe straightforward upgrades</a:t>
            </a:r>
            <a:r>
              <a:rPr lang="en-US" sz="2000" dirty="0" smtClean="0"/>
              <a:t>:</a:t>
            </a:r>
          </a:p>
          <a:p>
            <a:pPr lvl="1"/>
            <a:r>
              <a:rPr lang="en-US" sz="1800" dirty="0" smtClean="0"/>
              <a:t>Provide </a:t>
            </a:r>
            <a:r>
              <a:rPr lang="en-US" sz="1800" dirty="0" err="1" smtClean="0"/>
              <a:t>sed</a:t>
            </a:r>
            <a:r>
              <a:rPr lang="en-US" sz="1800" dirty="0" smtClean="0"/>
              <a:t>-like scripts for making baulk changes?</a:t>
            </a:r>
          </a:p>
          <a:p>
            <a:pPr lvl="2"/>
            <a:r>
              <a:rPr lang="en-US" sz="1800" dirty="0" smtClean="0"/>
              <a:t>Example: Change all class and files names ‘</a:t>
            </a:r>
            <a:r>
              <a:rPr lang="en-US" sz="1800" dirty="0" err="1" smtClean="0"/>
              <a:t>VectorBase</a:t>
            </a:r>
            <a:r>
              <a:rPr lang="en-US" sz="1800" dirty="0" smtClean="0"/>
              <a:t>’ to ‘Vector’, etc.</a:t>
            </a:r>
          </a:p>
          <a:p>
            <a:pPr lvl="1"/>
            <a:r>
              <a:rPr lang="en-US" sz="1800" dirty="0" smtClean="0"/>
              <a:t>Allow namespace changes?</a:t>
            </a:r>
          </a:p>
          <a:p>
            <a:pPr lvl="2"/>
            <a:r>
              <a:rPr lang="en-US" sz="1800" dirty="0" smtClean="0"/>
              <a:t>Example: </a:t>
            </a:r>
            <a:r>
              <a:rPr lang="en-US" sz="1800" dirty="0" err="1" smtClean="0"/>
              <a:t>TpetraNew</a:t>
            </a:r>
            <a:r>
              <a:rPr lang="en-US" sz="1800" dirty="0" smtClean="0"/>
              <a:t>::Vector =&gt; </a:t>
            </a:r>
            <a:r>
              <a:rPr lang="en-US" sz="1800" dirty="0" err="1" smtClean="0"/>
              <a:t>Tpetra</a:t>
            </a:r>
            <a:r>
              <a:rPr lang="en-US" sz="1800" dirty="0" smtClean="0"/>
              <a:t>::Vector for Map refactoring</a:t>
            </a:r>
          </a:p>
          <a:p>
            <a:pPr marL="0" indent="0">
              <a:buNone/>
            </a:pPr>
            <a:r>
              <a:rPr lang="en-US" sz="3000" dirty="0" smtClean="0">
                <a:solidFill>
                  <a:schemeClr val="tx2">
                    <a:lumMod val="75000"/>
                  </a:schemeClr>
                </a:solidFill>
              </a:rPr>
              <a:t>Take Home Message: Plan for it and think about the user!</a:t>
            </a:r>
            <a:endParaRPr lang="en-US" sz="3000" dirty="0">
              <a:solidFill>
                <a:schemeClr val="tx2">
                  <a:lumMod val="75000"/>
                </a:schemeClr>
              </a:solidFill>
            </a:endParaRPr>
          </a:p>
        </p:txBody>
      </p:sp>
    </p:spTree>
    <p:extLst>
      <p:ext uri="{BB962C8B-B14F-4D97-AF65-F5344CB8AC3E}">
        <p14:creationId xmlns:p14="http://schemas.microsoft.com/office/powerpoint/2010/main" val="20686248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r>
              <a:rPr lang="en-US" sz="2800" dirty="0" smtClean="0"/>
              <a:t>Deprecation Approaches</a:t>
            </a:r>
            <a:endParaRPr lang="en-US" sz="2800" dirty="0"/>
          </a:p>
        </p:txBody>
      </p:sp>
      <p:sp>
        <p:nvSpPr>
          <p:cNvPr id="3" name="Content Placeholder 2"/>
          <p:cNvSpPr>
            <a:spLocks noGrp="1"/>
          </p:cNvSpPr>
          <p:nvPr>
            <p:ph idx="1"/>
          </p:nvPr>
        </p:nvSpPr>
        <p:spPr>
          <a:xfrm>
            <a:off x="111204" y="609600"/>
            <a:ext cx="9032796" cy="5709255"/>
          </a:xfrm>
        </p:spPr>
        <p:txBody>
          <a:bodyPr/>
          <a:lstStyle/>
          <a:p>
            <a:r>
              <a:rPr lang="en-US" sz="2000" i="1" dirty="0">
                <a:solidFill>
                  <a:srgbClr val="002060"/>
                </a:solidFill>
              </a:rPr>
              <a:t>Deprecate classes and functions using the standard &lt;UCPACAKGENAME&gt; DEPRECATED </a:t>
            </a:r>
            <a:r>
              <a:rPr lang="en-US" sz="2000" i="1" dirty="0" smtClean="0">
                <a:solidFill>
                  <a:srgbClr val="002060"/>
                </a:solidFill>
              </a:rPr>
              <a:t>macro</a:t>
            </a:r>
            <a:r>
              <a:rPr lang="en-US" sz="2000" dirty="0" smtClean="0"/>
              <a:t>:</a:t>
            </a:r>
          </a:p>
          <a:p>
            <a:pPr marL="346075" lvl="1" indent="0">
              <a:buNone/>
            </a:pPr>
            <a:r>
              <a:rPr lang="en-US" sz="1800" dirty="0" smtClean="0"/>
              <a:t>This </a:t>
            </a:r>
            <a:r>
              <a:rPr lang="en-US" sz="1800" dirty="0"/>
              <a:t>macro expands to the GCC deprecated attribute when Trilinos is configured </a:t>
            </a:r>
            <a:r>
              <a:rPr lang="en-US" sz="1800" dirty="0" smtClean="0"/>
              <a:t>with Trilinos </a:t>
            </a:r>
            <a:r>
              <a:rPr lang="en-US" sz="1800" dirty="0"/>
              <a:t>SHOW DEPRECATED WARNINGS = ON.</a:t>
            </a:r>
          </a:p>
          <a:p>
            <a:r>
              <a:rPr lang="en-US" sz="2000" i="1" dirty="0" smtClean="0">
                <a:solidFill>
                  <a:srgbClr val="002060"/>
                </a:solidFill>
              </a:rPr>
              <a:t>Deprecate </a:t>
            </a:r>
            <a:r>
              <a:rPr lang="en-US" sz="2000" i="1" dirty="0">
                <a:solidFill>
                  <a:srgbClr val="002060"/>
                </a:solidFill>
              </a:rPr>
              <a:t>macros by calling dummy deprecated functions using the </a:t>
            </a:r>
            <a:r>
              <a:rPr lang="en-US" sz="2000" i="1" dirty="0" smtClean="0">
                <a:solidFill>
                  <a:srgbClr val="002060"/>
                </a:solidFill>
              </a:rPr>
              <a:t>standard &lt;UCPACAKGENAME</a:t>
            </a:r>
            <a:r>
              <a:rPr lang="en-US" sz="2000" i="1" dirty="0">
                <a:solidFill>
                  <a:srgbClr val="002060"/>
                </a:solidFill>
              </a:rPr>
              <a:t>&gt; DEPRECATED macro</a:t>
            </a:r>
            <a:r>
              <a:rPr lang="en-US" sz="2000" dirty="0" smtClean="0"/>
              <a:t>:</a:t>
            </a:r>
          </a:p>
          <a:p>
            <a:pPr marL="346075" lvl="1" indent="0">
              <a:buNone/>
            </a:pPr>
            <a:r>
              <a:rPr lang="en-US" sz="1800" dirty="0" smtClean="0"/>
              <a:t>#define OLD_MACRO_NAME(…) </a:t>
            </a:r>
            <a:r>
              <a:rPr lang="en-US" sz="1800" dirty="0"/>
              <a:t>{ </a:t>
            </a:r>
            <a:r>
              <a:rPr lang="en-US" sz="1800" dirty="0" err="1"/>
              <a:t>SomeDeprecatedFunction</a:t>
            </a:r>
            <a:r>
              <a:rPr lang="en-US" sz="1800" dirty="0"/>
              <a:t>(); </a:t>
            </a:r>
            <a:r>
              <a:rPr lang="en-US" sz="1800" dirty="0" smtClean="0"/>
              <a:t>NEW_MACRO_NAME(…) }</a:t>
            </a:r>
            <a:endParaRPr lang="en-US" sz="1800" dirty="0"/>
          </a:p>
          <a:p>
            <a:r>
              <a:rPr lang="en-US" sz="2000" i="1" dirty="0" smtClean="0">
                <a:solidFill>
                  <a:srgbClr val="002060"/>
                </a:solidFill>
              </a:rPr>
              <a:t>Deprecate </a:t>
            </a:r>
            <a:r>
              <a:rPr lang="en-US" sz="2000" i="1" dirty="0">
                <a:solidFill>
                  <a:srgbClr val="002060"/>
                </a:solidFill>
              </a:rPr>
              <a:t>old class names using deprecated </a:t>
            </a:r>
            <a:r>
              <a:rPr lang="en-US" sz="2000" i="1" dirty="0" err="1">
                <a:solidFill>
                  <a:srgbClr val="002060"/>
                </a:solidFill>
              </a:rPr>
              <a:t>typedefs</a:t>
            </a:r>
            <a:r>
              <a:rPr lang="en-US" sz="2000" i="1" dirty="0">
                <a:solidFill>
                  <a:srgbClr val="002060"/>
                </a:solidFill>
              </a:rPr>
              <a:t> or macro defines</a:t>
            </a:r>
            <a:r>
              <a:rPr lang="en-US" sz="2000" dirty="0" smtClean="0"/>
              <a:t>:</a:t>
            </a:r>
          </a:p>
          <a:p>
            <a:pPr marL="346075" lvl="1" indent="0">
              <a:buNone/>
            </a:pPr>
            <a:r>
              <a:rPr lang="en-US" sz="1800" dirty="0" smtClean="0"/>
              <a:t>Preferred (</a:t>
            </a:r>
            <a:r>
              <a:rPr lang="en-US" sz="1800" dirty="0" err="1" smtClean="0"/>
              <a:t>nontemplates</a:t>
            </a:r>
            <a:r>
              <a:rPr lang="en-US" sz="1800" dirty="0" smtClean="0"/>
              <a:t>):</a:t>
            </a:r>
          </a:p>
          <a:p>
            <a:pPr marL="635000" lvl="2" indent="0">
              <a:buNone/>
            </a:pPr>
            <a:r>
              <a:rPr lang="en-US" sz="1800" dirty="0" err="1" smtClean="0"/>
              <a:t>typedef</a:t>
            </a:r>
            <a:r>
              <a:rPr lang="en-US" sz="1800" dirty="0" smtClean="0"/>
              <a:t> UCPACKAGENAME_DEPRECATED </a:t>
            </a:r>
            <a:r>
              <a:rPr lang="en-US" sz="1800" dirty="0" err="1" smtClean="0"/>
              <a:t>NewClassName</a:t>
            </a:r>
            <a:r>
              <a:rPr lang="en-US" sz="1800" dirty="0" smtClean="0"/>
              <a:t> </a:t>
            </a:r>
            <a:r>
              <a:rPr lang="en-US" sz="1800" dirty="0" err="1" smtClean="0"/>
              <a:t>OldClassName</a:t>
            </a:r>
            <a:r>
              <a:rPr lang="en-US" sz="1800" dirty="0" smtClean="0"/>
              <a:t>;</a:t>
            </a:r>
            <a:endParaRPr lang="en-US" sz="1800" dirty="0"/>
          </a:p>
          <a:p>
            <a:pPr marL="346075" lvl="1" indent="0">
              <a:buNone/>
            </a:pPr>
            <a:r>
              <a:rPr lang="en-US" sz="1800" dirty="0" err="1" smtClean="0"/>
              <a:t>Templated</a:t>
            </a:r>
            <a:r>
              <a:rPr lang="en-US" sz="1800" dirty="0" smtClean="0"/>
              <a:t> classes:  #define </a:t>
            </a:r>
            <a:r>
              <a:rPr lang="en-US" sz="1800" dirty="0" err="1" smtClean="0"/>
              <a:t>OldClassName</a:t>
            </a:r>
            <a:r>
              <a:rPr lang="en-US" sz="1800" dirty="0" smtClean="0"/>
              <a:t> </a:t>
            </a:r>
            <a:r>
              <a:rPr lang="en-US" sz="1800" dirty="0" err="1" smtClean="0"/>
              <a:t>NewClassName</a:t>
            </a:r>
            <a:r>
              <a:rPr lang="en-US" sz="1800" dirty="0" smtClean="0"/>
              <a:t>;</a:t>
            </a:r>
          </a:p>
          <a:p>
            <a:pPr lvl="2"/>
            <a:r>
              <a:rPr lang="en-US" sz="1800" dirty="0" smtClean="0"/>
              <a:t>Must also deprecate the header file with #warning (see below)</a:t>
            </a:r>
          </a:p>
          <a:p>
            <a:r>
              <a:rPr lang="en-US" sz="2000" i="1" dirty="0" smtClean="0">
                <a:solidFill>
                  <a:srgbClr val="002060"/>
                </a:solidFill>
              </a:rPr>
              <a:t>Deprecate </a:t>
            </a:r>
            <a:r>
              <a:rPr lang="en-US" sz="2000" i="1" dirty="0">
                <a:solidFill>
                  <a:srgbClr val="002060"/>
                </a:solidFill>
              </a:rPr>
              <a:t>header files by inserting protected #warning directives</a:t>
            </a:r>
            <a:r>
              <a:rPr lang="en-US" sz="2000" dirty="0" smtClean="0"/>
              <a:t>:</a:t>
            </a:r>
          </a:p>
          <a:p>
            <a:pPr marL="346075" lvl="1" indent="0">
              <a:buNone/>
            </a:pPr>
            <a:r>
              <a:rPr lang="en-US" sz="1800" dirty="0" smtClean="0"/>
              <a:t>#</a:t>
            </a:r>
            <a:r>
              <a:rPr lang="en-US" sz="1800" dirty="0" err="1" smtClean="0"/>
              <a:t>ifdef</a:t>
            </a:r>
            <a:r>
              <a:rPr lang="en-US" sz="1800" dirty="0" smtClean="0"/>
              <a:t> __GNUC__</a:t>
            </a:r>
          </a:p>
          <a:p>
            <a:pPr marL="346075" lvl="1" indent="0">
              <a:buNone/>
            </a:pPr>
            <a:r>
              <a:rPr lang="en-US" sz="1800" dirty="0" smtClean="0"/>
              <a:t>#  waning This header OldHeader.hpp is deprecated.  Please use NewHeader.hpp</a:t>
            </a:r>
          </a:p>
          <a:p>
            <a:pPr marL="346075" lvl="1" indent="0">
              <a:buNone/>
            </a:pPr>
            <a:r>
              <a:rPr lang="en-US" sz="1800" dirty="0" smtClean="0"/>
              <a:t>#</a:t>
            </a:r>
            <a:r>
              <a:rPr lang="en-US" sz="1800" dirty="0" err="1" smtClean="0"/>
              <a:t>endif</a:t>
            </a:r>
            <a:endParaRPr lang="en-US" sz="1800" dirty="0"/>
          </a:p>
        </p:txBody>
      </p:sp>
    </p:spTree>
    <p:extLst>
      <p:ext uri="{BB962C8B-B14F-4D97-AF65-F5344CB8AC3E}">
        <p14:creationId xmlns:p14="http://schemas.microsoft.com/office/powerpoint/2010/main" val="4355283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reeform 78"/>
          <p:cNvSpPr/>
          <p:nvPr/>
        </p:nvSpPr>
        <p:spPr>
          <a:xfrm>
            <a:off x="214547" y="380010"/>
            <a:ext cx="7183779" cy="5474525"/>
          </a:xfrm>
          <a:custGeom>
            <a:avLst/>
            <a:gdLst>
              <a:gd name="connsiteX0" fmla="*/ 1330037 w 7172696"/>
              <a:gd name="connsiteY0" fmla="*/ 0 h 5474525"/>
              <a:gd name="connsiteX1" fmla="*/ 7172696 w 7172696"/>
              <a:gd name="connsiteY1" fmla="*/ 0 h 5474525"/>
              <a:gd name="connsiteX2" fmla="*/ 7172696 w 7172696"/>
              <a:gd name="connsiteY2" fmla="*/ 5474525 h 5474525"/>
              <a:gd name="connsiteX3" fmla="*/ 11875 w 7172696"/>
              <a:gd name="connsiteY3" fmla="*/ 5474525 h 5474525"/>
              <a:gd name="connsiteX4" fmla="*/ 11875 w 7172696"/>
              <a:gd name="connsiteY4" fmla="*/ 0 h 5474525"/>
              <a:gd name="connsiteX5" fmla="*/ 0 w 7172696"/>
              <a:gd name="connsiteY5" fmla="*/ 0 h 5474525"/>
              <a:gd name="connsiteX0" fmla="*/ 1549493 w 7172696"/>
              <a:gd name="connsiteY0" fmla="*/ 0 h 5608637"/>
              <a:gd name="connsiteX1" fmla="*/ 7172696 w 7172696"/>
              <a:gd name="connsiteY1" fmla="*/ 134112 h 5608637"/>
              <a:gd name="connsiteX2" fmla="*/ 7172696 w 7172696"/>
              <a:gd name="connsiteY2" fmla="*/ 5608637 h 5608637"/>
              <a:gd name="connsiteX3" fmla="*/ 11875 w 7172696"/>
              <a:gd name="connsiteY3" fmla="*/ 5608637 h 5608637"/>
              <a:gd name="connsiteX4" fmla="*/ 11875 w 7172696"/>
              <a:gd name="connsiteY4" fmla="*/ 134112 h 5608637"/>
              <a:gd name="connsiteX5" fmla="*/ 0 w 7172696"/>
              <a:gd name="connsiteY5" fmla="*/ 134112 h 5608637"/>
              <a:gd name="connsiteX0" fmla="*/ 269333 w 7172696"/>
              <a:gd name="connsiteY0" fmla="*/ 158496 h 5474525"/>
              <a:gd name="connsiteX1" fmla="*/ 7172696 w 7172696"/>
              <a:gd name="connsiteY1" fmla="*/ 0 h 5474525"/>
              <a:gd name="connsiteX2" fmla="*/ 7172696 w 7172696"/>
              <a:gd name="connsiteY2" fmla="*/ 5474525 h 5474525"/>
              <a:gd name="connsiteX3" fmla="*/ 11875 w 7172696"/>
              <a:gd name="connsiteY3" fmla="*/ 5474525 h 5474525"/>
              <a:gd name="connsiteX4" fmla="*/ 11875 w 7172696"/>
              <a:gd name="connsiteY4" fmla="*/ 0 h 5474525"/>
              <a:gd name="connsiteX5" fmla="*/ 0 w 7172696"/>
              <a:gd name="connsiteY5" fmla="*/ 0 h 5474525"/>
              <a:gd name="connsiteX0" fmla="*/ 49877 w 7172696"/>
              <a:gd name="connsiteY0" fmla="*/ 0 h 5486717"/>
              <a:gd name="connsiteX1" fmla="*/ 7172696 w 7172696"/>
              <a:gd name="connsiteY1" fmla="*/ 12192 h 5486717"/>
              <a:gd name="connsiteX2" fmla="*/ 7172696 w 7172696"/>
              <a:gd name="connsiteY2" fmla="*/ 5486717 h 5486717"/>
              <a:gd name="connsiteX3" fmla="*/ 11875 w 7172696"/>
              <a:gd name="connsiteY3" fmla="*/ 5486717 h 5486717"/>
              <a:gd name="connsiteX4" fmla="*/ 11875 w 7172696"/>
              <a:gd name="connsiteY4" fmla="*/ 12192 h 5486717"/>
              <a:gd name="connsiteX5" fmla="*/ 0 w 7172696"/>
              <a:gd name="connsiteY5" fmla="*/ 12192 h 5486717"/>
              <a:gd name="connsiteX0" fmla="*/ 0 w 7183779"/>
              <a:gd name="connsiteY0" fmla="*/ 0 h 5474525"/>
              <a:gd name="connsiteX1" fmla="*/ 7183779 w 7183779"/>
              <a:gd name="connsiteY1" fmla="*/ 0 h 5474525"/>
              <a:gd name="connsiteX2" fmla="*/ 7183779 w 7183779"/>
              <a:gd name="connsiteY2" fmla="*/ 5474525 h 5474525"/>
              <a:gd name="connsiteX3" fmla="*/ 22958 w 7183779"/>
              <a:gd name="connsiteY3" fmla="*/ 5474525 h 5474525"/>
              <a:gd name="connsiteX4" fmla="*/ 22958 w 7183779"/>
              <a:gd name="connsiteY4" fmla="*/ 0 h 5474525"/>
              <a:gd name="connsiteX5" fmla="*/ 11083 w 7183779"/>
              <a:gd name="connsiteY5" fmla="*/ 0 h 5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3779" h="5474525">
                <a:moveTo>
                  <a:pt x="0" y="0"/>
                </a:moveTo>
                <a:lnTo>
                  <a:pt x="7183779" y="0"/>
                </a:lnTo>
                <a:lnTo>
                  <a:pt x="7183779" y="5474525"/>
                </a:lnTo>
                <a:lnTo>
                  <a:pt x="22958" y="5474525"/>
                </a:lnTo>
                <a:lnTo>
                  <a:pt x="22958" y="0"/>
                </a:lnTo>
                <a:lnTo>
                  <a:pt x="11083" y="0"/>
                </a:lnTo>
              </a:path>
            </a:pathLst>
          </a:custGeom>
          <a:solidFill>
            <a:schemeClr val="bg1">
              <a:lumMod val="95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90" name="Freeform 89"/>
          <p:cNvSpPr/>
          <p:nvPr/>
        </p:nvSpPr>
        <p:spPr>
          <a:xfrm>
            <a:off x="1447085" y="1932320"/>
            <a:ext cx="5252770" cy="1853508"/>
          </a:xfrm>
          <a:custGeom>
            <a:avLst/>
            <a:gdLst>
              <a:gd name="connsiteX0" fmla="*/ 1330037 w 7172696"/>
              <a:gd name="connsiteY0" fmla="*/ 0 h 5474525"/>
              <a:gd name="connsiteX1" fmla="*/ 7172696 w 7172696"/>
              <a:gd name="connsiteY1" fmla="*/ 0 h 5474525"/>
              <a:gd name="connsiteX2" fmla="*/ 7172696 w 7172696"/>
              <a:gd name="connsiteY2" fmla="*/ 5474525 h 5474525"/>
              <a:gd name="connsiteX3" fmla="*/ 11875 w 7172696"/>
              <a:gd name="connsiteY3" fmla="*/ 5474525 h 5474525"/>
              <a:gd name="connsiteX4" fmla="*/ 11875 w 7172696"/>
              <a:gd name="connsiteY4" fmla="*/ 0 h 5474525"/>
              <a:gd name="connsiteX5" fmla="*/ 0 w 7172696"/>
              <a:gd name="connsiteY5" fmla="*/ 0 h 5474525"/>
              <a:gd name="connsiteX0" fmla="*/ 1549493 w 7172696"/>
              <a:gd name="connsiteY0" fmla="*/ 0 h 5608637"/>
              <a:gd name="connsiteX1" fmla="*/ 7172696 w 7172696"/>
              <a:gd name="connsiteY1" fmla="*/ 134112 h 5608637"/>
              <a:gd name="connsiteX2" fmla="*/ 7172696 w 7172696"/>
              <a:gd name="connsiteY2" fmla="*/ 5608637 h 5608637"/>
              <a:gd name="connsiteX3" fmla="*/ 11875 w 7172696"/>
              <a:gd name="connsiteY3" fmla="*/ 5608637 h 5608637"/>
              <a:gd name="connsiteX4" fmla="*/ 11875 w 7172696"/>
              <a:gd name="connsiteY4" fmla="*/ 134112 h 5608637"/>
              <a:gd name="connsiteX5" fmla="*/ 0 w 7172696"/>
              <a:gd name="connsiteY5" fmla="*/ 134112 h 5608637"/>
              <a:gd name="connsiteX0" fmla="*/ 269333 w 7172696"/>
              <a:gd name="connsiteY0" fmla="*/ 158496 h 5474525"/>
              <a:gd name="connsiteX1" fmla="*/ 7172696 w 7172696"/>
              <a:gd name="connsiteY1" fmla="*/ 0 h 5474525"/>
              <a:gd name="connsiteX2" fmla="*/ 7172696 w 7172696"/>
              <a:gd name="connsiteY2" fmla="*/ 5474525 h 5474525"/>
              <a:gd name="connsiteX3" fmla="*/ 11875 w 7172696"/>
              <a:gd name="connsiteY3" fmla="*/ 5474525 h 5474525"/>
              <a:gd name="connsiteX4" fmla="*/ 11875 w 7172696"/>
              <a:gd name="connsiteY4" fmla="*/ 0 h 5474525"/>
              <a:gd name="connsiteX5" fmla="*/ 0 w 7172696"/>
              <a:gd name="connsiteY5" fmla="*/ 0 h 5474525"/>
              <a:gd name="connsiteX0" fmla="*/ 49877 w 7172696"/>
              <a:gd name="connsiteY0" fmla="*/ 0 h 5486717"/>
              <a:gd name="connsiteX1" fmla="*/ 7172696 w 7172696"/>
              <a:gd name="connsiteY1" fmla="*/ 12192 h 5486717"/>
              <a:gd name="connsiteX2" fmla="*/ 7172696 w 7172696"/>
              <a:gd name="connsiteY2" fmla="*/ 5486717 h 5486717"/>
              <a:gd name="connsiteX3" fmla="*/ 11875 w 7172696"/>
              <a:gd name="connsiteY3" fmla="*/ 5486717 h 5486717"/>
              <a:gd name="connsiteX4" fmla="*/ 11875 w 7172696"/>
              <a:gd name="connsiteY4" fmla="*/ 12192 h 5486717"/>
              <a:gd name="connsiteX5" fmla="*/ 0 w 7172696"/>
              <a:gd name="connsiteY5" fmla="*/ 12192 h 5486717"/>
              <a:gd name="connsiteX0" fmla="*/ 0 w 7183779"/>
              <a:gd name="connsiteY0" fmla="*/ 0 h 5474525"/>
              <a:gd name="connsiteX1" fmla="*/ 7183779 w 7183779"/>
              <a:gd name="connsiteY1" fmla="*/ 0 h 5474525"/>
              <a:gd name="connsiteX2" fmla="*/ 7183779 w 7183779"/>
              <a:gd name="connsiteY2" fmla="*/ 5474525 h 5474525"/>
              <a:gd name="connsiteX3" fmla="*/ 22958 w 7183779"/>
              <a:gd name="connsiteY3" fmla="*/ 5474525 h 5474525"/>
              <a:gd name="connsiteX4" fmla="*/ 22958 w 7183779"/>
              <a:gd name="connsiteY4" fmla="*/ 0 h 5474525"/>
              <a:gd name="connsiteX5" fmla="*/ 11083 w 7183779"/>
              <a:gd name="connsiteY5" fmla="*/ 0 h 5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3779" h="5474525">
                <a:moveTo>
                  <a:pt x="0" y="0"/>
                </a:moveTo>
                <a:lnTo>
                  <a:pt x="7183779" y="0"/>
                </a:lnTo>
                <a:lnTo>
                  <a:pt x="7183779" y="5474525"/>
                </a:lnTo>
                <a:lnTo>
                  <a:pt x="22958" y="5474525"/>
                </a:lnTo>
                <a:lnTo>
                  <a:pt x="22958" y="0"/>
                </a:lnTo>
                <a:lnTo>
                  <a:pt x="11083" y="0"/>
                </a:lnTo>
              </a:path>
            </a:pathLst>
          </a:custGeom>
          <a:solidFill>
            <a:schemeClr val="tx2">
              <a:lumMod val="20000"/>
              <a:lumOff val="8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91" name="TextBox 90"/>
          <p:cNvSpPr txBox="1"/>
          <p:nvPr/>
        </p:nvSpPr>
        <p:spPr>
          <a:xfrm>
            <a:off x="1450192" y="1664804"/>
            <a:ext cx="1721271" cy="307777"/>
          </a:xfrm>
          <a:prstGeom prst="rect">
            <a:avLst/>
          </a:prstGeom>
          <a:solidFill>
            <a:schemeClr val="tx2">
              <a:lumMod val="20000"/>
              <a:lumOff val="80000"/>
            </a:schemeClr>
          </a:solidFill>
          <a:ln>
            <a:solidFill>
              <a:schemeClr val="tx1"/>
            </a:solidFill>
          </a:ln>
        </p:spPr>
        <p:txBody>
          <a:bodyPr wrap="square" rtlCol="0">
            <a:spAutoFit/>
          </a:bodyPr>
          <a:lstStyle/>
          <a:p>
            <a:pPr algn="ctr"/>
            <a:r>
              <a:rPr lang="en-US" sz="1400" b="1" dirty="0" smtClean="0"/>
              <a:t>VERA Foundation</a:t>
            </a:r>
            <a:endParaRPr lang="en-US" sz="1400" b="1" dirty="0"/>
          </a:p>
        </p:txBody>
      </p:sp>
      <p:sp>
        <p:nvSpPr>
          <p:cNvPr id="80" name="TextBox 79"/>
          <p:cNvSpPr txBox="1"/>
          <p:nvPr/>
        </p:nvSpPr>
        <p:spPr>
          <a:xfrm>
            <a:off x="228600" y="76200"/>
            <a:ext cx="1375742" cy="307777"/>
          </a:xfrm>
          <a:prstGeom prst="rect">
            <a:avLst/>
          </a:prstGeom>
          <a:solidFill>
            <a:schemeClr val="bg1">
              <a:lumMod val="95000"/>
            </a:schemeClr>
          </a:solidFill>
          <a:ln>
            <a:solidFill>
              <a:schemeClr val="tx1"/>
            </a:solidFill>
          </a:ln>
        </p:spPr>
        <p:txBody>
          <a:bodyPr wrap="square" rtlCol="0">
            <a:spAutoFit/>
          </a:bodyPr>
          <a:lstStyle/>
          <a:p>
            <a:pPr algn="ctr"/>
            <a:r>
              <a:rPr lang="en-US" sz="1400" b="1" dirty="0" smtClean="0"/>
              <a:t>VERA</a:t>
            </a:r>
            <a:endParaRPr lang="en-US" sz="1400" b="1" dirty="0"/>
          </a:p>
        </p:txBody>
      </p:sp>
      <p:sp>
        <p:nvSpPr>
          <p:cNvPr id="3" name="Rectangle 2"/>
          <p:cNvSpPr/>
          <p:nvPr/>
        </p:nvSpPr>
        <p:spPr>
          <a:xfrm>
            <a:off x="3718445" y="3393048"/>
            <a:ext cx="214283" cy="92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 name="Rectangle 4"/>
          <p:cNvSpPr/>
          <p:nvPr/>
        </p:nvSpPr>
        <p:spPr>
          <a:xfrm>
            <a:off x="4007199" y="2577108"/>
            <a:ext cx="214283" cy="92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 name="TextBox 5"/>
          <p:cNvSpPr txBox="1"/>
          <p:nvPr/>
        </p:nvSpPr>
        <p:spPr>
          <a:xfrm>
            <a:off x="76200" y="6059269"/>
            <a:ext cx="4174349" cy="646331"/>
          </a:xfrm>
          <a:prstGeom prst="rect">
            <a:avLst/>
          </a:prstGeom>
          <a:solidFill>
            <a:schemeClr val="bg1"/>
          </a:solidFill>
        </p:spPr>
        <p:txBody>
          <a:bodyPr wrap="none" rtlCol="0">
            <a:spAutoFit/>
          </a:bodyPr>
          <a:lstStyle/>
          <a:p>
            <a:pPr algn="ctr"/>
            <a:r>
              <a:rPr lang="en-US" dirty="0" smtClean="0"/>
              <a:t>VERA Subdomains and Scope</a:t>
            </a:r>
          </a:p>
          <a:p>
            <a:pPr algn="ctr"/>
            <a:r>
              <a:rPr lang="en-US" dirty="0" smtClean="0"/>
              <a:t>(NOTE: All relationships are *NOT* shown)</a:t>
            </a:r>
            <a:endParaRPr lang="en-US" dirty="0"/>
          </a:p>
        </p:txBody>
      </p:sp>
      <p:grpSp>
        <p:nvGrpSpPr>
          <p:cNvPr id="7" name="Group 6"/>
          <p:cNvGrpSpPr/>
          <p:nvPr/>
        </p:nvGrpSpPr>
        <p:grpSpPr>
          <a:xfrm>
            <a:off x="1620989" y="2580348"/>
            <a:ext cx="1731811" cy="543852"/>
            <a:chOff x="3923928" y="4509120"/>
            <a:chExt cx="1731811" cy="543852"/>
          </a:xfrm>
        </p:grpSpPr>
        <p:sp>
          <p:nvSpPr>
            <p:cNvPr id="8" name="TextBox 7"/>
            <p:cNvSpPr txBox="1"/>
            <p:nvPr/>
          </p:nvSpPr>
          <p:spPr>
            <a:xfrm>
              <a:off x="3923928" y="4509120"/>
              <a:ext cx="428941" cy="137936"/>
            </a:xfrm>
            <a:prstGeom prst="rect">
              <a:avLst/>
            </a:prstGeom>
            <a:solidFill>
              <a:schemeClr val="bg1">
                <a:lumMod val="85000"/>
              </a:schemeClr>
            </a:solidFill>
            <a:ln>
              <a:solidFill>
                <a:schemeClr val="tx1"/>
              </a:solidFill>
            </a:ln>
          </p:spPr>
          <p:txBody>
            <a:bodyPr wrap="square" rtlCol="0">
              <a:noAutofit/>
            </a:bodyPr>
            <a:lstStyle/>
            <a:p>
              <a:endParaRPr lang="en-US" sz="1100" b="1" dirty="0"/>
            </a:p>
          </p:txBody>
        </p:sp>
        <p:sp>
          <p:nvSpPr>
            <p:cNvPr id="9" name="TextBox 8"/>
            <p:cNvSpPr txBox="1"/>
            <p:nvPr/>
          </p:nvSpPr>
          <p:spPr>
            <a:xfrm>
              <a:off x="3923928" y="4622085"/>
              <a:ext cx="1731811" cy="430887"/>
            </a:xfrm>
            <a:prstGeom prst="rect">
              <a:avLst/>
            </a:prstGeom>
            <a:solidFill>
              <a:schemeClr val="bg1">
                <a:lumMod val="85000"/>
              </a:schemeClr>
            </a:solidFill>
            <a:ln>
              <a:solidFill>
                <a:schemeClr val="tx1"/>
              </a:solidFill>
            </a:ln>
          </p:spPr>
          <p:txBody>
            <a:bodyPr wrap="square" rtlCol="0">
              <a:spAutoFit/>
            </a:bodyPr>
            <a:lstStyle/>
            <a:p>
              <a:r>
                <a:rPr lang="en-US" sz="1100" b="1" dirty="0" smtClean="0"/>
                <a:t>Multi-physics coupling toolkit</a:t>
              </a:r>
              <a:endParaRPr lang="en-US" sz="1100" b="1" dirty="0"/>
            </a:p>
          </p:txBody>
        </p:sp>
      </p:grpSp>
      <p:grpSp>
        <p:nvGrpSpPr>
          <p:cNvPr id="10" name="Group 9"/>
          <p:cNvGrpSpPr/>
          <p:nvPr/>
        </p:nvGrpSpPr>
        <p:grpSpPr>
          <a:xfrm>
            <a:off x="7632340" y="4960022"/>
            <a:ext cx="1243287" cy="1220961"/>
            <a:chOff x="3923928" y="4509120"/>
            <a:chExt cx="1243287" cy="1220961"/>
          </a:xfrm>
        </p:grpSpPr>
        <p:sp>
          <p:nvSpPr>
            <p:cNvPr id="11" name="TextBox 10"/>
            <p:cNvSpPr txBox="1"/>
            <p:nvPr/>
          </p:nvSpPr>
          <p:spPr>
            <a:xfrm>
              <a:off x="3923928" y="4509120"/>
              <a:ext cx="428941" cy="137936"/>
            </a:xfrm>
            <a:prstGeom prst="rect">
              <a:avLst/>
            </a:prstGeom>
            <a:solidFill>
              <a:schemeClr val="bg1">
                <a:lumMod val="85000"/>
              </a:schemeClr>
            </a:solidFill>
            <a:ln>
              <a:solidFill>
                <a:schemeClr val="tx1"/>
              </a:solidFill>
            </a:ln>
          </p:spPr>
          <p:txBody>
            <a:bodyPr wrap="square" rtlCol="0">
              <a:noAutofit/>
            </a:bodyPr>
            <a:lstStyle/>
            <a:p>
              <a:endParaRPr lang="en-US" sz="1100" b="1" dirty="0"/>
            </a:p>
          </p:txBody>
        </p:sp>
        <p:sp>
          <p:nvSpPr>
            <p:cNvPr id="12" name="TextBox 11"/>
            <p:cNvSpPr txBox="1"/>
            <p:nvPr/>
          </p:nvSpPr>
          <p:spPr>
            <a:xfrm>
              <a:off x="3923929" y="4622085"/>
              <a:ext cx="1243286" cy="1107996"/>
            </a:xfrm>
            <a:prstGeom prst="rect">
              <a:avLst/>
            </a:prstGeom>
            <a:solidFill>
              <a:schemeClr val="bg1">
                <a:lumMod val="85000"/>
              </a:schemeClr>
            </a:solidFill>
            <a:ln>
              <a:solidFill>
                <a:schemeClr val="tx1"/>
              </a:solidFill>
            </a:ln>
          </p:spPr>
          <p:txBody>
            <a:bodyPr wrap="square" rtlCol="0">
              <a:spAutoFit/>
            </a:bodyPr>
            <a:lstStyle/>
            <a:p>
              <a:r>
                <a:rPr lang="en-US" sz="1100" b="1" dirty="0" smtClean="0"/>
                <a:t>Abstract numerical algorithms</a:t>
              </a:r>
            </a:p>
            <a:p>
              <a:r>
                <a:rPr lang="en-US" sz="1100" b="1" dirty="0" smtClean="0"/>
                <a:t>(e.g. </a:t>
              </a:r>
              <a:r>
                <a:rPr lang="en-US" sz="1100" b="1" dirty="0" err="1" smtClean="0"/>
                <a:t>Thyra</a:t>
              </a:r>
              <a:r>
                <a:rPr lang="en-US" sz="1100" b="1" dirty="0" smtClean="0"/>
                <a:t>, NOX, </a:t>
              </a:r>
              <a:r>
                <a:rPr lang="en-US" sz="1100" b="1" dirty="0" err="1" smtClean="0"/>
                <a:t>Rythmos</a:t>
              </a:r>
              <a:r>
                <a:rPr lang="en-US" sz="1100" b="1" dirty="0" smtClean="0"/>
                <a:t>, …)</a:t>
              </a:r>
              <a:endParaRPr lang="en-US" sz="1100" b="1" dirty="0"/>
            </a:p>
          </p:txBody>
        </p:sp>
      </p:grpSp>
      <p:grpSp>
        <p:nvGrpSpPr>
          <p:cNvPr id="13" name="Group 12"/>
          <p:cNvGrpSpPr/>
          <p:nvPr/>
        </p:nvGrpSpPr>
        <p:grpSpPr>
          <a:xfrm>
            <a:off x="1439652" y="626768"/>
            <a:ext cx="1731811" cy="374575"/>
            <a:chOff x="3923928" y="4509120"/>
            <a:chExt cx="1731811" cy="374575"/>
          </a:xfrm>
        </p:grpSpPr>
        <p:sp>
          <p:nvSpPr>
            <p:cNvPr id="14" name="TextBox 13"/>
            <p:cNvSpPr txBox="1"/>
            <p:nvPr/>
          </p:nvSpPr>
          <p:spPr>
            <a:xfrm>
              <a:off x="3923928" y="4509120"/>
              <a:ext cx="428941" cy="137936"/>
            </a:xfrm>
            <a:prstGeom prst="rect">
              <a:avLst/>
            </a:prstGeom>
            <a:solidFill>
              <a:schemeClr val="bg1">
                <a:lumMod val="85000"/>
              </a:schemeClr>
            </a:solidFill>
            <a:ln>
              <a:solidFill>
                <a:schemeClr val="tx1"/>
              </a:solidFill>
            </a:ln>
          </p:spPr>
          <p:txBody>
            <a:bodyPr wrap="square" rtlCol="0">
              <a:noAutofit/>
            </a:bodyPr>
            <a:lstStyle/>
            <a:p>
              <a:endParaRPr lang="en-US" sz="1100" b="1" dirty="0"/>
            </a:p>
          </p:txBody>
        </p:sp>
        <p:sp>
          <p:nvSpPr>
            <p:cNvPr id="15" name="TextBox 14"/>
            <p:cNvSpPr txBox="1"/>
            <p:nvPr/>
          </p:nvSpPr>
          <p:spPr>
            <a:xfrm>
              <a:off x="3923928" y="4622085"/>
              <a:ext cx="1731811" cy="261610"/>
            </a:xfrm>
            <a:prstGeom prst="rect">
              <a:avLst/>
            </a:prstGeom>
            <a:solidFill>
              <a:schemeClr val="bg1">
                <a:lumMod val="85000"/>
              </a:schemeClr>
            </a:solidFill>
            <a:ln>
              <a:solidFill>
                <a:schemeClr val="tx1"/>
              </a:solidFill>
            </a:ln>
          </p:spPr>
          <p:txBody>
            <a:bodyPr wrap="square" rtlCol="0">
              <a:spAutoFit/>
            </a:bodyPr>
            <a:lstStyle/>
            <a:p>
              <a:r>
                <a:rPr lang="en-US" sz="1100" b="1" dirty="0" smtClean="0"/>
                <a:t>VERA GUI/workflow</a:t>
              </a:r>
              <a:endParaRPr lang="en-US" sz="1100" b="1" dirty="0"/>
            </a:p>
          </p:txBody>
        </p:sp>
      </p:grpSp>
      <p:grpSp>
        <p:nvGrpSpPr>
          <p:cNvPr id="16" name="Group 15"/>
          <p:cNvGrpSpPr/>
          <p:nvPr/>
        </p:nvGrpSpPr>
        <p:grpSpPr>
          <a:xfrm>
            <a:off x="3966854" y="2096852"/>
            <a:ext cx="1731811" cy="543852"/>
            <a:chOff x="3923928" y="4509120"/>
            <a:chExt cx="1731811" cy="543852"/>
          </a:xfrm>
        </p:grpSpPr>
        <p:sp>
          <p:nvSpPr>
            <p:cNvPr id="17" name="TextBox 16"/>
            <p:cNvSpPr txBox="1"/>
            <p:nvPr/>
          </p:nvSpPr>
          <p:spPr>
            <a:xfrm>
              <a:off x="3923928" y="4509120"/>
              <a:ext cx="428941" cy="137936"/>
            </a:xfrm>
            <a:prstGeom prst="rect">
              <a:avLst/>
            </a:prstGeom>
            <a:solidFill>
              <a:schemeClr val="bg1">
                <a:lumMod val="85000"/>
              </a:schemeClr>
            </a:solidFill>
            <a:ln>
              <a:solidFill>
                <a:schemeClr val="tx1"/>
              </a:solidFill>
            </a:ln>
          </p:spPr>
          <p:txBody>
            <a:bodyPr wrap="square" rtlCol="0">
              <a:noAutofit/>
            </a:bodyPr>
            <a:lstStyle/>
            <a:p>
              <a:endParaRPr lang="en-US" sz="1100" b="1" dirty="0"/>
            </a:p>
          </p:txBody>
        </p:sp>
        <p:sp>
          <p:nvSpPr>
            <p:cNvPr id="18" name="TextBox 17"/>
            <p:cNvSpPr txBox="1"/>
            <p:nvPr/>
          </p:nvSpPr>
          <p:spPr>
            <a:xfrm>
              <a:off x="3923928" y="4622085"/>
              <a:ext cx="1731811" cy="430887"/>
            </a:xfrm>
            <a:prstGeom prst="rect">
              <a:avLst/>
            </a:prstGeom>
            <a:solidFill>
              <a:schemeClr val="bg1">
                <a:lumMod val="85000"/>
              </a:schemeClr>
            </a:solidFill>
            <a:ln>
              <a:solidFill>
                <a:schemeClr val="tx1"/>
              </a:solidFill>
            </a:ln>
          </p:spPr>
          <p:txBody>
            <a:bodyPr wrap="square" rtlCol="0">
              <a:spAutoFit/>
            </a:bodyPr>
            <a:lstStyle/>
            <a:p>
              <a:r>
                <a:rPr lang="en-US" sz="1100" b="1" dirty="0" smtClean="0"/>
                <a:t>Simulation workflow control scripting</a:t>
              </a:r>
              <a:endParaRPr lang="en-US" sz="1100" b="1" dirty="0"/>
            </a:p>
          </p:txBody>
        </p:sp>
      </p:grpSp>
      <p:cxnSp>
        <p:nvCxnSpPr>
          <p:cNvPr id="19" name="Elbow Connector 18"/>
          <p:cNvCxnSpPr>
            <a:stCxn id="60" idx="1"/>
            <a:endCxn id="15" idx="3"/>
          </p:cNvCxnSpPr>
          <p:nvPr/>
        </p:nvCxnSpPr>
        <p:spPr>
          <a:xfrm rot="10800000">
            <a:off x="3171464" y="870539"/>
            <a:ext cx="1076501" cy="192651"/>
          </a:xfrm>
          <a:prstGeom prst="bentConnector3">
            <a:avLst>
              <a:gd name="adj1" fmla="val 50000"/>
            </a:avLst>
          </a:prstGeom>
          <a:ln>
            <a:solidFill>
              <a:schemeClr val="tx1"/>
            </a:solidFill>
            <a:prstDash val="dash"/>
            <a:head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9" idx="3"/>
            <a:endCxn id="18" idx="1"/>
          </p:cNvCxnSpPr>
          <p:nvPr/>
        </p:nvCxnSpPr>
        <p:spPr>
          <a:xfrm flipV="1">
            <a:off x="3352800" y="2425261"/>
            <a:ext cx="614054" cy="483496"/>
          </a:xfrm>
          <a:prstGeom prst="bentConnector3">
            <a:avLst>
              <a:gd name="adj1" fmla="val 50000"/>
            </a:avLst>
          </a:prstGeom>
          <a:ln>
            <a:solidFill>
              <a:schemeClr val="tx1"/>
            </a:solidFill>
            <a:prstDash val="dash"/>
            <a:head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167844" y="4335846"/>
            <a:ext cx="1516065" cy="374575"/>
            <a:chOff x="3923928" y="4509120"/>
            <a:chExt cx="1516065" cy="374575"/>
          </a:xfrm>
        </p:grpSpPr>
        <p:sp>
          <p:nvSpPr>
            <p:cNvPr id="22" name="TextBox 21"/>
            <p:cNvSpPr txBox="1"/>
            <p:nvPr/>
          </p:nvSpPr>
          <p:spPr>
            <a:xfrm>
              <a:off x="3923928" y="4509120"/>
              <a:ext cx="428941" cy="137936"/>
            </a:xfrm>
            <a:prstGeom prst="rect">
              <a:avLst/>
            </a:prstGeom>
            <a:solidFill>
              <a:schemeClr val="bg1">
                <a:lumMod val="85000"/>
              </a:schemeClr>
            </a:solidFill>
            <a:ln>
              <a:solidFill>
                <a:schemeClr val="tx1"/>
              </a:solidFill>
            </a:ln>
          </p:spPr>
          <p:txBody>
            <a:bodyPr wrap="square" rtlCol="0">
              <a:noAutofit/>
            </a:bodyPr>
            <a:lstStyle/>
            <a:p>
              <a:endParaRPr lang="en-US" sz="1100" b="1" dirty="0"/>
            </a:p>
          </p:txBody>
        </p:sp>
        <p:sp>
          <p:nvSpPr>
            <p:cNvPr id="23" name="TextBox 22"/>
            <p:cNvSpPr txBox="1"/>
            <p:nvPr/>
          </p:nvSpPr>
          <p:spPr>
            <a:xfrm>
              <a:off x="3923928" y="4622085"/>
              <a:ext cx="1516065" cy="261610"/>
            </a:xfrm>
            <a:prstGeom prst="rect">
              <a:avLst/>
            </a:prstGeom>
            <a:solidFill>
              <a:schemeClr val="bg1">
                <a:lumMod val="85000"/>
              </a:schemeClr>
            </a:solidFill>
            <a:ln>
              <a:solidFill>
                <a:schemeClr val="tx1"/>
              </a:solidFill>
            </a:ln>
          </p:spPr>
          <p:txBody>
            <a:bodyPr wrap="square" rtlCol="0">
              <a:spAutoFit/>
            </a:bodyPr>
            <a:lstStyle/>
            <a:p>
              <a:r>
                <a:rPr lang="en-US" sz="1100" b="1" dirty="0" smtClean="0"/>
                <a:t>Materials Interface</a:t>
              </a:r>
              <a:endParaRPr lang="en-US" sz="1100" b="1" dirty="0"/>
            </a:p>
          </p:txBody>
        </p:sp>
      </p:grpSp>
      <p:grpSp>
        <p:nvGrpSpPr>
          <p:cNvPr id="27" name="Group 26"/>
          <p:cNvGrpSpPr/>
          <p:nvPr/>
        </p:nvGrpSpPr>
        <p:grpSpPr>
          <a:xfrm>
            <a:off x="4824028" y="3969060"/>
            <a:ext cx="2126045" cy="713129"/>
            <a:chOff x="3923927" y="4509120"/>
            <a:chExt cx="2126045" cy="713129"/>
          </a:xfrm>
        </p:grpSpPr>
        <p:sp>
          <p:nvSpPr>
            <p:cNvPr id="28" name="TextBox 27"/>
            <p:cNvSpPr txBox="1"/>
            <p:nvPr/>
          </p:nvSpPr>
          <p:spPr>
            <a:xfrm>
              <a:off x="3923928" y="4509120"/>
              <a:ext cx="428941" cy="137936"/>
            </a:xfrm>
            <a:prstGeom prst="rect">
              <a:avLst/>
            </a:prstGeom>
            <a:solidFill>
              <a:schemeClr val="bg1">
                <a:lumMod val="85000"/>
              </a:schemeClr>
            </a:solidFill>
            <a:ln>
              <a:solidFill>
                <a:schemeClr val="tx1"/>
              </a:solidFill>
            </a:ln>
          </p:spPr>
          <p:txBody>
            <a:bodyPr wrap="square" rtlCol="0">
              <a:noAutofit/>
            </a:bodyPr>
            <a:lstStyle/>
            <a:p>
              <a:endParaRPr lang="en-US" sz="1100" b="1" dirty="0"/>
            </a:p>
          </p:txBody>
        </p:sp>
        <p:sp>
          <p:nvSpPr>
            <p:cNvPr id="29" name="TextBox 28"/>
            <p:cNvSpPr txBox="1"/>
            <p:nvPr/>
          </p:nvSpPr>
          <p:spPr>
            <a:xfrm>
              <a:off x="3923927" y="4622085"/>
              <a:ext cx="2126045" cy="600164"/>
            </a:xfrm>
            <a:prstGeom prst="rect">
              <a:avLst/>
            </a:prstGeom>
            <a:solidFill>
              <a:schemeClr val="bg1">
                <a:lumMod val="85000"/>
              </a:schemeClr>
            </a:solidFill>
            <a:ln>
              <a:solidFill>
                <a:schemeClr val="tx1"/>
              </a:solidFill>
            </a:ln>
          </p:spPr>
          <p:txBody>
            <a:bodyPr wrap="square" rtlCol="0">
              <a:spAutoFit/>
            </a:bodyPr>
            <a:lstStyle/>
            <a:p>
              <a:r>
                <a:rPr lang="en-US" sz="1100" b="1" dirty="0" smtClean="0"/>
                <a:t>VERA-Supported Physics Models  (e.g. </a:t>
              </a:r>
              <a:r>
                <a:rPr lang="en-US" sz="1100" b="1" dirty="0" err="1" smtClean="0"/>
                <a:t>Denovo</a:t>
              </a:r>
              <a:r>
                <a:rPr lang="en-US" sz="1100" b="1" dirty="0" smtClean="0"/>
                <a:t>, </a:t>
              </a:r>
              <a:r>
                <a:rPr lang="en-US" sz="1100" b="1" dirty="0" err="1" smtClean="0"/>
                <a:t>Drekar</a:t>
              </a:r>
              <a:r>
                <a:rPr lang="en-US" sz="1100" b="1" dirty="0" smtClean="0"/>
                <a:t>, SCALE, </a:t>
              </a:r>
              <a:r>
                <a:rPr lang="en-US" sz="1100" b="1" dirty="0" err="1" smtClean="0"/>
                <a:t>DeCART</a:t>
              </a:r>
              <a:r>
                <a:rPr lang="en-US" sz="1100" b="1" dirty="0" smtClean="0"/>
                <a:t>, ...)</a:t>
              </a:r>
              <a:endParaRPr lang="en-US" sz="1100" b="1" dirty="0"/>
            </a:p>
          </p:txBody>
        </p:sp>
      </p:grpSp>
      <p:grpSp>
        <p:nvGrpSpPr>
          <p:cNvPr id="30" name="Group 29"/>
          <p:cNvGrpSpPr/>
          <p:nvPr/>
        </p:nvGrpSpPr>
        <p:grpSpPr>
          <a:xfrm>
            <a:off x="7596725" y="2060848"/>
            <a:ext cx="1331759" cy="713129"/>
            <a:chOff x="3923928" y="4509120"/>
            <a:chExt cx="1331759" cy="713129"/>
          </a:xfrm>
        </p:grpSpPr>
        <p:sp>
          <p:nvSpPr>
            <p:cNvPr id="31" name="TextBox 30"/>
            <p:cNvSpPr txBox="1"/>
            <p:nvPr/>
          </p:nvSpPr>
          <p:spPr>
            <a:xfrm>
              <a:off x="3923928" y="4509120"/>
              <a:ext cx="428941" cy="137936"/>
            </a:xfrm>
            <a:prstGeom prst="rect">
              <a:avLst/>
            </a:prstGeom>
            <a:solidFill>
              <a:schemeClr val="bg1">
                <a:lumMod val="85000"/>
              </a:schemeClr>
            </a:solidFill>
            <a:ln>
              <a:solidFill>
                <a:schemeClr val="tx1"/>
              </a:solidFill>
            </a:ln>
          </p:spPr>
          <p:txBody>
            <a:bodyPr wrap="square" rtlCol="0">
              <a:noAutofit/>
            </a:bodyPr>
            <a:lstStyle/>
            <a:p>
              <a:endParaRPr lang="en-US" sz="1100" b="1" dirty="0"/>
            </a:p>
          </p:txBody>
        </p:sp>
        <p:sp>
          <p:nvSpPr>
            <p:cNvPr id="32" name="TextBox 31"/>
            <p:cNvSpPr txBox="1"/>
            <p:nvPr/>
          </p:nvSpPr>
          <p:spPr>
            <a:xfrm>
              <a:off x="3923929" y="4622085"/>
              <a:ext cx="1331758" cy="600164"/>
            </a:xfrm>
            <a:prstGeom prst="rect">
              <a:avLst/>
            </a:prstGeom>
            <a:solidFill>
              <a:schemeClr val="bg1">
                <a:lumMod val="85000"/>
              </a:schemeClr>
            </a:solidFill>
            <a:ln>
              <a:solidFill>
                <a:schemeClr val="tx1"/>
              </a:solidFill>
            </a:ln>
          </p:spPr>
          <p:txBody>
            <a:bodyPr wrap="square" rtlCol="0">
              <a:spAutoFit/>
            </a:bodyPr>
            <a:lstStyle/>
            <a:p>
              <a:r>
                <a:rPr lang="en-US" sz="1100" b="1" dirty="0" smtClean="0"/>
                <a:t>External Physics Models (e.g. </a:t>
              </a:r>
              <a:r>
                <a:rPr lang="en-US" sz="1100" b="1" dirty="0" err="1" smtClean="0"/>
                <a:t>StarCCM</a:t>
              </a:r>
              <a:r>
                <a:rPr lang="en-US" sz="1100" b="1" dirty="0" smtClean="0"/>
                <a:t>+,  …)</a:t>
              </a:r>
              <a:endParaRPr lang="en-US" sz="1100" b="1" dirty="0"/>
            </a:p>
          </p:txBody>
        </p:sp>
      </p:grpSp>
      <p:grpSp>
        <p:nvGrpSpPr>
          <p:cNvPr id="33" name="Group 32"/>
          <p:cNvGrpSpPr/>
          <p:nvPr/>
        </p:nvGrpSpPr>
        <p:grpSpPr>
          <a:xfrm>
            <a:off x="1666217" y="2030924"/>
            <a:ext cx="1453959" cy="374575"/>
            <a:chOff x="3923928" y="4509120"/>
            <a:chExt cx="1453959" cy="374575"/>
          </a:xfrm>
        </p:grpSpPr>
        <p:sp>
          <p:nvSpPr>
            <p:cNvPr id="34" name="TextBox 33"/>
            <p:cNvSpPr txBox="1"/>
            <p:nvPr/>
          </p:nvSpPr>
          <p:spPr>
            <a:xfrm>
              <a:off x="3923928" y="4509120"/>
              <a:ext cx="428941" cy="137936"/>
            </a:xfrm>
            <a:prstGeom prst="rect">
              <a:avLst/>
            </a:prstGeom>
            <a:solidFill>
              <a:schemeClr val="bg1">
                <a:lumMod val="85000"/>
              </a:schemeClr>
            </a:solidFill>
            <a:ln>
              <a:solidFill>
                <a:schemeClr val="tx1"/>
              </a:solidFill>
            </a:ln>
          </p:spPr>
          <p:txBody>
            <a:bodyPr wrap="square" rtlCol="0">
              <a:noAutofit/>
            </a:bodyPr>
            <a:lstStyle/>
            <a:p>
              <a:endParaRPr lang="en-US" sz="1100" b="1" dirty="0"/>
            </a:p>
          </p:txBody>
        </p:sp>
        <p:sp>
          <p:nvSpPr>
            <p:cNvPr id="35" name="TextBox 34"/>
            <p:cNvSpPr txBox="1"/>
            <p:nvPr/>
          </p:nvSpPr>
          <p:spPr>
            <a:xfrm>
              <a:off x="3923929" y="4622085"/>
              <a:ext cx="1453958" cy="261610"/>
            </a:xfrm>
            <a:prstGeom prst="rect">
              <a:avLst/>
            </a:prstGeom>
            <a:solidFill>
              <a:schemeClr val="bg1">
                <a:lumMod val="85000"/>
              </a:schemeClr>
            </a:solidFill>
            <a:ln>
              <a:solidFill>
                <a:schemeClr val="tx1"/>
              </a:solidFill>
            </a:ln>
          </p:spPr>
          <p:txBody>
            <a:bodyPr wrap="square" rtlCol="0">
              <a:spAutoFit/>
            </a:bodyPr>
            <a:lstStyle/>
            <a:p>
              <a:r>
                <a:rPr lang="en-US" sz="1100" b="1" dirty="0" smtClean="0"/>
                <a:t>Data Mapping</a:t>
              </a:r>
              <a:endParaRPr lang="en-US" sz="1100" b="1" dirty="0"/>
            </a:p>
          </p:txBody>
        </p:sp>
      </p:grpSp>
      <p:grpSp>
        <p:nvGrpSpPr>
          <p:cNvPr id="36" name="Group 35"/>
          <p:cNvGrpSpPr/>
          <p:nvPr/>
        </p:nvGrpSpPr>
        <p:grpSpPr>
          <a:xfrm>
            <a:off x="679949" y="5127934"/>
            <a:ext cx="1731811" cy="374575"/>
            <a:chOff x="3923928" y="4509120"/>
            <a:chExt cx="1731811" cy="374575"/>
          </a:xfrm>
        </p:grpSpPr>
        <p:sp>
          <p:nvSpPr>
            <p:cNvPr id="37" name="TextBox 36"/>
            <p:cNvSpPr txBox="1"/>
            <p:nvPr/>
          </p:nvSpPr>
          <p:spPr>
            <a:xfrm>
              <a:off x="3923928" y="4509120"/>
              <a:ext cx="428941" cy="137936"/>
            </a:xfrm>
            <a:prstGeom prst="rect">
              <a:avLst/>
            </a:prstGeom>
            <a:solidFill>
              <a:schemeClr val="bg1">
                <a:lumMod val="85000"/>
              </a:schemeClr>
            </a:solidFill>
            <a:ln>
              <a:solidFill>
                <a:schemeClr val="tx1"/>
              </a:solidFill>
            </a:ln>
          </p:spPr>
          <p:txBody>
            <a:bodyPr wrap="square" rtlCol="0">
              <a:noAutofit/>
            </a:bodyPr>
            <a:lstStyle/>
            <a:p>
              <a:endParaRPr lang="en-US" sz="1100" b="1" dirty="0"/>
            </a:p>
          </p:txBody>
        </p:sp>
        <p:sp>
          <p:nvSpPr>
            <p:cNvPr id="38" name="TextBox 37"/>
            <p:cNvSpPr txBox="1"/>
            <p:nvPr/>
          </p:nvSpPr>
          <p:spPr>
            <a:xfrm>
              <a:off x="3923928" y="4622085"/>
              <a:ext cx="1731811" cy="261610"/>
            </a:xfrm>
            <a:prstGeom prst="rect">
              <a:avLst/>
            </a:prstGeom>
            <a:solidFill>
              <a:schemeClr val="bg1">
                <a:lumMod val="85000"/>
              </a:schemeClr>
            </a:solidFill>
            <a:ln>
              <a:solidFill>
                <a:schemeClr val="tx1"/>
              </a:solidFill>
            </a:ln>
          </p:spPr>
          <p:txBody>
            <a:bodyPr wrap="square" rtlCol="0">
              <a:spAutoFit/>
            </a:bodyPr>
            <a:lstStyle/>
            <a:p>
              <a:r>
                <a:rPr lang="en-US" sz="1100" b="1" dirty="0" smtClean="0"/>
                <a:t>Reactor-aware input</a:t>
              </a:r>
              <a:endParaRPr lang="en-US" sz="1100" b="1" dirty="0"/>
            </a:p>
          </p:txBody>
        </p:sp>
      </p:grpSp>
      <p:grpSp>
        <p:nvGrpSpPr>
          <p:cNvPr id="39" name="Group 38"/>
          <p:cNvGrpSpPr/>
          <p:nvPr/>
        </p:nvGrpSpPr>
        <p:grpSpPr>
          <a:xfrm>
            <a:off x="4968044" y="4869160"/>
            <a:ext cx="1731811" cy="543852"/>
            <a:chOff x="4968044" y="4906598"/>
            <a:chExt cx="1731811" cy="543852"/>
          </a:xfrm>
        </p:grpSpPr>
        <p:sp>
          <p:nvSpPr>
            <p:cNvPr id="40" name="Rectangle 39"/>
            <p:cNvSpPr/>
            <p:nvPr/>
          </p:nvSpPr>
          <p:spPr>
            <a:xfrm rot="5400000">
              <a:off x="4922530" y="5219690"/>
              <a:ext cx="214283" cy="92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41" name="Group 40"/>
            <p:cNvGrpSpPr/>
            <p:nvPr/>
          </p:nvGrpSpPr>
          <p:grpSpPr>
            <a:xfrm>
              <a:off x="4968044" y="4906598"/>
              <a:ext cx="1731811" cy="543852"/>
              <a:chOff x="3923928" y="4509120"/>
              <a:chExt cx="1731811" cy="543852"/>
            </a:xfrm>
          </p:grpSpPr>
          <p:sp>
            <p:nvSpPr>
              <p:cNvPr id="42" name="TextBox 41"/>
              <p:cNvSpPr txBox="1"/>
              <p:nvPr/>
            </p:nvSpPr>
            <p:spPr>
              <a:xfrm>
                <a:off x="3923928" y="4509120"/>
                <a:ext cx="428941" cy="137936"/>
              </a:xfrm>
              <a:prstGeom prst="rect">
                <a:avLst/>
              </a:prstGeom>
              <a:solidFill>
                <a:schemeClr val="bg1">
                  <a:lumMod val="85000"/>
                </a:schemeClr>
              </a:solidFill>
              <a:ln>
                <a:solidFill>
                  <a:schemeClr val="tx1"/>
                </a:solidFill>
              </a:ln>
            </p:spPr>
            <p:txBody>
              <a:bodyPr wrap="square" rtlCol="0">
                <a:noAutofit/>
              </a:bodyPr>
              <a:lstStyle/>
              <a:p>
                <a:endParaRPr lang="en-US" sz="1100" b="1" dirty="0"/>
              </a:p>
            </p:txBody>
          </p:sp>
          <p:sp>
            <p:nvSpPr>
              <p:cNvPr id="43" name="TextBox 42"/>
              <p:cNvSpPr txBox="1"/>
              <p:nvPr/>
            </p:nvSpPr>
            <p:spPr>
              <a:xfrm>
                <a:off x="3923928" y="4622085"/>
                <a:ext cx="1731811" cy="430887"/>
              </a:xfrm>
              <a:prstGeom prst="rect">
                <a:avLst/>
              </a:prstGeom>
              <a:solidFill>
                <a:schemeClr val="bg1">
                  <a:lumMod val="85000"/>
                </a:schemeClr>
              </a:solidFill>
              <a:ln>
                <a:solidFill>
                  <a:schemeClr val="tx1"/>
                </a:solidFill>
              </a:ln>
            </p:spPr>
            <p:txBody>
              <a:bodyPr wrap="square" rtlCol="0">
                <a:spAutoFit/>
              </a:bodyPr>
              <a:lstStyle/>
              <a:p>
                <a:r>
                  <a:rPr lang="en-US" sz="1100" b="1" dirty="0" smtClean="0"/>
                  <a:t>Basic Automatic Mesh Generation</a:t>
                </a:r>
                <a:endParaRPr lang="en-US" sz="1100" b="1" dirty="0"/>
              </a:p>
            </p:txBody>
          </p:sp>
        </p:grpSp>
      </p:grpSp>
      <p:cxnSp>
        <p:nvCxnSpPr>
          <p:cNvPr id="44" name="Elbow Connector 43"/>
          <p:cNvCxnSpPr>
            <a:stCxn id="37" idx="1"/>
            <a:endCxn id="15" idx="1"/>
          </p:cNvCxnSpPr>
          <p:nvPr/>
        </p:nvCxnSpPr>
        <p:spPr>
          <a:xfrm rot="10800000" flipH="1">
            <a:off x="679948" y="870538"/>
            <a:ext cx="759703" cy="4326364"/>
          </a:xfrm>
          <a:prstGeom prst="bentConnector3">
            <a:avLst>
              <a:gd name="adj1" fmla="val -30091"/>
            </a:avLst>
          </a:prstGeom>
          <a:ln>
            <a:solidFill>
              <a:schemeClr val="tx1"/>
            </a:solidFill>
            <a:prstDash val="dash"/>
            <a:headEnd type="arrow"/>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7636348" y="93820"/>
            <a:ext cx="1260141" cy="367463"/>
            <a:chOff x="4179063" y="4803232"/>
            <a:chExt cx="1260141" cy="367463"/>
          </a:xfrm>
        </p:grpSpPr>
        <p:sp>
          <p:nvSpPr>
            <p:cNvPr id="46" name="TextBox 45"/>
            <p:cNvSpPr txBox="1"/>
            <p:nvPr/>
          </p:nvSpPr>
          <p:spPr>
            <a:xfrm>
              <a:off x="4179063" y="4803232"/>
              <a:ext cx="428941" cy="137936"/>
            </a:xfrm>
            <a:prstGeom prst="rect">
              <a:avLst/>
            </a:prstGeom>
            <a:solidFill>
              <a:schemeClr val="bg1">
                <a:lumMod val="85000"/>
              </a:schemeClr>
            </a:solidFill>
            <a:ln>
              <a:solidFill>
                <a:schemeClr val="tx1"/>
              </a:solidFill>
            </a:ln>
          </p:spPr>
          <p:txBody>
            <a:bodyPr wrap="square" rtlCol="0">
              <a:noAutofit/>
            </a:bodyPr>
            <a:lstStyle/>
            <a:p>
              <a:endParaRPr lang="en-US" sz="1100" b="1" dirty="0"/>
            </a:p>
          </p:txBody>
        </p:sp>
        <p:sp>
          <p:nvSpPr>
            <p:cNvPr id="47" name="TextBox 46"/>
            <p:cNvSpPr txBox="1"/>
            <p:nvPr/>
          </p:nvSpPr>
          <p:spPr>
            <a:xfrm>
              <a:off x="4179064" y="4909085"/>
              <a:ext cx="1260140" cy="261610"/>
            </a:xfrm>
            <a:prstGeom prst="rect">
              <a:avLst/>
            </a:prstGeom>
            <a:solidFill>
              <a:schemeClr val="bg1">
                <a:lumMod val="85000"/>
              </a:schemeClr>
            </a:solidFill>
            <a:ln>
              <a:solidFill>
                <a:schemeClr val="tx1"/>
              </a:solidFill>
            </a:ln>
          </p:spPr>
          <p:txBody>
            <a:bodyPr wrap="square" rtlCol="0">
              <a:spAutoFit/>
            </a:bodyPr>
            <a:lstStyle/>
            <a:p>
              <a:r>
                <a:rPr lang="en-US" sz="1100" b="1" dirty="0" smtClean="0"/>
                <a:t>Visualization</a:t>
              </a:r>
              <a:endParaRPr lang="en-US" sz="1100" b="1" dirty="0"/>
            </a:p>
          </p:txBody>
        </p:sp>
      </p:grpSp>
      <p:grpSp>
        <p:nvGrpSpPr>
          <p:cNvPr id="48" name="Group 47"/>
          <p:cNvGrpSpPr/>
          <p:nvPr/>
        </p:nvGrpSpPr>
        <p:grpSpPr>
          <a:xfrm>
            <a:off x="2996454" y="3255112"/>
            <a:ext cx="1498917" cy="399546"/>
            <a:chOff x="3923928" y="4509120"/>
            <a:chExt cx="1498917" cy="399546"/>
          </a:xfrm>
        </p:grpSpPr>
        <p:sp>
          <p:nvSpPr>
            <p:cNvPr id="49" name="TextBox 48"/>
            <p:cNvSpPr txBox="1"/>
            <p:nvPr/>
          </p:nvSpPr>
          <p:spPr>
            <a:xfrm>
              <a:off x="3923928" y="4509120"/>
              <a:ext cx="428941" cy="137936"/>
            </a:xfrm>
            <a:prstGeom prst="rect">
              <a:avLst/>
            </a:prstGeom>
            <a:solidFill>
              <a:schemeClr val="bg1">
                <a:lumMod val="85000"/>
              </a:schemeClr>
            </a:solidFill>
            <a:ln>
              <a:solidFill>
                <a:schemeClr val="tx1"/>
              </a:solidFill>
            </a:ln>
          </p:spPr>
          <p:txBody>
            <a:bodyPr wrap="square" rtlCol="0">
              <a:noAutofit/>
            </a:bodyPr>
            <a:lstStyle/>
            <a:p>
              <a:endParaRPr lang="en-US" sz="1100" b="1" dirty="0"/>
            </a:p>
          </p:txBody>
        </p:sp>
        <p:sp>
          <p:nvSpPr>
            <p:cNvPr id="50" name="TextBox 49"/>
            <p:cNvSpPr txBox="1"/>
            <p:nvPr/>
          </p:nvSpPr>
          <p:spPr>
            <a:xfrm>
              <a:off x="3923929" y="4647056"/>
              <a:ext cx="1498916" cy="261610"/>
            </a:xfrm>
            <a:prstGeom prst="rect">
              <a:avLst/>
            </a:prstGeom>
            <a:solidFill>
              <a:schemeClr val="bg1">
                <a:lumMod val="85000"/>
              </a:schemeClr>
            </a:solidFill>
            <a:ln>
              <a:solidFill>
                <a:schemeClr val="tx1"/>
              </a:solidFill>
            </a:ln>
          </p:spPr>
          <p:txBody>
            <a:bodyPr wrap="square" rtlCol="0">
              <a:spAutoFit/>
            </a:bodyPr>
            <a:lstStyle/>
            <a:p>
              <a:r>
                <a:rPr lang="en-US" sz="1100" b="1" dirty="0" smtClean="0"/>
                <a:t>VUQ (</a:t>
              </a:r>
              <a:r>
                <a:rPr lang="en-US" sz="1100" b="1" dirty="0" err="1" smtClean="0"/>
                <a:t>i.e</a:t>
              </a:r>
              <a:r>
                <a:rPr lang="en-US" sz="1100" b="1" dirty="0" smtClean="0"/>
                <a:t> Dakota)</a:t>
              </a:r>
              <a:endParaRPr lang="en-US" sz="1100" b="1" dirty="0"/>
            </a:p>
          </p:txBody>
        </p:sp>
      </p:grpSp>
      <p:grpSp>
        <p:nvGrpSpPr>
          <p:cNvPr id="51" name="Group 50"/>
          <p:cNvGrpSpPr/>
          <p:nvPr/>
        </p:nvGrpSpPr>
        <p:grpSpPr>
          <a:xfrm>
            <a:off x="4366517" y="2744924"/>
            <a:ext cx="1728192" cy="536740"/>
            <a:chOff x="4179063" y="4803232"/>
            <a:chExt cx="1728192" cy="536740"/>
          </a:xfrm>
        </p:grpSpPr>
        <p:sp>
          <p:nvSpPr>
            <p:cNvPr id="52" name="TextBox 51"/>
            <p:cNvSpPr txBox="1"/>
            <p:nvPr/>
          </p:nvSpPr>
          <p:spPr>
            <a:xfrm>
              <a:off x="4179063" y="4803232"/>
              <a:ext cx="428941" cy="137936"/>
            </a:xfrm>
            <a:prstGeom prst="rect">
              <a:avLst/>
            </a:prstGeom>
            <a:solidFill>
              <a:schemeClr val="bg1">
                <a:lumMod val="85000"/>
              </a:schemeClr>
            </a:solidFill>
            <a:ln>
              <a:solidFill>
                <a:schemeClr val="tx1"/>
              </a:solidFill>
            </a:ln>
          </p:spPr>
          <p:txBody>
            <a:bodyPr wrap="square" rtlCol="0">
              <a:noAutofit/>
            </a:bodyPr>
            <a:lstStyle/>
            <a:p>
              <a:endParaRPr lang="en-US" sz="1100" b="1" dirty="0"/>
            </a:p>
          </p:txBody>
        </p:sp>
        <p:sp>
          <p:nvSpPr>
            <p:cNvPr id="53" name="TextBox 52"/>
            <p:cNvSpPr txBox="1"/>
            <p:nvPr/>
          </p:nvSpPr>
          <p:spPr>
            <a:xfrm>
              <a:off x="4179064" y="4909085"/>
              <a:ext cx="1728191" cy="430887"/>
            </a:xfrm>
            <a:prstGeom prst="rect">
              <a:avLst/>
            </a:prstGeom>
            <a:solidFill>
              <a:schemeClr val="bg1">
                <a:lumMod val="85000"/>
              </a:schemeClr>
            </a:solidFill>
            <a:ln>
              <a:solidFill>
                <a:schemeClr val="tx1"/>
              </a:solidFill>
            </a:ln>
          </p:spPr>
          <p:txBody>
            <a:bodyPr wrap="square" rtlCol="0">
              <a:spAutoFit/>
            </a:bodyPr>
            <a:lstStyle/>
            <a:p>
              <a:r>
                <a:rPr lang="en-US" sz="1100" b="1" dirty="0" smtClean="0"/>
                <a:t>Simulation post-processing</a:t>
              </a:r>
              <a:endParaRPr lang="en-US" sz="1100" b="1" dirty="0"/>
            </a:p>
          </p:txBody>
        </p:sp>
      </p:grpSp>
      <p:cxnSp>
        <p:nvCxnSpPr>
          <p:cNvPr id="54" name="Elbow Connector 53"/>
          <p:cNvCxnSpPr>
            <a:stCxn id="53" idx="3"/>
            <a:endCxn id="18" idx="3"/>
          </p:cNvCxnSpPr>
          <p:nvPr/>
        </p:nvCxnSpPr>
        <p:spPr>
          <a:xfrm flipH="1" flipV="1">
            <a:off x="5698665" y="2425261"/>
            <a:ext cx="396044" cy="640960"/>
          </a:xfrm>
          <a:prstGeom prst="bentConnector3">
            <a:avLst>
              <a:gd name="adj1" fmla="val -57721"/>
            </a:avLst>
          </a:prstGeom>
          <a:ln>
            <a:solidFill>
              <a:schemeClr val="tx1"/>
            </a:solidFill>
            <a:prstDash val="dash"/>
            <a:headEnd type="arrow"/>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5396473" y="6021288"/>
            <a:ext cx="1731811" cy="543852"/>
            <a:chOff x="3923928" y="4509120"/>
            <a:chExt cx="1731811" cy="543852"/>
          </a:xfrm>
        </p:grpSpPr>
        <p:sp>
          <p:nvSpPr>
            <p:cNvPr id="56" name="TextBox 55"/>
            <p:cNvSpPr txBox="1"/>
            <p:nvPr/>
          </p:nvSpPr>
          <p:spPr>
            <a:xfrm>
              <a:off x="3923928" y="4509120"/>
              <a:ext cx="428941" cy="137936"/>
            </a:xfrm>
            <a:prstGeom prst="rect">
              <a:avLst/>
            </a:prstGeom>
            <a:solidFill>
              <a:schemeClr val="bg1">
                <a:lumMod val="85000"/>
              </a:schemeClr>
            </a:solidFill>
            <a:ln>
              <a:solidFill>
                <a:schemeClr val="tx1"/>
              </a:solidFill>
            </a:ln>
          </p:spPr>
          <p:txBody>
            <a:bodyPr wrap="square" rtlCol="0">
              <a:noAutofit/>
            </a:bodyPr>
            <a:lstStyle/>
            <a:p>
              <a:endParaRPr lang="en-US" sz="1100" b="1" dirty="0"/>
            </a:p>
          </p:txBody>
        </p:sp>
        <p:sp>
          <p:nvSpPr>
            <p:cNvPr id="57" name="TextBox 56"/>
            <p:cNvSpPr txBox="1"/>
            <p:nvPr/>
          </p:nvSpPr>
          <p:spPr>
            <a:xfrm>
              <a:off x="3923928" y="4622085"/>
              <a:ext cx="1731811" cy="430887"/>
            </a:xfrm>
            <a:prstGeom prst="rect">
              <a:avLst/>
            </a:prstGeom>
            <a:solidFill>
              <a:schemeClr val="bg1">
                <a:lumMod val="85000"/>
              </a:schemeClr>
            </a:solidFill>
            <a:ln>
              <a:solidFill>
                <a:schemeClr val="tx1"/>
              </a:solidFill>
            </a:ln>
          </p:spPr>
          <p:txBody>
            <a:bodyPr wrap="square" rtlCol="0">
              <a:spAutoFit/>
            </a:bodyPr>
            <a:lstStyle/>
            <a:p>
              <a:r>
                <a:rPr lang="en-US" sz="1100" b="1" dirty="0" smtClean="0"/>
                <a:t>Advanced Mesh Generation</a:t>
              </a:r>
              <a:endParaRPr lang="en-US" sz="1100" b="1" dirty="0"/>
            </a:p>
          </p:txBody>
        </p:sp>
      </p:grpSp>
      <p:grpSp>
        <p:nvGrpSpPr>
          <p:cNvPr id="58" name="Group 57"/>
          <p:cNvGrpSpPr/>
          <p:nvPr/>
        </p:nvGrpSpPr>
        <p:grpSpPr>
          <a:xfrm>
            <a:off x="4247964" y="734780"/>
            <a:ext cx="1851843" cy="543852"/>
            <a:chOff x="3923928" y="4509120"/>
            <a:chExt cx="1851843" cy="543852"/>
          </a:xfrm>
        </p:grpSpPr>
        <p:sp>
          <p:nvSpPr>
            <p:cNvPr id="59" name="TextBox 58"/>
            <p:cNvSpPr txBox="1"/>
            <p:nvPr/>
          </p:nvSpPr>
          <p:spPr>
            <a:xfrm>
              <a:off x="3923928" y="4509120"/>
              <a:ext cx="428941" cy="137936"/>
            </a:xfrm>
            <a:prstGeom prst="rect">
              <a:avLst/>
            </a:prstGeom>
            <a:solidFill>
              <a:schemeClr val="bg1">
                <a:lumMod val="85000"/>
              </a:schemeClr>
            </a:solidFill>
            <a:ln>
              <a:solidFill>
                <a:schemeClr val="tx1"/>
              </a:solidFill>
            </a:ln>
          </p:spPr>
          <p:txBody>
            <a:bodyPr wrap="square" rtlCol="0">
              <a:noAutofit/>
            </a:bodyPr>
            <a:lstStyle/>
            <a:p>
              <a:endParaRPr lang="en-US" sz="1100" b="1" dirty="0"/>
            </a:p>
          </p:txBody>
        </p:sp>
        <p:sp>
          <p:nvSpPr>
            <p:cNvPr id="60" name="TextBox 59"/>
            <p:cNvSpPr txBox="1"/>
            <p:nvPr/>
          </p:nvSpPr>
          <p:spPr>
            <a:xfrm>
              <a:off x="3923928" y="4622085"/>
              <a:ext cx="1851843" cy="430887"/>
            </a:xfrm>
            <a:prstGeom prst="rect">
              <a:avLst/>
            </a:prstGeom>
            <a:solidFill>
              <a:schemeClr val="bg1">
                <a:lumMod val="85000"/>
              </a:schemeClr>
            </a:solidFill>
            <a:ln>
              <a:solidFill>
                <a:schemeClr val="tx1"/>
              </a:solidFill>
            </a:ln>
          </p:spPr>
          <p:txBody>
            <a:bodyPr wrap="square" rtlCol="0">
              <a:spAutoFit/>
            </a:bodyPr>
            <a:lstStyle/>
            <a:p>
              <a:r>
                <a:rPr lang="en-US" sz="1100" b="1" dirty="0" smtClean="0"/>
                <a:t>Reactor-Aware  FACADEs</a:t>
              </a:r>
              <a:endParaRPr lang="en-US" sz="1100" b="1" dirty="0"/>
            </a:p>
          </p:txBody>
        </p:sp>
      </p:grpSp>
      <p:cxnSp>
        <p:nvCxnSpPr>
          <p:cNvPr id="61" name="Elbow Connector 60"/>
          <p:cNvCxnSpPr>
            <a:stCxn id="18" idx="0"/>
            <a:endCxn id="60" idx="2"/>
          </p:cNvCxnSpPr>
          <p:nvPr/>
        </p:nvCxnSpPr>
        <p:spPr>
          <a:xfrm rot="5400000" flipH="1" flipV="1">
            <a:off x="4537731" y="1573662"/>
            <a:ext cx="931185" cy="341126"/>
          </a:xfrm>
          <a:prstGeom prst="bentConnector3">
            <a:avLst>
              <a:gd name="adj1" fmla="val 50000"/>
            </a:avLst>
          </a:prstGeom>
          <a:ln>
            <a:solidFill>
              <a:schemeClr val="tx1"/>
            </a:solidFill>
            <a:prstDash val="dash"/>
            <a:headEnd type="arrow"/>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7601905" y="3195826"/>
            <a:ext cx="1243287" cy="1220961"/>
            <a:chOff x="3923928" y="4509120"/>
            <a:chExt cx="1243287" cy="1220961"/>
          </a:xfrm>
        </p:grpSpPr>
        <p:sp>
          <p:nvSpPr>
            <p:cNvPr id="63" name="TextBox 62"/>
            <p:cNvSpPr txBox="1"/>
            <p:nvPr/>
          </p:nvSpPr>
          <p:spPr>
            <a:xfrm>
              <a:off x="3923928" y="4509120"/>
              <a:ext cx="428941" cy="137936"/>
            </a:xfrm>
            <a:prstGeom prst="rect">
              <a:avLst/>
            </a:prstGeom>
            <a:solidFill>
              <a:schemeClr val="bg1">
                <a:lumMod val="85000"/>
              </a:schemeClr>
            </a:solidFill>
            <a:ln>
              <a:solidFill>
                <a:schemeClr val="tx1"/>
              </a:solidFill>
            </a:ln>
          </p:spPr>
          <p:txBody>
            <a:bodyPr wrap="square" rtlCol="0">
              <a:noAutofit/>
            </a:bodyPr>
            <a:lstStyle/>
            <a:p>
              <a:endParaRPr lang="en-US" sz="1100" b="1" dirty="0"/>
            </a:p>
          </p:txBody>
        </p:sp>
        <p:sp>
          <p:nvSpPr>
            <p:cNvPr id="64" name="TextBox 63"/>
            <p:cNvSpPr txBox="1"/>
            <p:nvPr/>
          </p:nvSpPr>
          <p:spPr>
            <a:xfrm>
              <a:off x="3923929" y="4622085"/>
              <a:ext cx="1243286" cy="1107996"/>
            </a:xfrm>
            <a:prstGeom prst="rect">
              <a:avLst/>
            </a:prstGeom>
            <a:solidFill>
              <a:schemeClr val="bg1">
                <a:lumMod val="85000"/>
              </a:schemeClr>
            </a:solidFill>
            <a:ln>
              <a:solidFill>
                <a:schemeClr val="tx1"/>
              </a:solidFill>
            </a:ln>
          </p:spPr>
          <p:txBody>
            <a:bodyPr wrap="square" rtlCol="0">
              <a:spAutoFit/>
            </a:bodyPr>
            <a:lstStyle/>
            <a:p>
              <a:r>
                <a:rPr lang="en-US" sz="1100" b="1" dirty="0" smtClean="0"/>
                <a:t>Concrete numerical algorithms</a:t>
              </a:r>
            </a:p>
            <a:p>
              <a:r>
                <a:rPr lang="en-US" sz="1100" b="1" dirty="0" smtClean="0"/>
                <a:t>(e.g. </a:t>
              </a:r>
              <a:r>
                <a:rPr lang="en-US" sz="1100" b="1" dirty="0" err="1" smtClean="0"/>
                <a:t>Epetra</a:t>
              </a:r>
              <a:r>
                <a:rPr lang="en-US" sz="1100" b="1" dirty="0" smtClean="0"/>
                <a:t>, </a:t>
              </a:r>
              <a:r>
                <a:rPr lang="en-US" sz="1100" b="1" dirty="0" err="1" smtClean="0"/>
                <a:t>Epetra</a:t>
              </a:r>
              <a:r>
                <a:rPr lang="en-US" sz="1100" b="1" dirty="0" smtClean="0"/>
                <a:t>, ML, </a:t>
              </a:r>
              <a:r>
                <a:rPr lang="en-US" sz="1100" b="1" dirty="0" err="1" smtClean="0"/>
                <a:t>Ifpack</a:t>
              </a:r>
              <a:r>
                <a:rPr lang="en-US" sz="1100" b="1" dirty="0" smtClean="0"/>
                <a:t>, …)</a:t>
              </a:r>
              <a:endParaRPr lang="en-US" sz="1100" b="1" dirty="0"/>
            </a:p>
          </p:txBody>
        </p:sp>
      </p:grpSp>
      <p:cxnSp>
        <p:nvCxnSpPr>
          <p:cNvPr id="65" name="Elbow Connector 64"/>
          <p:cNvCxnSpPr>
            <a:stCxn id="74" idx="3"/>
            <a:endCxn id="9" idx="2"/>
          </p:cNvCxnSpPr>
          <p:nvPr/>
        </p:nvCxnSpPr>
        <p:spPr>
          <a:xfrm rot="16200000" flipV="1">
            <a:off x="1736117" y="3874978"/>
            <a:ext cx="1984500" cy="482943"/>
          </a:xfrm>
          <a:prstGeom prst="bentConnector3">
            <a:avLst>
              <a:gd name="adj1" fmla="val 50000"/>
            </a:avLst>
          </a:prstGeom>
          <a:ln>
            <a:solidFill>
              <a:schemeClr val="tx1"/>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38" idx="3"/>
            <a:endCxn id="40" idx="2"/>
          </p:cNvCxnSpPr>
          <p:nvPr/>
        </p:nvCxnSpPr>
        <p:spPr>
          <a:xfrm flipV="1">
            <a:off x="2411760" y="5228637"/>
            <a:ext cx="2571528" cy="143067"/>
          </a:xfrm>
          <a:prstGeom prst="bentConnector3">
            <a:avLst>
              <a:gd name="adj1" fmla="val 50000"/>
            </a:avLst>
          </a:prstGeom>
          <a:ln>
            <a:solidFill>
              <a:schemeClr val="tx1"/>
            </a:solidFill>
            <a:prstDash val="dash"/>
            <a:headEnd type="arrow"/>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1039989" y="1130824"/>
            <a:ext cx="1731811" cy="374575"/>
            <a:chOff x="3923928" y="4509120"/>
            <a:chExt cx="1731811" cy="374575"/>
          </a:xfrm>
        </p:grpSpPr>
        <p:sp>
          <p:nvSpPr>
            <p:cNvPr id="68" name="TextBox 67"/>
            <p:cNvSpPr txBox="1"/>
            <p:nvPr/>
          </p:nvSpPr>
          <p:spPr>
            <a:xfrm>
              <a:off x="3923928" y="4509120"/>
              <a:ext cx="428941" cy="137936"/>
            </a:xfrm>
            <a:prstGeom prst="rect">
              <a:avLst/>
            </a:prstGeom>
            <a:solidFill>
              <a:schemeClr val="bg1">
                <a:lumMod val="85000"/>
              </a:schemeClr>
            </a:solidFill>
            <a:ln>
              <a:solidFill>
                <a:schemeClr val="tx1"/>
              </a:solidFill>
            </a:ln>
          </p:spPr>
          <p:txBody>
            <a:bodyPr wrap="square" rtlCol="0">
              <a:noAutofit/>
            </a:bodyPr>
            <a:lstStyle/>
            <a:p>
              <a:endParaRPr lang="en-US" sz="1100" b="1" dirty="0"/>
            </a:p>
          </p:txBody>
        </p:sp>
        <p:sp>
          <p:nvSpPr>
            <p:cNvPr id="69" name="TextBox 68"/>
            <p:cNvSpPr txBox="1"/>
            <p:nvPr/>
          </p:nvSpPr>
          <p:spPr>
            <a:xfrm>
              <a:off x="3923928" y="4622085"/>
              <a:ext cx="1731811" cy="261610"/>
            </a:xfrm>
            <a:prstGeom prst="rect">
              <a:avLst/>
            </a:prstGeom>
            <a:solidFill>
              <a:schemeClr val="bg1">
                <a:lumMod val="85000"/>
              </a:schemeClr>
            </a:solidFill>
            <a:ln>
              <a:solidFill>
                <a:schemeClr val="tx1"/>
              </a:solidFill>
            </a:ln>
          </p:spPr>
          <p:txBody>
            <a:bodyPr wrap="square" rtlCol="0">
              <a:spAutoFit/>
            </a:bodyPr>
            <a:lstStyle/>
            <a:p>
              <a:r>
                <a:rPr lang="en-US" sz="1100" b="1" dirty="0" smtClean="0"/>
                <a:t>Reactor Geometry DB</a:t>
              </a:r>
              <a:endParaRPr lang="en-US" sz="1100" b="1" dirty="0"/>
            </a:p>
          </p:txBody>
        </p:sp>
      </p:grpSp>
      <p:cxnSp>
        <p:nvCxnSpPr>
          <p:cNvPr id="70" name="Elbow Connector 69"/>
          <p:cNvCxnSpPr>
            <a:stCxn id="69" idx="0"/>
            <a:endCxn id="15" idx="2"/>
          </p:cNvCxnSpPr>
          <p:nvPr/>
        </p:nvCxnSpPr>
        <p:spPr>
          <a:xfrm rot="5400000" flipH="1" flipV="1">
            <a:off x="1984503" y="922735"/>
            <a:ext cx="242446" cy="399663"/>
          </a:xfrm>
          <a:prstGeom prst="bentConnector3">
            <a:avLst>
              <a:gd name="adj1" fmla="val 50000"/>
            </a:avLst>
          </a:prstGeom>
          <a:ln>
            <a:solidFill>
              <a:schemeClr val="tx1"/>
            </a:solidFill>
            <a:prstDash val="dash"/>
            <a:headEnd type="arrow"/>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rot="16200000">
            <a:off x="2639875" y="5097275"/>
            <a:ext cx="611402" cy="588552"/>
            <a:chOff x="5508770" y="2804444"/>
            <a:chExt cx="611402" cy="588552"/>
          </a:xfrm>
        </p:grpSpPr>
        <p:sp>
          <p:nvSpPr>
            <p:cNvPr id="72" name="Arc 71"/>
            <p:cNvSpPr/>
            <p:nvPr/>
          </p:nvSpPr>
          <p:spPr>
            <a:xfrm>
              <a:off x="5508770" y="2804444"/>
              <a:ext cx="588552" cy="588552"/>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73" name="Arc 72"/>
            <p:cNvSpPr/>
            <p:nvPr/>
          </p:nvSpPr>
          <p:spPr>
            <a:xfrm flipH="1">
              <a:off x="5531620" y="2804444"/>
              <a:ext cx="588552" cy="588552"/>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74" name="Rectangle 73"/>
            <p:cNvSpPr/>
            <p:nvPr/>
          </p:nvSpPr>
          <p:spPr>
            <a:xfrm>
              <a:off x="5531620" y="2998893"/>
              <a:ext cx="565702" cy="248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75" name="Elbow Connector 74"/>
          <p:cNvCxnSpPr>
            <a:stCxn id="12" idx="1"/>
            <a:endCxn id="73" idx="2"/>
          </p:cNvCxnSpPr>
          <p:nvPr/>
        </p:nvCxnSpPr>
        <p:spPr>
          <a:xfrm rot="10800000" flipV="1">
            <a:off x="2945577" y="5626984"/>
            <a:ext cx="4686765" cy="47417"/>
          </a:xfrm>
          <a:prstGeom prst="bentConnector3">
            <a:avLst>
              <a:gd name="adj1" fmla="val 50000"/>
            </a:avLst>
          </a:prstGeom>
          <a:ln>
            <a:solidFill>
              <a:schemeClr val="tx1"/>
            </a:solidFill>
            <a:prstDash val="dash"/>
            <a:headEnd type="arrow"/>
          </a:ln>
        </p:spPr>
        <p:style>
          <a:lnRef idx="1">
            <a:schemeClr val="accent1"/>
          </a:lnRef>
          <a:fillRef idx="0">
            <a:schemeClr val="accent1"/>
          </a:fillRef>
          <a:effectRef idx="0">
            <a:schemeClr val="accent1"/>
          </a:effectRef>
          <a:fontRef idx="minor">
            <a:schemeClr val="tx1"/>
          </a:fontRef>
        </p:style>
      </p:cxnSp>
      <p:cxnSp>
        <p:nvCxnSpPr>
          <p:cNvPr id="76" name="Elbow Connector 75"/>
          <p:cNvCxnSpPr>
            <a:stCxn id="83" idx="3"/>
            <a:endCxn id="57" idx="1"/>
          </p:cNvCxnSpPr>
          <p:nvPr/>
        </p:nvCxnSpPr>
        <p:spPr>
          <a:xfrm>
            <a:off x="3268054" y="6009529"/>
            <a:ext cx="2128419" cy="340168"/>
          </a:xfrm>
          <a:prstGeom prst="bentConnector3">
            <a:avLst>
              <a:gd name="adj1" fmla="val 50000"/>
            </a:avLst>
          </a:prstGeom>
          <a:ln>
            <a:solidFill>
              <a:schemeClr val="tx1"/>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77" name="Elbow Connector 76"/>
          <p:cNvCxnSpPr>
            <a:stCxn id="38" idx="2"/>
            <a:endCxn id="83" idx="1"/>
          </p:cNvCxnSpPr>
          <p:nvPr/>
        </p:nvCxnSpPr>
        <p:spPr>
          <a:xfrm rot="16200000" flipH="1">
            <a:off x="1815307" y="5233056"/>
            <a:ext cx="507020" cy="1045925"/>
          </a:xfrm>
          <a:prstGeom prst="bentConnector2">
            <a:avLst/>
          </a:prstGeom>
          <a:ln>
            <a:solidFill>
              <a:schemeClr val="tx1"/>
            </a:solidFill>
            <a:prstDash val="dash"/>
            <a:headEnd type="arrow"/>
          </a:ln>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46" idx="1"/>
            <a:endCxn id="15" idx="0"/>
          </p:cNvCxnSpPr>
          <p:nvPr/>
        </p:nvCxnSpPr>
        <p:spPr>
          <a:xfrm rot="10800000" flipV="1">
            <a:off x="2305558" y="162787"/>
            <a:ext cx="5330790" cy="576945"/>
          </a:xfrm>
          <a:prstGeom prst="bentConnector2">
            <a:avLst/>
          </a:prstGeom>
          <a:ln>
            <a:solidFill>
              <a:schemeClr val="tx1"/>
            </a:solidFill>
            <a:prstDash val="dash"/>
            <a:headEnd type="arrow"/>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2591780" y="5925762"/>
            <a:ext cx="676274" cy="167534"/>
            <a:chOff x="2203538" y="5913276"/>
            <a:chExt cx="676274" cy="167534"/>
          </a:xfrm>
        </p:grpSpPr>
        <p:cxnSp>
          <p:nvCxnSpPr>
            <p:cNvPr id="82" name="Elbow Connector 46"/>
            <p:cNvCxnSpPr/>
            <p:nvPr/>
          </p:nvCxnSpPr>
          <p:spPr>
            <a:xfrm>
              <a:off x="2203538" y="5995519"/>
              <a:ext cx="676274" cy="3049"/>
            </a:xfrm>
            <a:prstGeom prst="straightConnector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2203538" y="5913276"/>
              <a:ext cx="676274" cy="167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84" name="Group 83"/>
          <p:cNvGrpSpPr/>
          <p:nvPr/>
        </p:nvGrpSpPr>
        <p:grpSpPr>
          <a:xfrm>
            <a:off x="7601906" y="977516"/>
            <a:ext cx="1331759" cy="713129"/>
            <a:chOff x="3923928" y="4509120"/>
            <a:chExt cx="1331759" cy="713129"/>
          </a:xfrm>
        </p:grpSpPr>
        <p:sp>
          <p:nvSpPr>
            <p:cNvPr id="85" name="TextBox 84"/>
            <p:cNvSpPr txBox="1"/>
            <p:nvPr/>
          </p:nvSpPr>
          <p:spPr>
            <a:xfrm>
              <a:off x="3923928" y="4509120"/>
              <a:ext cx="428941" cy="137936"/>
            </a:xfrm>
            <a:prstGeom prst="rect">
              <a:avLst/>
            </a:prstGeom>
            <a:solidFill>
              <a:schemeClr val="bg1">
                <a:lumMod val="85000"/>
              </a:schemeClr>
            </a:solidFill>
            <a:ln>
              <a:solidFill>
                <a:schemeClr val="tx1"/>
              </a:solidFill>
            </a:ln>
          </p:spPr>
          <p:txBody>
            <a:bodyPr wrap="square" rtlCol="0">
              <a:noAutofit/>
            </a:bodyPr>
            <a:lstStyle/>
            <a:p>
              <a:endParaRPr lang="en-US" sz="1100" b="1" dirty="0"/>
            </a:p>
          </p:txBody>
        </p:sp>
        <p:sp>
          <p:nvSpPr>
            <p:cNvPr id="86" name="TextBox 85"/>
            <p:cNvSpPr txBox="1"/>
            <p:nvPr/>
          </p:nvSpPr>
          <p:spPr>
            <a:xfrm>
              <a:off x="3923929" y="4622085"/>
              <a:ext cx="1331758" cy="600164"/>
            </a:xfrm>
            <a:prstGeom prst="rect">
              <a:avLst/>
            </a:prstGeom>
            <a:solidFill>
              <a:schemeClr val="bg1">
                <a:lumMod val="85000"/>
              </a:schemeClr>
            </a:solidFill>
            <a:ln>
              <a:solidFill>
                <a:schemeClr val="tx1"/>
              </a:solidFill>
            </a:ln>
          </p:spPr>
          <p:txBody>
            <a:bodyPr wrap="square" rtlCol="0">
              <a:spAutoFit/>
            </a:bodyPr>
            <a:lstStyle/>
            <a:p>
              <a:r>
                <a:rPr lang="en-US" sz="1100" b="1" dirty="0" smtClean="0"/>
                <a:t>Embedded Automatic Mesh Generation</a:t>
              </a:r>
              <a:endParaRPr lang="en-US" sz="1100" b="1" dirty="0"/>
            </a:p>
          </p:txBody>
        </p:sp>
      </p:grpSp>
      <p:cxnSp>
        <p:nvCxnSpPr>
          <p:cNvPr id="87" name="Elbow Connector 86"/>
          <p:cNvCxnSpPr>
            <a:stCxn id="29" idx="3"/>
            <a:endCxn id="60" idx="3"/>
          </p:cNvCxnSpPr>
          <p:nvPr/>
        </p:nvCxnSpPr>
        <p:spPr>
          <a:xfrm flipH="1" flipV="1">
            <a:off x="6099807" y="1063189"/>
            <a:ext cx="850266" cy="3318918"/>
          </a:xfrm>
          <a:prstGeom prst="bentConnector3">
            <a:avLst>
              <a:gd name="adj1" fmla="val -26886"/>
            </a:avLst>
          </a:prstGeom>
          <a:ln>
            <a:solidFill>
              <a:schemeClr val="tx1"/>
            </a:solidFill>
            <a:prstDash val="dash"/>
            <a:headEnd type="arrow"/>
          </a:ln>
        </p:spPr>
        <p:style>
          <a:lnRef idx="1">
            <a:schemeClr val="accent1"/>
          </a:lnRef>
          <a:fillRef idx="0">
            <a:schemeClr val="accent1"/>
          </a:fillRef>
          <a:effectRef idx="0">
            <a:schemeClr val="accent1"/>
          </a:effectRef>
          <a:fontRef idx="minor">
            <a:schemeClr val="tx1"/>
          </a:fontRef>
        </p:style>
      </p:cxnSp>
      <p:cxnSp>
        <p:nvCxnSpPr>
          <p:cNvPr id="88" name="Elbow Connector 87"/>
          <p:cNvCxnSpPr>
            <a:stCxn id="17" idx="1"/>
            <a:endCxn id="15" idx="3"/>
          </p:cNvCxnSpPr>
          <p:nvPr/>
        </p:nvCxnSpPr>
        <p:spPr>
          <a:xfrm rot="10800000">
            <a:off x="3171464" y="870538"/>
            <a:ext cx="795391" cy="1295282"/>
          </a:xfrm>
          <a:prstGeom prst="bentConnector3">
            <a:avLst>
              <a:gd name="adj1" fmla="val 50000"/>
            </a:avLst>
          </a:prstGeom>
          <a:ln>
            <a:solidFill>
              <a:schemeClr val="tx1"/>
            </a:solidFill>
            <a:prstDash val="dash"/>
            <a:headEnd type="arrow"/>
          </a:ln>
        </p:spPr>
        <p:style>
          <a:lnRef idx="1">
            <a:schemeClr val="accent1"/>
          </a:lnRef>
          <a:fillRef idx="0">
            <a:schemeClr val="accent1"/>
          </a:fillRef>
          <a:effectRef idx="0">
            <a:schemeClr val="accent1"/>
          </a:effectRef>
          <a:fontRef idx="minor">
            <a:schemeClr val="tx1"/>
          </a:fontRef>
        </p:style>
      </p:cxnSp>
      <p:cxnSp>
        <p:nvCxnSpPr>
          <p:cNvPr id="89" name="Elbow Connector 88"/>
          <p:cNvCxnSpPr>
            <a:stCxn id="37" idx="0"/>
            <a:endCxn id="69" idx="1"/>
          </p:cNvCxnSpPr>
          <p:nvPr/>
        </p:nvCxnSpPr>
        <p:spPr>
          <a:xfrm rot="5400000" flipH="1" flipV="1">
            <a:off x="-909466" y="3178480"/>
            <a:ext cx="3753340" cy="145569"/>
          </a:xfrm>
          <a:prstGeom prst="bentConnector2">
            <a:avLst/>
          </a:prstGeom>
          <a:ln>
            <a:solidFill>
              <a:schemeClr val="tx1"/>
            </a:solidFill>
            <a:prstDash val="dash"/>
            <a:headEnd type="arrow"/>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3" idx="0"/>
            <a:endCxn id="5" idx="2"/>
          </p:cNvCxnSpPr>
          <p:nvPr/>
        </p:nvCxnSpPr>
        <p:spPr>
          <a:xfrm rot="5400000" flipH="1" flipV="1">
            <a:off x="3608378" y="2887085"/>
            <a:ext cx="723172" cy="288754"/>
          </a:xfrm>
          <a:prstGeom prst="bentConnector3">
            <a:avLst>
              <a:gd name="adj1" fmla="val 50000"/>
            </a:avLst>
          </a:prstGeom>
          <a:ln>
            <a:solidFill>
              <a:schemeClr val="tx1"/>
            </a:solidFill>
            <a:prstDash val="dash"/>
            <a:headEnd type="arrow"/>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53" idx="3"/>
            <a:endCxn id="60" idx="3"/>
          </p:cNvCxnSpPr>
          <p:nvPr/>
        </p:nvCxnSpPr>
        <p:spPr>
          <a:xfrm flipV="1">
            <a:off x="6094709" y="1063189"/>
            <a:ext cx="5098" cy="2003032"/>
          </a:xfrm>
          <a:prstGeom prst="bentConnector3">
            <a:avLst>
              <a:gd name="adj1" fmla="val 4584111"/>
            </a:avLst>
          </a:prstGeom>
          <a:ln>
            <a:solidFill>
              <a:schemeClr val="tx1"/>
            </a:solidFill>
            <a:prstDash val="dash"/>
            <a:head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5337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9032796" cy="461665"/>
          </a:xfrm>
        </p:spPr>
        <p:txBody>
          <a:bodyPr/>
          <a:lstStyle/>
          <a:p>
            <a:r>
              <a:rPr lang="en-US" sz="2800" dirty="0" smtClean="0"/>
              <a:t>Summary of TriBITS Lifecycle Model</a:t>
            </a:r>
            <a:endParaRPr lang="en-US" sz="2800" dirty="0"/>
          </a:p>
        </p:txBody>
      </p:sp>
      <p:sp>
        <p:nvSpPr>
          <p:cNvPr id="3" name="Content Placeholder 2"/>
          <p:cNvSpPr>
            <a:spLocks noGrp="1"/>
          </p:cNvSpPr>
          <p:nvPr>
            <p:ph idx="1"/>
          </p:nvPr>
        </p:nvSpPr>
        <p:spPr>
          <a:xfrm>
            <a:off x="111204" y="583823"/>
            <a:ext cx="8880396" cy="5816977"/>
          </a:xfrm>
        </p:spPr>
        <p:txBody>
          <a:bodyPr/>
          <a:lstStyle/>
          <a:p>
            <a:pPr>
              <a:lnSpc>
                <a:spcPct val="100000"/>
              </a:lnSpc>
              <a:spcBef>
                <a:spcPts val="0"/>
              </a:spcBef>
            </a:pPr>
            <a:r>
              <a:rPr lang="en-US" sz="2000" dirty="0" smtClean="0"/>
              <a:t>Motivation:</a:t>
            </a:r>
          </a:p>
          <a:p>
            <a:pPr lvl="1">
              <a:lnSpc>
                <a:spcPct val="100000"/>
              </a:lnSpc>
              <a:spcBef>
                <a:spcPts val="0"/>
              </a:spcBef>
            </a:pPr>
            <a:r>
              <a:rPr lang="en-US" sz="1600" b="0" dirty="0"/>
              <a:t>Allow Exploratory Research to Remain </a:t>
            </a:r>
            <a:r>
              <a:rPr lang="en-US" sz="1600" b="0" dirty="0" smtClean="0"/>
              <a:t>Productive</a:t>
            </a:r>
            <a:endParaRPr lang="en-US" sz="1600" b="0" dirty="0"/>
          </a:p>
          <a:p>
            <a:pPr lvl="1">
              <a:lnSpc>
                <a:spcPct val="100000"/>
              </a:lnSpc>
              <a:spcBef>
                <a:spcPts val="0"/>
              </a:spcBef>
            </a:pPr>
            <a:r>
              <a:rPr lang="en-US" sz="1600" b="0" dirty="0"/>
              <a:t>Enable Reproducible </a:t>
            </a:r>
            <a:r>
              <a:rPr lang="en-US" sz="1600" b="0" dirty="0" smtClean="0"/>
              <a:t>Research</a:t>
            </a:r>
            <a:endParaRPr lang="en-US" sz="1600" b="0" dirty="0"/>
          </a:p>
          <a:p>
            <a:pPr lvl="1">
              <a:lnSpc>
                <a:spcPct val="100000"/>
              </a:lnSpc>
              <a:spcBef>
                <a:spcPts val="0"/>
              </a:spcBef>
            </a:pPr>
            <a:r>
              <a:rPr lang="en-US" sz="1600" b="0" dirty="0"/>
              <a:t>Improve Overall Development </a:t>
            </a:r>
            <a:r>
              <a:rPr lang="en-US" sz="1600" b="0" dirty="0" smtClean="0"/>
              <a:t>Productivity</a:t>
            </a:r>
            <a:endParaRPr lang="en-US" sz="1600" b="0" dirty="0"/>
          </a:p>
          <a:p>
            <a:pPr lvl="1">
              <a:lnSpc>
                <a:spcPct val="100000"/>
              </a:lnSpc>
              <a:spcBef>
                <a:spcPts val="0"/>
              </a:spcBef>
            </a:pPr>
            <a:r>
              <a:rPr lang="en-US" sz="1600" b="0" dirty="0"/>
              <a:t>Improve Production Software </a:t>
            </a:r>
            <a:r>
              <a:rPr lang="en-US" sz="1600" b="0" dirty="0" smtClean="0"/>
              <a:t>Quality</a:t>
            </a:r>
            <a:endParaRPr lang="en-US" sz="1600" b="0" dirty="0"/>
          </a:p>
          <a:p>
            <a:pPr lvl="1">
              <a:lnSpc>
                <a:spcPct val="100000"/>
              </a:lnSpc>
              <a:spcBef>
                <a:spcPts val="0"/>
              </a:spcBef>
            </a:pPr>
            <a:r>
              <a:rPr lang="en-US" sz="1600" b="0" dirty="0"/>
              <a:t>Better Communicate Maturity Levels with </a:t>
            </a:r>
            <a:r>
              <a:rPr lang="en-US" sz="1600" b="0" dirty="0" smtClean="0"/>
              <a:t>Customers</a:t>
            </a:r>
          </a:p>
          <a:p>
            <a:pPr>
              <a:lnSpc>
                <a:spcPct val="100000"/>
              </a:lnSpc>
              <a:spcBef>
                <a:spcPts val="0"/>
              </a:spcBef>
            </a:pPr>
            <a:r>
              <a:rPr lang="en-US" sz="2000" dirty="0" smtClean="0"/>
              <a:t>Self Sustaining Software =&gt; The Goal of the Lifecycle Model</a:t>
            </a:r>
          </a:p>
          <a:p>
            <a:pPr lvl="1">
              <a:lnSpc>
                <a:spcPct val="100000"/>
              </a:lnSpc>
              <a:spcBef>
                <a:spcPts val="0"/>
              </a:spcBef>
            </a:pPr>
            <a:r>
              <a:rPr lang="en-US" sz="1600" b="0" dirty="0" smtClean="0"/>
              <a:t>Open-source</a:t>
            </a:r>
            <a:endParaRPr lang="en-US" sz="1600" b="0" dirty="0"/>
          </a:p>
          <a:p>
            <a:pPr lvl="1">
              <a:lnSpc>
                <a:spcPct val="100000"/>
              </a:lnSpc>
              <a:spcBef>
                <a:spcPts val="0"/>
              </a:spcBef>
            </a:pPr>
            <a:r>
              <a:rPr lang="en-US" sz="1600" b="0" dirty="0"/>
              <a:t>Core domain distillation </a:t>
            </a:r>
            <a:r>
              <a:rPr lang="en-US" sz="1600" b="0" dirty="0" smtClean="0"/>
              <a:t>document</a:t>
            </a:r>
            <a:endParaRPr lang="en-US" sz="1600" b="0" dirty="0"/>
          </a:p>
          <a:p>
            <a:pPr lvl="1">
              <a:lnSpc>
                <a:spcPct val="100000"/>
              </a:lnSpc>
              <a:spcBef>
                <a:spcPts val="0"/>
              </a:spcBef>
            </a:pPr>
            <a:r>
              <a:rPr lang="en-US" sz="1600" b="0" dirty="0"/>
              <a:t>Exceptionally well </a:t>
            </a:r>
            <a:r>
              <a:rPr lang="en-US" sz="1600" b="0" dirty="0" smtClean="0"/>
              <a:t>testing</a:t>
            </a:r>
            <a:endParaRPr lang="en-US" sz="1600" b="0" dirty="0"/>
          </a:p>
          <a:p>
            <a:pPr lvl="1">
              <a:lnSpc>
                <a:spcPct val="100000"/>
              </a:lnSpc>
              <a:spcBef>
                <a:spcPts val="0"/>
              </a:spcBef>
            </a:pPr>
            <a:r>
              <a:rPr lang="en-US" sz="1600" b="0" dirty="0"/>
              <a:t>Clean structure and </a:t>
            </a:r>
            <a:r>
              <a:rPr lang="en-US" sz="1600" b="0" dirty="0" smtClean="0"/>
              <a:t>code</a:t>
            </a:r>
            <a:endParaRPr lang="en-US" sz="1600" b="0" dirty="0"/>
          </a:p>
          <a:p>
            <a:pPr lvl="1">
              <a:lnSpc>
                <a:spcPct val="100000"/>
              </a:lnSpc>
              <a:spcBef>
                <a:spcPts val="0"/>
              </a:spcBef>
            </a:pPr>
            <a:r>
              <a:rPr lang="en-US" sz="1600" b="0" dirty="0"/>
              <a:t>Minimal controlled internal and external </a:t>
            </a:r>
            <a:r>
              <a:rPr lang="en-US" sz="1600" b="0" dirty="0" smtClean="0"/>
              <a:t>dependencies</a:t>
            </a:r>
            <a:endParaRPr lang="en-US" sz="1600" b="0" dirty="0"/>
          </a:p>
          <a:p>
            <a:pPr lvl="1">
              <a:lnSpc>
                <a:spcPct val="100000"/>
              </a:lnSpc>
              <a:spcBef>
                <a:spcPts val="0"/>
              </a:spcBef>
            </a:pPr>
            <a:r>
              <a:rPr lang="en-US" sz="1600" b="0" dirty="0"/>
              <a:t>Properties apply recursively to upstream </a:t>
            </a:r>
            <a:r>
              <a:rPr lang="en-US" sz="1600" b="0" dirty="0" smtClean="0"/>
              <a:t>software</a:t>
            </a:r>
            <a:endParaRPr lang="en-US" sz="1600" b="0" dirty="0"/>
          </a:p>
          <a:p>
            <a:pPr lvl="1">
              <a:lnSpc>
                <a:spcPct val="100000"/>
              </a:lnSpc>
              <a:spcBef>
                <a:spcPts val="0"/>
              </a:spcBef>
            </a:pPr>
            <a:r>
              <a:rPr lang="en-US" sz="1600" b="0" dirty="0"/>
              <a:t>All properties are preserved under </a:t>
            </a:r>
            <a:r>
              <a:rPr lang="en-US" sz="1600" b="0" dirty="0" smtClean="0"/>
              <a:t>maintenance</a:t>
            </a:r>
          </a:p>
          <a:p>
            <a:pPr>
              <a:lnSpc>
                <a:spcPct val="100000"/>
              </a:lnSpc>
              <a:spcBef>
                <a:spcPts val="0"/>
              </a:spcBef>
            </a:pPr>
            <a:r>
              <a:rPr lang="en-US" sz="2000" dirty="0" smtClean="0"/>
              <a:t>Lifecycle Phases:</a:t>
            </a:r>
          </a:p>
          <a:p>
            <a:pPr lvl="1">
              <a:lnSpc>
                <a:spcPct val="100000"/>
              </a:lnSpc>
              <a:spcBef>
                <a:spcPts val="0"/>
              </a:spcBef>
            </a:pPr>
            <a:r>
              <a:rPr lang="en-US" sz="1600" b="0" dirty="0"/>
              <a:t>0:  Exploratory (EP) Code</a:t>
            </a:r>
          </a:p>
          <a:p>
            <a:pPr lvl="1">
              <a:lnSpc>
                <a:spcPct val="100000"/>
              </a:lnSpc>
              <a:spcBef>
                <a:spcPts val="0"/>
              </a:spcBef>
            </a:pPr>
            <a:r>
              <a:rPr lang="en-US" sz="1600" b="0" dirty="0"/>
              <a:t>1:  Research Stable (RS) Code</a:t>
            </a:r>
          </a:p>
          <a:p>
            <a:pPr lvl="1">
              <a:lnSpc>
                <a:spcPct val="100000"/>
              </a:lnSpc>
              <a:spcBef>
                <a:spcPts val="0"/>
              </a:spcBef>
            </a:pPr>
            <a:r>
              <a:rPr lang="en-US" sz="1600" b="0" dirty="0"/>
              <a:t>2:  Production Growth (PG) Code</a:t>
            </a:r>
          </a:p>
          <a:p>
            <a:pPr lvl="1">
              <a:lnSpc>
                <a:spcPct val="100000"/>
              </a:lnSpc>
              <a:spcBef>
                <a:spcPts val="0"/>
              </a:spcBef>
            </a:pPr>
            <a:r>
              <a:rPr lang="en-US" sz="1600" b="0" dirty="0"/>
              <a:t>3:  Production Maintenance (PM) </a:t>
            </a:r>
            <a:r>
              <a:rPr lang="en-US" sz="1600" b="0" dirty="0" smtClean="0"/>
              <a:t>Code</a:t>
            </a:r>
          </a:p>
          <a:p>
            <a:pPr>
              <a:lnSpc>
                <a:spcPct val="100000"/>
              </a:lnSpc>
              <a:spcBef>
                <a:spcPts val="0"/>
              </a:spcBef>
            </a:pPr>
            <a:r>
              <a:rPr lang="en-US" sz="2000" dirty="0" smtClean="0"/>
              <a:t>Grandfathering existing Legacy packages into the lifecycle model:</a:t>
            </a:r>
          </a:p>
          <a:p>
            <a:pPr lvl="1">
              <a:lnSpc>
                <a:spcPct val="100000"/>
              </a:lnSpc>
              <a:spcBef>
                <a:spcPts val="0"/>
              </a:spcBef>
            </a:pPr>
            <a:r>
              <a:rPr lang="en-US" sz="1600" b="0" dirty="0" smtClean="0"/>
              <a:t>Apply Legacy Software Change Algorithm =&gt; Slowly becomes Self-Sustaining Software over time.</a:t>
            </a:r>
          </a:p>
          <a:p>
            <a:pPr lvl="1">
              <a:lnSpc>
                <a:spcPct val="100000"/>
              </a:lnSpc>
              <a:spcBef>
                <a:spcPts val="0"/>
              </a:spcBef>
            </a:pPr>
            <a:r>
              <a:rPr lang="en-US" sz="1600" b="0" dirty="0" smtClean="0"/>
              <a:t>Add “Grandfathered” prefix to RS, PG, and PM phases.</a:t>
            </a:r>
            <a:endParaRPr lang="en-US" sz="1600" b="0" dirty="0"/>
          </a:p>
        </p:txBody>
      </p:sp>
    </p:spTree>
    <p:extLst>
      <p:ext uri="{BB962C8B-B14F-4D97-AF65-F5344CB8AC3E}">
        <p14:creationId xmlns:p14="http://schemas.microsoft.com/office/powerpoint/2010/main" val="27355464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9032796" cy="461665"/>
          </a:xfrm>
        </p:spPr>
        <p:txBody>
          <a:bodyPr/>
          <a:lstStyle/>
          <a:p>
            <a:r>
              <a:rPr lang="en-US" sz="2800" dirty="0" smtClean="0"/>
              <a:t>What are the Next Steps?</a:t>
            </a:r>
            <a:endParaRPr lang="en-US" sz="2800" dirty="0"/>
          </a:p>
        </p:txBody>
      </p:sp>
      <p:sp>
        <p:nvSpPr>
          <p:cNvPr id="3" name="Content Placeholder 2"/>
          <p:cNvSpPr>
            <a:spLocks noGrp="1"/>
          </p:cNvSpPr>
          <p:nvPr>
            <p:ph idx="1"/>
          </p:nvPr>
        </p:nvSpPr>
        <p:spPr>
          <a:xfrm>
            <a:off x="111204" y="762000"/>
            <a:ext cx="8880396" cy="5227072"/>
          </a:xfrm>
        </p:spPr>
        <p:txBody>
          <a:bodyPr/>
          <a:lstStyle/>
          <a:p>
            <a:r>
              <a:rPr lang="en-US" sz="2000" dirty="0" smtClean="0"/>
              <a:t>Get Trilinos to adopt the TriBITS lifecycle model:</a:t>
            </a:r>
          </a:p>
          <a:p>
            <a:pPr lvl="1"/>
            <a:r>
              <a:rPr lang="en-US" sz="1600" dirty="0" smtClean="0"/>
              <a:t>Feedback from a survey of Trilinos developers seems to show they support the adoption of the TriBITS lifecycle model.</a:t>
            </a:r>
          </a:p>
          <a:p>
            <a:r>
              <a:rPr lang="en-US" sz="2000" dirty="0" smtClean="0"/>
              <a:t>Get CASL to adopt the TriBITS Lifecycle Model:</a:t>
            </a:r>
          </a:p>
          <a:p>
            <a:pPr lvl="1"/>
            <a:r>
              <a:rPr lang="en-US" sz="1600" dirty="0" smtClean="0"/>
              <a:t>Use the vocabulary of the TriBITS Lifecycle Model.</a:t>
            </a:r>
          </a:p>
          <a:p>
            <a:pPr lvl="1"/>
            <a:r>
              <a:rPr lang="en-US" sz="1600" dirty="0" smtClean="0"/>
              <a:t>Encourage CASL developers to apply the Legacy Software Change Algorithm when changing existing CASL legacy codes.</a:t>
            </a:r>
          </a:p>
          <a:p>
            <a:pPr lvl="1"/>
            <a:r>
              <a:rPr lang="en-US" sz="1600" dirty="0" smtClean="0"/>
              <a:t>Encourage CASL developers to use test-driven development and write clean code.</a:t>
            </a:r>
          </a:p>
          <a:p>
            <a:r>
              <a:rPr lang="en-US" sz="2000" dirty="0" smtClean="0"/>
              <a:t>How do we teach developers the core skills of unit testing, test driven development, structured </a:t>
            </a:r>
            <a:r>
              <a:rPr lang="en-US" sz="2000" dirty="0"/>
              <a:t>incremental refactoring, Agile-emergent </a:t>
            </a:r>
            <a:r>
              <a:rPr lang="en-US" sz="2000" dirty="0" smtClean="0"/>
              <a:t>design needed to create well tested clean code to allow for Self-Sustaining Software?</a:t>
            </a:r>
          </a:p>
          <a:p>
            <a:r>
              <a:rPr lang="en-US" sz="2000" dirty="0" smtClean="0"/>
              <a:t>How do we teach developers how to apply the Legacy Software Change Algorithm?</a:t>
            </a:r>
          </a:p>
          <a:p>
            <a:pPr lvl="1"/>
            <a:r>
              <a:rPr lang="en-US" sz="1600" dirty="0" smtClean="0"/>
              <a:t>Conduct a reading group for “Working Effectively with Legacy Code”?</a:t>
            </a:r>
          </a:p>
          <a:p>
            <a:pPr lvl="1"/>
            <a:r>
              <a:rPr lang="en-US" sz="1600" dirty="0" smtClean="0"/>
              <a:t>Look at online webinars/presentations (e.g. ???)?</a:t>
            </a:r>
          </a:p>
          <a:p>
            <a:pPr lvl="1"/>
            <a:r>
              <a:rPr lang="en-US" sz="1600" dirty="0" smtClean="0"/>
              <a:t>Start by teaching a set of mentors that with then teach other developers? (i.e. this is the Lean approach).</a:t>
            </a:r>
            <a:endParaRPr lang="en-US" sz="1400" dirty="0"/>
          </a:p>
        </p:txBody>
      </p:sp>
    </p:spTree>
    <p:extLst>
      <p:ext uri="{BB962C8B-B14F-4D97-AF65-F5344CB8AC3E}">
        <p14:creationId xmlns:p14="http://schemas.microsoft.com/office/powerpoint/2010/main" val="40035812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467"/>
            <a:ext cx="8651796" cy="619913"/>
          </a:xfrm>
        </p:spPr>
        <p:txBody>
          <a:bodyPr/>
          <a:lstStyle/>
          <a:p>
            <a:pPr algn="ctr"/>
            <a:r>
              <a:rPr lang="en-US" sz="4000" dirty="0" smtClean="0"/>
              <a:t>THE END</a:t>
            </a:r>
            <a:endParaRPr lang="en-US" sz="4000" dirty="0"/>
          </a:p>
        </p:txBody>
      </p:sp>
    </p:spTree>
    <p:extLst>
      <p:ext uri="{BB962C8B-B14F-4D97-AF65-F5344CB8AC3E}">
        <p14:creationId xmlns:p14="http://schemas.microsoft.com/office/powerpoint/2010/main" val="2415989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dirty="0"/>
              <a:t>Overview of Trilinos</a:t>
            </a:r>
          </a:p>
        </p:txBody>
      </p:sp>
      <p:sp>
        <p:nvSpPr>
          <p:cNvPr id="140291" name="Rectangle 3"/>
          <p:cNvSpPr>
            <a:spLocks noChangeArrowheads="1"/>
          </p:cNvSpPr>
          <p:nvPr/>
        </p:nvSpPr>
        <p:spPr bwMode="auto">
          <a:xfrm>
            <a:off x="468313" y="2112963"/>
            <a:ext cx="8213725" cy="3093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marL="342900" indent="-342900">
              <a:spcAft>
                <a:spcPct val="15000"/>
              </a:spcAft>
              <a:buSzPct val="100000"/>
              <a:buFontTx/>
              <a:buChar char="•"/>
            </a:pPr>
            <a:r>
              <a:rPr lang="en-US" sz="1600" dirty="0"/>
              <a:t>Provides a </a:t>
            </a:r>
            <a:r>
              <a:rPr lang="en-US" sz="1600" dirty="0">
                <a:solidFill>
                  <a:schemeClr val="accent2"/>
                </a:solidFill>
              </a:rPr>
              <a:t>suite of numerical solvers</a:t>
            </a:r>
            <a:r>
              <a:rPr lang="en-US" sz="1600" dirty="0"/>
              <a:t> </a:t>
            </a:r>
            <a:r>
              <a:rPr lang="en-US" sz="1600" dirty="0" smtClean="0"/>
              <a:t>and </a:t>
            </a:r>
            <a:r>
              <a:rPr lang="en-US" sz="1600" dirty="0" smtClean="0">
                <a:solidFill>
                  <a:srgbClr val="FF7171"/>
                </a:solidFill>
              </a:rPr>
              <a:t>discretization methods </a:t>
            </a:r>
            <a:r>
              <a:rPr lang="en-US" sz="1600" dirty="0" smtClean="0"/>
              <a:t>so support </a:t>
            </a:r>
            <a:r>
              <a:rPr lang="en-US" sz="1600" dirty="0"/>
              <a:t>predictive </a:t>
            </a:r>
            <a:r>
              <a:rPr lang="en-US" sz="1600" dirty="0" smtClean="0"/>
              <a:t>simulation.</a:t>
            </a:r>
            <a:endParaRPr lang="en-US" sz="1600" dirty="0"/>
          </a:p>
          <a:p>
            <a:pPr marL="342900" indent="-342900">
              <a:spcAft>
                <a:spcPct val="15000"/>
              </a:spcAft>
              <a:buSzPct val="100000"/>
              <a:buFontTx/>
              <a:buChar char="•"/>
            </a:pPr>
            <a:r>
              <a:rPr lang="en-US" sz="1600" dirty="0"/>
              <a:t>Provides a </a:t>
            </a:r>
            <a:r>
              <a:rPr lang="en-US" sz="1600" dirty="0">
                <a:solidFill>
                  <a:schemeClr val="accent2"/>
                </a:solidFill>
              </a:rPr>
              <a:t>decoupled and scalable development environment</a:t>
            </a:r>
            <a:r>
              <a:rPr lang="en-US" sz="1600" dirty="0"/>
              <a:t> to allow for </a:t>
            </a:r>
            <a:r>
              <a:rPr lang="en-US" sz="1600" dirty="0">
                <a:solidFill>
                  <a:schemeClr val="accent2"/>
                </a:solidFill>
              </a:rPr>
              <a:t>algorithmic research</a:t>
            </a:r>
            <a:r>
              <a:rPr lang="en-US" sz="1600" dirty="0"/>
              <a:t> and </a:t>
            </a:r>
            <a:r>
              <a:rPr lang="en-US" sz="1600" dirty="0">
                <a:solidFill>
                  <a:schemeClr val="accent2"/>
                </a:solidFill>
              </a:rPr>
              <a:t>production capabilities </a:t>
            </a:r>
            <a:r>
              <a:rPr lang="en-US" sz="1600" dirty="0"/>
              <a:t>=&gt;</a:t>
            </a:r>
            <a:r>
              <a:rPr lang="en-US" sz="1600" dirty="0">
                <a:solidFill>
                  <a:schemeClr val="accent2"/>
                </a:solidFill>
              </a:rPr>
              <a:t> </a:t>
            </a:r>
            <a:r>
              <a:rPr lang="en-US" sz="1600" dirty="0">
                <a:solidFill>
                  <a:srgbClr val="CC3399"/>
                </a:solidFill>
              </a:rPr>
              <a:t>“Packages”</a:t>
            </a:r>
            <a:endParaRPr lang="en-US" sz="1600" dirty="0">
              <a:solidFill>
                <a:schemeClr val="accent2"/>
              </a:solidFill>
            </a:endParaRPr>
          </a:p>
          <a:p>
            <a:pPr marL="342900" indent="-342900">
              <a:spcAft>
                <a:spcPct val="15000"/>
              </a:spcAft>
              <a:buSzPct val="100000"/>
              <a:buFontTx/>
              <a:buChar char="•"/>
            </a:pPr>
            <a:r>
              <a:rPr lang="en-US" sz="1600" dirty="0"/>
              <a:t>Mostly </a:t>
            </a:r>
            <a:r>
              <a:rPr lang="en-US" sz="1600" dirty="0">
                <a:solidFill>
                  <a:schemeClr val="accent2"/>
                </a:solidFill>
              </a:rPr>
              <a:t>C++</a:t>
            </a:r>
            <a:r>
              <a:rPr lang="en-US" sz="1600" dirty="0"/>
              <a:t> with some C, Fortran, Python …</a:t>
            </a:r>
          </a:p>
          <a:p>
            <a:pPr marL="342900" indent="-342900">
              <a:spcAft>
                <a:spcPct val="15000"/>
              </a:spcAft>
              <a:buSzPct val="100000"/>
              <a:buFontTx/>
              <a:buChar char="•"/>
            </a:pPr>
            <a:r>
              <a:rPr lang="en-US" sz="1600" dirty="0"/>
              <a:t>Advanced </a:t>
            </a:r>
            <a:r>
              <a:rPr lang="en-US" sz="1600" dirty="0">
                <a:solidFill>
                  <a:schemeClr val="accent2"/>
                </a:solidFill>
              </a:rPr>
              <a:t>object-oriented </a:t>
            </a:r>
            <a:r>
              <a:rPr lang="en-US" sz="1600" dirty="0"/>
              <a:t>and</a:t>
            </a:r>
            <a:r>
              <a:rPr lang="en-US" sz="1600" dirty="0">
                <a:solidFill>
                  <a:schemeClr val="accent2"/>
                </a:solidFill>
              </a:rPr>
              <a:t> generic </a:t>
            </a:r>
            <a:r>
              <a:rPr lang="en-US" sz="1600" dirty="0"/>
              <a:t>C++ …</a:t>
            </a:r>
          </a:p>
          <a:p>
            <a:pPr marL="342900" indent="-342900">
              <a:spcAft>
                <a:spcPct val="15000"/>
              </a:spcAft>
              <a:buSzPct val="100000"/>
              <a:buFontTx/>
              <a:buChar char="•"/>
            </a:pPr>
            <a:r>
              <a:rPr lang="en-US" sz="1600" dirty="0"/>
              <a:t>Freely available under </a:t>
            </a:r>
            <a:r>
              <a:rPr lang="en-US" sz="1600" dirty="0" smtClean="0">
                <a:solidFill>
                  <a:schemeClr val="accent2"/>
                </a:solidFill>
              </a:rPr>
              <a:t>open-source BSD and LGPL</a:t>
            </a:r>
            <a:r>
              <a:rPr lang="en-US" sz="1600" dirty="0" smtClean="0"/>
              <a:t> licenses </a:t>
            </a:r>
            <a:r>
              <a:rPr lang="en-US" sz="1600" dirty="0"/>
              <a:t>...</a:t>
            </a:r>
          </a:p>
          <a:p>
            <a:pPr marL="342900" indent="-342900">
              <a:spcAft>
                <a:spcPct val="15000"/>
              </a:spcAft>
              <a:buSzPct val="100000"/>
              <a:buFontTx/>
              <a:buChar char="•"/>
            </a:pPr>
            <a:endParaRPr lang="en-US" sz="1600" dirty="0">
              <a:solidFill>
                <a:schemeClr val="accent2"/>
              </a:solidFill>
            </a:endParaRPr>
          </a:p>
          <a:p>
            <a:pPr marL="342900" indent="-342900">
              <a:spcAft>
                <a:spcPct val="15000"/>
              </a:spcAft>
              <a:buSzPct val="100000"/>
            </a:pPr>
            <a:r>
              <a:rPr lang="en-US" sz="1600" dirty="0">
                <a:solidFill>
                  <a:srgbClr val="0033CC"/>
                </a:solidFill>
              </a:rPr>
              <a:t>Current Status</a:t>
            </a:r>
          </a:p>
          <a:p>
            <a:pPr marL="342900" indent="-342900">
              <a:spcAft>
                <a:spcPct val="15000"/>
              </a:spcAft>
              <a:buSzPct val="100000"/>
              <a:buFontTx/>
              <a:buChar char="•"/>
            </a:pPr>
            <a:r>
              <a:rPr lang="en-US" sz="1600" dirty="0"/>
              <a:t>Current Release Trilinos </a:t>
            </a:r>
            <a:r>
              <a:rPr lang="en-US" sz="1600" dirty="0" smtClean="0"/>
              <a:t>10.12 (July 2012)</a:t>
            </a:r>
            <a:endParaRPr lang="en-US" sz="1600" dirty="0"/>
          </a:p>
          <a:p>
            <a:pPr marL="342900" indent="-342900">
              <a:spcAft>
                <a:spcPct val="15000"/>
              </a:spcAft>
              <a:buSzPct val="100000"/>
              <a:buFontTx/>
              <a:buChar char="•"/>
            </a:pPr>
            <a:r>
              <a:rPr lang="en-US" sz="1600" dirty="0"/>
              <a:t>Next Release Trilinos </a:t>
            </a:r>
            <a:r>
              <a:rPr lang="en-US" sz="1600" dirty="0" smtClean="0"/>
              <a:t>11.0 (September 2012)</a:t>
            </a:r>
            <a:endParaRPr lang="en-US" sz="1600" dirty="0">
              <a:solidFill>
                <a:schemeClr val="tx2"/>
              </a:solidFill>
            </a:endParaRPr>
          </a:p>
        </p:txBody>
      </p:sp>
      <p:sp>
        <p:nvSpPr>
          <p:cNvPr id="140292" name="Rectangle 4"/>
          <p:cNvSpPr>
            <a:spLocks noChangeArrowheads="1"/>
          </p:cNvSpPr>
          <p:nvPr/>
        </p:nvSpPr>
        <p:spPr bwMode="auto">
          <a:xfrm>
            <a:off x="595313" y="5468938"/>
            <a:ext cx="4572000" cy="70326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Aft>
                <a:spcPct val="50000"/>
              </a:spcAft>
              <a:buClr>
                <a:schemeClr val="bg2"/>
              </a:buClr>
              <a:buSzPct val="75000"/>
              <a:buFont typeface="Monotype Sorts" charset="2"/>
              <a:buNone/>
            </a:pPr>
            <a:r>
              <a:rPr lang="en-US" sz="1600" b="1" u="sng" dirty="0">
                <a:solidFill>
                  <a:schemeClr val="hlink"/>
                </a:solidFill>
              </a:rPr>
              <a:t>Trilinos website</a:t>
            </a:r>
          </a:p>
          <a:p>
            <a:pPr>
              <a:spcAft>
                <a:spcPct val="50000"/>
              </a:spcAft>
              <a:buClr>
                <a:schemeClr val="bg2"/>
              </a:buClr>
              <a:buSzPct val="75000"/>
              <a:buFont typeface="Monotype Sorts" charset="2"/>
              <a:buNone/>
            </a:pPr>
            <a:r>
              <a:rPr lang="en-US" sz="1600" dirty="0">
                <a:solidFill>
                  <a:schemeClr val="hlink"/>
                </a:solidFill>
              </a:rPr>
              <a:t>  </a:t>
            </a:r>
            <a:r>
              <a:rPr lang="en-US" sz="1600" dirty="0">
                <a:solidFill>
                  <a:schemeClr val="accent2"/>
                </a:solidFill>
              </a:rPr>
              <a:t>      http://trilinos.sandia.gov</a:t>
            </a:r>
          </a:p>
        </p:txBody>
      </p:sp>
      <p:pic>
        <p:nvPicPr>
          <p:cNvPr id="140293" name="Picture 5" descr="Trilino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758825"/>
            <a:ext cx="2381250" cy="10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300621"/>
      </p:ext>
    </p:extLst>
  </p:cSld>
  <p:clrMapOvr>
    <a:masterClrMapping/>
  </p:clrMapOvr>
  <p:transition spd="med" advTm="57938">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1"/>
          <p:cNvSpPr>
            <a:spLocks noChangeArrowheads="1"/>
          </p:cNvSpPr>
          <p:nvPr/>
        </p:nvSpPr>
        <p:spPr bwMode="auto">
          <a:xfrm>
            <a:off x="5943600" y="3778250"/>
            <a:ext cx="2705100" cy="908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4" name="Rectangle 2"/>
          <p:cNvSpPr>
            <a:spLocks noGrp="1" noChangeArrowheads="1"/>
          </p:cNvSpPr>
          <p:nvPr>
            <p:ph type="title"/>
          </p:nvPr>
        </p:nvSpPr>
        <p:spPr>
          <a:xfrm>
            <a:off x="111204" y="177114"/>
            <a:ext cx="8804196" cy="458587"/>
          </a:xfrm>
        </p:spPr>
        <p:txBody>
          <a:bodyPr>
            <a:spAutoFit/>
          </a:bodyPr>
          <a:lstStyle/>
          <a:p>
            <a:r>
              <a:rPr lang="en-US" sz="2800" dirty="0" smtClean="0"/>
              <a:t> The CSE Software Engineering Challenge</a:t>
            </a:r>
          </a:p>
        </p:txBody>
      </p:sp>
      <p:sp>
        <p:nvSpPr>
          <p:cNvPr id="5125" name="Rectangle 3"/>
          <p:cNvSpPr>
            <a:spLocks noChangeArrowheads="1"/>
          </p:cNvSpPr>
          <p:nvPr/>
        </p:nvSpPr>
        <p:spPr bwMode="auto">
          <a:xfrm>
            <a:off x="231775" y="593725"/>
            <a:ext cx="8602663"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marL="342900" indent="-171450">
              <a:spcAft>
                <a:spcPct val="15000"/>
              </a:spcAft>
              <a:buSzPct val="100000"/>
              <a:buFontTx/>
              <a:buChar char="•"/>
            </a:pPr>
            <a:r>
              <a:rPr lang="en-US" dirty="0">
                <a:solidFill>
                  <a:schemeClr val="accent2"/>
                </a:solidFill>
              </a:rPr>
              <a:t>Develop a confederation of trusted, high-quality, reusable, compatible, software packages/components including capabilities for:</a:t>
            </a:r>
            <a:endParaRPr lang="en-US" sz="800" dirty="0">
              <a:solidFill>
                <a:schemeClr val="accent2"/>
              </a:solidFill>
            </a:endParaRPr>
          </a:p>
          <a:p>
            <a:pPr marL="685800" lvl="1" indent="-228600">
              <a:spcAft>
                <a:spcPct val="15000"/>
              </a:spcAft>
              <a:buSzPct val="100000"/>
              <a:buFont typeface="Courier New" pitchFamily="49" charset="0"/>
              <a:buChar char="o"/>
            </a:pPr>
            <a:r>
              <a:rPr lang="en-US" sz="1600" b="1" dirty="0"/>
              <a:t>Discretization</a:t>
            </a:r>
            <a:r>
              <a:rPr lang="en-US" sz="1600" dirty="0"/>
              <a:t>: a) geometry, b) meshing, b) approximation, c) adaptive refinement, …</a:t>
            </a:r>
          </a:p>
          <a:p>
            <a:pPr marL="685800" lvl="1" indent="-228600">
              <a:spcAft>
                <a:spcPct val="15000"/>
              </a:spcAft>
              <a:buSzPct val="100000"/>
              <a:buFont typeface="Courier New" pitchFamily="49" charset="0"/>
              <a:buChar char="o"/>
            </a:pPr>
            <a:r>
              <a:rPr lang="en-US" sz="1600" b="1" dirty="0"/>
              <a:t>Parallelization</a:t>
            </a:r>
            <a:r>
              <a:rPr lang="en-US" sz="1600" dirty="0"/>
              <a:t>: a) parallel support, b) load balancing, …</a:t>
            </a:r>
          </a:p>
          <a:p>
            <a:pPr marL="685800" lvl="1" indent="-228600">
              <a:spcAft>
                <a:spcPct val="15000"/>
              </a:spcAft>
              <a:buSzPct val="100000"/>
              <a:buFont typeface="Courier New" pitchFamily="49" charset="0"/>
              <a:buChar char="o"/>
            </a:pPr>
            <a:r>
              <a:rPr lang="en-US" sz="1600" b="1" dirty="0"/>
              <a:t>General </a:t>
            </a:r>
            <a:r>
              <a:rPr lang="en-US" sz="1600" b="1" dirty="0" err="1"/>
              <a:t>numerics</a:t>
            </a:r>
            <a:r>
              <a:rPr lang="en-US" sz="1600" dirty="0"/>
              <a:t>: a) automatic differentiation, …</a:t>
            </a:r>
          </a:p>
          <a:p>
            <a:pPr marL="685800" lvl="1" indent="-228600">
              <a:spcAft>
                <a:spcPct val="15000"/>
              </a:spcAft>
              <a:buSzPct val="100000"/>
              <a:buFont typeface="Courier New" pitchFamily="49" charset="0"/>
              <a:buChar char="o"/>
            </a:pPr>
            <a:r>
              <a:rPr lang="en-US" sz="1600" b="1" dirty="0"/>
              <a:t>Solvers</a:t>
            </a:r>
            <a:r>
              <a:rPr lang="en-US" sz="1600" dirty="0"/>
              <a:t>: a) linear-algebra, b) linear solvers, c) </a:t>
            </a:r>
            <a:r>
              <a:rPr lang="en-US" sz="1600" dirty="0" err="1"/>
              <a:t>preconditioners</a:t>
            </a:r>
            <a:r>
              <a:rPr lang="en-US" sz="1600" dirty="0"/>
              <a:t>, d) nonlinear solvers, e) time integration, … </a:t>
            </a:r>
          </a:p>
          <a:p>
            <a:pPr marL="685800" lvl="1" indent="-228600">
              <a:spcAft>
                <a:spcPct val="15000"/>
              </a:spcAft>
              <a:buSzPct val="100000"/>
              <a:buFont typeface="Courier New" pitchFamily="49" charset="0"/>
              <a:buChar char="o"/>
            </a:pPr>
            <a:r>
              <a:rPr lang="en-US" sz="1600" b="1" dirty="0"/>
              <a:t>Analysis capabilities</a:t>
            </a:r>
            <a:r>
              <a:rPr lang="en-US" sz="1600" dirty="0"/>
              <a:t>: a) embedded error-estimation, b) embedded sensitivities, c) stability analysis and bifurcation, d) embedded optimization, d) embedded UQ, …</a:t>
            </a:r>
          </a:p>
          <a:p>
            <a:pPr marL="685800" lvl="1" indent="-228600">
              <a:spcAft>
                <a:spcPct val="15000"/>
              </a:spcAft>
              <a:buSzPct val="100000"/>
              <a:buFont typeface="Courier New" pitchFamily="49" charset="0"/>
              <a:buChar char="o"/>
            </a:pPr>
            <a:r>
              <a:rPr lang="en-US" sz="1600" b="1" dirty="0" err="1"/>
              <a:t>Input/Output</a:t>
            </a:r>
            <a:r>
              <a:rPr lang="en-US" sz="1600" dirty="0"/>
              <a:t> …</a:t>
            </a:r>
          </a:p>
          <a:p>
            <a:pPr marL="685800" lvl="1" indent="-228600">
              <a:spcAft>
                <a:spcPct val="15000"/>
              </a:spcAft>
              <a:buSzPct val="100000"/>
              <a:buFont typeface="Courier New" pitchFamily="49" charset="0"/>
              <a:buChar char="o"/>
            </a:pPr>
            <a:r>
              <a:rPr lang="en-US" sz="1600" b="1" dirty="0"/>
              <a:t>Visualization</a:t>
            </a:r>
            <a:r>
              <a:rPr lang="en-US" sz="1600" dirty="0"/>
              <a:t> …</a:t>
            </a:r>
          </a:p>
          <a:p>
            <a:pPr marL="685800" lvl="1" indent="-228600">
              <a:spcAft>
                <a:spcPct val="15000"/>
              </a:spcAft>
              <a:buSzPct val="100000"/>
              <a:buFont typeface="Courier New" pitchFamily="49" charset="0"/>
              <a:buChar char="o"/>
            </a:pPr>
            <a:r>
              <a:rPr lang="en-US" sz="1600" dirty="0"/>
              <a:t>...</a:t>
            </a:r>
          </a:p>
        </p:txBody>
      </p:sp>
      <p:sp>
        <p:nvSpPr>
          <p:cNvPr id="11270" name="Rectangle 41"/>
          <p:cNvSpPr>
            <a:spLocks noChangeArrowheads="1"/>
          </p:cNvSpPr>
          <p:nvPr/>
        </p:nvSpPr>
        <p:spPr bwMode="auto">
          <a:xfrm>
            <a:off x="381000" y="4371975"/>
            <a:ext cx="4381500" cy="179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1" name="Text Box 42"/>
          <p:cNvSpPr txBox="1">
            <a:spLocks noChangeArrowheads="1"/>
          </p:cNvSpPr>
          <p:nvPr/>
        </p:nvSpPr>
        <p:spPr bwMode="auto">
          <a:xfrm>
            <a:off x="381000" y="4022725"/>
            <a:ext cx="2133600" cy="3381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a:t>CSE Confederation </a:t>
            </a:r>
          </a:p>
        </p:txBody>
      </p:sp>
      <p:cxnSp>
        <p:nvCxnSpPr>
          <p:cNvPr id="11272" name="AutoShape 49"/>
          <p:cNvCxnSpPr>
            <a:cxnSpLocks noChangeShapeType="1"/>
          </p:cNvCxnSpPr>
          <p:nvPr/>
        </p:nvCxnSpPr>
        <p:spPr bwMode="auto">
          <a:xfrm rot="10800000" flipV="1">
            <a:off x="1455738" y="4830763"/>
            <a:ext cx="409575" cy="7937"/>
          </a:xfrm>
          <a:prstGeom prst="straightConnector1">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cxnSp>
      <p:grpSp>
        <p:nvGrpSpPr>
          <p:cNvPr id="2" name="Group 43"/>
          <p:cNvGrpSpPr>
            <a:grpSpLocks/>
          </p:cNvGrpSpPr>
          <p:nvPr/>
        </p:nvGrpSpPr>
        <p:grpSpPr bwMode="auto">
          <a:xfrm>
            <a:off x="1865313" y="4505325"/>
            <a:ext cx="922337" cy="538163"/>
            <a:chOff x="920" y="1216"/>
            <a:chExt cx="896" cy="460"/>
          </a:xfrm>
        </p:grpSpPr>
        <p:sp>
          <p:nvSpPr>
            <p:cNvPr id="5181"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B</a:t>
              </a:r>
            </a:p>
          </p:txBody>
        </p:sp>
        <p:sp>
          <p:nvSpPr>
            <p:cNvPr id="5182"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cxnSp>
        <p:nvCxnSpPr>
          <p:cNvPr id="11274" name="AutoShape 49"/>
          <p:cNvCxnSpPr>
            <a:cxnSpLocks noChangeShapeType="1"/>
            <a:stCxn id="11283" idx="2"/>
          </p:cNvCxnSpPr>
          <p:nvPr/>
        </p:nvCxnSpPr>
        <p:spPr bwMode="auto">
          <a:xfrm rot="5400000">
            <a:off x="2182019" y="3842544"/>
            <a:ext cx="22225" cy="2395537"/>
          </a:xfrm>
          <a:prstGeom prst="bentConnector3">
            <a:avLst>
              <a:gd name="adj1" fmla="val 1128569"/>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11275" name="Rectangle 33"/>
          <p:cNvSpPr>
            <a:spLocks noChangeArrowheads="1"/>
          </p:cNvSpPr>
          <p:nvPr/>
        </p:nvSpPr>
        <p:spPr bwMode="auto">
          <a:xfrm>
            <a:off x="4229100" y="4632325"/>
            <a:ext cx="376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t>
            </a:r>
          </a:p>
        </p:txBody>
      </p:sp>
      <p:sp>
        <p:nvSpPr>
          <p:cNvPr id="11276" name="Rectangle 37"/>
          <p:cNvSpPr>
            <a:spLocks noChangeArrowheads="1"/>
          </p:cNvSpPr>
          <p:nvPr/>
        </p:nvSpPr>
        <p:spPr bwMode="auto">
          <a:xfrm>
            <a:off x="609600" y="5584825"/>
            <a:ext cx="376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t>
            </a:r>
          </a:p>
        </p:txBody>
      </p:sp>
      <p:grpSp>
        <p:nvGrpSpPr>
          <p:cNvPr id="3" name="Group 43"/>
          <p:cNvGrpSpPr>
            <a:grpSpLocks/>
          </p:cNvGrpSpPr>
          <p:nvPr/>
        </p:nvGrpSpPr>
        <p:grpSpPr bwMode="auto">
          <a:xfrm>
            <a:off x="2354263" y="5448300"/>
            <a:ext cx="922337" cy="538163"/>
            <a:chOff x="920" y="1216"/>
            <a:chExt cx="896" cy="460"/>
          </a:xfrm>
        </p:grpSpPr>
        <p:sp>
          <p:nvSpPr>
            <p:cNvPr id="5179"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Y</a:t>
              </a:r>
            </a:p>
          </p:txBody>
        </p:sp>
        <p:sp>
          <p:nvSpPr>
            <p:cNvPr id="5180"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cxnSp>
        <p:nvCxnSpPr>
          <p:cNvPr id="11278" name="AutoShape 49"/>
          <p:cNvCxnSpPr>
            <a:cxnSpLocks noChangeShapeType="1"/>
          </p:cNvCxnSpPr>
          <p:nvPr/>
        </p:nvCxnSpPr>
        <p:spPr bwMode="auto">
          <a:xfrm rot="10800000">
            <a:off x="1905000" y="5638800"/>
            <a:ext cx="449263" cy="134938"/>
          </a:xfrm>
          <a:prstGeom prst="straightConnector1">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11279" name="Rectangle 44"/>
          <p:cNvSpPr>
            <a:spLocks noChangeArrowheads="1"/>
          </p:cNvSpPr>
          <p:nvPr/>
        </p:nvSpPr>
        <p:spPr bwMode="auto">
          <a:xfrm>
            <a:off x="609600" y="4914900"/>
            <a:ext cx="228600" cy="114300"/>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endParaRPr lang="en-US"/>
          </a:p>
        </p:txBody>
      </p:sp>
      <p:sp>
        <p:nvSpPr>
          <p:cNvPr id="11280" name="Rectangle 45"/>
          <p:cNvSpPr>
            <a:spLocks noChangeArrowheads="1"/>
          </p:cNvSpPr>
          <p:nvPr/>
        </p:nvSpPr>
        <p:spPr bwMode="auto">
          <a:xfrm rot="-5400000">
            <a:off x="971550" y="5581650"/>
            <a:ext cx="228600" cy="114300"/>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endParaRPr lang="en-US"/>
          </a:p>
        </p:txBody>
      </p:sp>
      <p:cxnSp>
        <p:nvCxnSpPr>
          <p:cNvPr id="11281" name="AutoShape 49"/>
          <p:cNvCxnSpPr>
            <a:cxnSpLocks noChangeShapeType="1"/>
            <a:stCxn id="11280" idx="0"/>
            <a:endCxn id="11279" idx="2"/>
          </p:cNvCxnSpPr>
          <p:nvPr/>
        </p:nvCxnSpPr>
        <p:spPr bwMode="auto">
          <a:xfrm rot="10800000">
            <a:off x="723900" y="5029200"/>
            <a:ext cx="304800" cy="609600"/>
          </a:xfrm>
          <a:prstGeom prst="bentConnector2">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11282" name="AutoShape 49"/>
          <p:cNvCxnSpPr>
            <a:cxnSpLocks noChangeShapeType="1"/>
          </p:cNvCxnSpPr>
          <p:nvPr/>
        </p:nvCxnSpPr>
        <p:spPr bwMode="auto">
          <a:xfrm rot="5400000" flipH="1" flipV="1">
            <a:off x="1638301" y="4857750"/>
            <a:ext cx="501650" cy="873125"/>
          </a:xfrm>
          <a:prstGeom prst="straightConnector1">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11283" name="Rectangle 52"/>
          <p:cNvSpPr>
            <a:spLocks noChangeArrowheads="1"/>
          </p:cNvSpPr>
          <p:nvPr/>
        </p:nvSpPr>
        <p:spPr bwMode="auto">
          <a:xfrm>
            <a:off x="3276600" y="4914900"/>
            <a:ext cx="228600" cy="114300"/>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endParaRPr lang="en-US"/>
          </a:p>
        </p:txBody>
      </p:sp>
      <p:grpSp>
        <p:nvGrpSpPr>
          <p:cNvPr id="4" name="Group 43"/>
          <p:cNvGrpSpPr>
            <a:grpSpLocks/>
          </p:cNvGrpSpPr>
          <p:nvPr/>
        </p:nvGrpSpPr>
        <p:grpSpPr bwMode="auto">
          <a:xfrm>
            <a:off x="3581400" y="5448300"/>
            <a:ext cx="922338" cy="538163"/>
            <a:chOff x="920" y="1216"/>
            <a:chExt cx="896" cy="460"/>
          </a:xfrm>
        </p:grpSpPr>
        <p:sp>
          <p:nvSpPr>
            <p:cNvPr id="5177"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Z</a:t>
              </a:r>
            </a:p>
          </p:txBody>
        </p:sp>
        <p:sp>
          <p:nvSpPr>
            <p:cNvPr id="5178"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cxnSp>
        <p:nvCxnSpPr>
          <p:cNvPr id="11285" name="AutoShape 49"/>
          <p:cNvCxnSpPr>
            <a:cxnSpLocks noChangeShapeType="1"/>
          </p:cNvCxnSpPr>
          <p:nvPr/>
        </p:nvCxnSpPr>
        <p:spPr bwMode="auto">
          <a:xfrm rot="16200000" flipV="1">
            <a:off x="3597275" y="5114925"/>
            <a:ext cx="509588" cy="382588"/>
          </a:xfrm>
          <a:prstGeom prst="straightConnector1">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11286" name="AutoShape 49"/>
          <p:cNvCxnSpPr>
            <a:cxnSpLocks noChangeShapeType="1"/>
          </p:cNvCxnSpPr>
          <p:nvPr/>
        </p:nvCxnSpPr>
        <p:spPr bwMode="auto">
          <a:xfrm rot="10800000">
            <a:off x="3276600" y="5773738"/>
            <a:ext cx="304800" cy="1587"/>
          </a:xfrm>
          <a:prstGeom prst="straightConnector1">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cxnSp>
      <p:grpSp>
        <p:nvGrpSpPr>
          <p:cNvPr id="5" name="Group 43"/>
          <p:cNvGrpSpPr>
            <a:grpSpLocks/>
          </p:cNvGrpSpPr>
          <p:nvPr/>
        </p:nvGrpSpPr>
        <p:grpSpPr bwMode="auto">
          <a:xfrm>
            <a:off x="533400" y="4513263"/>
            <a:ext cx="922338" cy="538162"/>
            <a:chOff x="920" y="1216"/>
            <a:chExt cx="896" cy="460"/>
          </a:xfrm>
        </p:grpSpPr>
        <p:sp>
          <p:nvSpPr>
            <p:cNvPr id="5175"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A</a:t>
              </a:r>
            </a:p>
          </p:txBody>
        </p:sp>
        <p:sp>
          <p:nvSpPr>
            <p:cNvPr id="5176"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grpSp>
        <p:nvGrpSpPr>
          <p:cNvPr id="6" name="Group 43"/>
          <p:cNvGrpSpPr>
            <a:grpSpLocks/>
          </p:cNvGrpSpPr>
          <p:nvPr/>
        </p:nvGrpSpPr>
        <p:grpSpPr bwMode="auto">
          <a:xfrm>
            <a:off x="3198813" y="4513263"/>
            <a:ext cx="922337" cy="538162"/>
            <a:chOff x="920" y="1216"/>
            <a:chExt cx="896" cy="460"/>
          </a:xfrm>
        </p:grpSpPr>
        <p:sp>
          <p:nvSpPr>
            <p:cNvPr id="5173"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C</a:t>
              </a:r>
            </a:p>
          </p:txBody>
        </p:sp>
        <p:sp>
          <p:nvSpPr>
            <p:cNvPr id="5174"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grpSp>
        <p:nvGrpSpPr>
          <p:cNvPr id="7" name="Group 43"/>
          <p:cNvGrpSpPr>
            <a:grpSpLocks/>
          </p:cNvGrpSpPr>
          <p:nvPr/>
        </p:nvGrpSpPr>
        <p:grpSpPr bwMode="auto">
          <a:xfrm>
            <a:off x="990600" y="5432425"/>
            <a:ext cx="922338" cy="538163"/>
            <a:chOff x="920" y="1216"/>
            <a:chExt cx="896" cy="460"/>
          </a:xfrm>
        </p:grpSpPr>
        <p:sp>
          <p:nvSpPr>
            <p:cNvPr id="5171"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X</a:t>
              </a:r>
            </a:p>
          </p:txBody>
        </p:sp>
        <p:sp>
          <p:nvSpPr>
            <p:cNvPr id="5172"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sp>
        <p:nvSpPr>
          <p:cNvPr id="11290" name="Text Box 42"/>
          <p:cNvSpPr txBox="1">
            <a:spLocks noChangeArrowheads="1"/>
          </p:cNvSpPr>
          <p:nvPr/>
        </p:nvSpPr>
        <p:spPr bwMode="auto">
          <a:xfrm>
            <a:off x="5943600" y="3429000"/>
            <a:ext cx="952500" cy="3381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a:t>APP1</a:t>
            </a:r>
          </a:p>
        </p:txBody>
      </p:sp>
      <p:grpSp>
        <p:nvGrpSpPr>
          <p:cNvPr id="8" name="Group 43"/>
          <p:cNvGrpSpPr>
            <a:grpSpLocks/>
          </p:cNvGrpSpPr>
          <p:nvPr/>
        </p:nvGrpSpPr>
        <p:grpSpPr bwMode="auto">
          <a:xfrm>
            <a:off x="7505700" y="3949700"/>
            <a:ext cx="922338" cy="538163"/>
            <a:chOff x="920" y="1216"/>
            <a:chExt cx="896" cy="460"/>
          </a:xfrm>
        </p:grpSpPr>
        <p:sp>
          <p:nvSpPr>
            <p:cNvPr id="5169"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B</a:t>
              </a:r>
            </a:p>
          </p:txBody>
        </p:sp>
        <p:sp>
          <p:nvSpPr>
            <p:cNvPr id="5170"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grpSp>
        <p:nvGrpSpPr>
          <p:cNvPr id="9" name="Group 43"/>
          <p:cNvGrpSpPr>
            <a:grpSpLocks/>
          </p:cNvGrpSpPr>
          <p:nvPr/>
        </p:nvGrpSpPr>
        <p:grpSpPr bwMode="auto">
          <a:xfrm>
            <a:off x="6173788" y="3957638"/>
            <a:ext cx="922337" cy="538162"/>
            <a:chOff x="920" y="1216"/>
            <a:chExt cx="896" cy="460"/>
          </a:xfrm>
        </p:grpSpPr>
        <p:sp>
          <p:nvSpPr>
            <p:cNvPr id="5167"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A</a:t>
              </a:r>
            </a:p>
          </p:txBody>
        </p:sp>
        <p:sp>
          <p:nvSpPr>
            <p:cNvPr id="5168"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sp>
        <p:nvSpPr>
          <p:cNvPr id="11293" name="Rectangle 41"/>
          <p:cNvSpPr>
            <a:spLocks noChangeArrowheads="1"/>
          </p:cNvSpPr>
          <p:nvPr/>
        </p:nvSpPr>
        <p:spPr bwMode="auto">
          <a:xfrm>
            <a:off x="5181600" y="5226050"/>
            <a:ext cx="3733800" cy="144145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294" name="Text Box 42"/>
          <p:cNvSpPr txBox="1">
            <a:spLocks noChangeArrowheads="1"/>
          </p:cNvSpPr>
          <p:nvPr/>
        </p:nvSpPr>
        <p:spPr bwMode="auto">
          <a:xfrm>
            <a:off x="5181600" y="4876800"/>
            <a:ext cx="952500" cy="3381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a:t>APP2</a:t>
            </a:r>
          </a:p>
        </p:txBody>
      </p:sp>
      <p:grpSp>
        <p:nvGrpSpPr>
          <p:cNvPr id="10" name="Group 43"/>
          <p:cNvGrpSpPr>
            <a:grpSpLocks/>
          </p:cNvGrpSpPr>
          <p:nvPr/>
        </p:nvGrpSpPr>
        <p:grpSpPr bwMode="auto">
          <a:xfrm>
            <a:off x="6743700" y="5397500"/>
            <a:ext cx="922338" cy="538163"/>
            <a:chOff x="920" y="1216"/>
            <a:chExt cx="896" cy="460"/>
          </a:xfrm>
        </p:grpSpPr>
        <p:sp>
          <p:nvSpPr>
            <p:cNvPr id="5165"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B</a:t>
              </a:r>
            </a:p>
          </p:txBody>
        </p:sp>
        <p:sp>
          <p:nvSpPr>
            <p:cNvPr id="5166"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grpSp>
        <p:nvGrpSpPr>
          <p:cNvPr id="11" name="Group 43"/>
          <p:cNvGrpSpPr>
            <a:grpSpLocks/>
          </p:cNvGrpSpPr>
          <p:nvPr/>
        </p:nvGrpSpPr>
        <p:grpSpPr bwMode="auto">
          <a:xfrm>
            <a:off x="5411788" y="5405438"/>
            <a:ext cx="922337" cy="538162"/>
            <a:chOff x="920" y="1216"/>
            <a:chExt cx="896" cy="460"/>
          </a:xfrm>
        </p:grpSpPr>
        <p:sp>
          <p:nvSpPr>
            <p:cNvPr id="5163"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A</a:t>
              </a:r>
            </a:p>
          </p:txBody>
        </p:sp>
        <p:sp>
          <p:nvSpPr>
            <p:cNvPr id="5164"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grpSp>
        <p:nvGrpSpPr>
          <p:cNvPr id="12" name="Group 43"/>
          <p:cNvGrpSpPr>
            <a:grpSpLocks/>
          </p:cNvGrpSpPr>
          <p:nvPr/>
        </p:nvGrpSpPr>
        <p:grpSpPr bwMode="auto">
          <a:xfrm>
            <a:off x="7886700" y="5372100"/>
            <a:ext cx="922338" cy="538163"/>
            <a:chOff x="920" y="1216"/>
            <a:chExt cx="896" cy="460"/>
          </a:xfrm>
        </p:grpSpPr>
        <p:sp>
          <p:nvSpPr>
            <p:cNvPr id="5161"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C</a:t>
              </a:r>
            </a:p>
          </p:txBody>
        </p:sp>
        <p:sp>
          <p:nvSpPr>
            <p:cNvPr id="5162"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grpSp>
        <p:nvGrpSpPr>
          <p:cNvPr id="13" name="Group 43"/>
          <p:cNvGrpSpPr>
            <a:grpSpLocks/>
          </p:cNvGrpSpPr>
          <p:nvPr/>
        </p:nvGrpSpPr>
        <p:grpSpPr bwMode="auto">
          <a:xfrm>
            <a:off x="6858000" y="6057900"/>
            <a:ext cx="922338" cy="538163"/>
            <a:chOff x="920" y="1216"/>
            <a:chExt cx="896" cy="460"/>
          </a:xfrm>
        </p:grpSpPr>
        <p:sp>
          <p:nvSpPr>
            <p:cNvPr id="5159"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Y</a:t>
              </a:r>
            </a:p>
          </p:txBody>
        </p:sp>
        <p:sp>
          <p:nvSpPr>
            <p:cNvPr id="5160"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grpSp>
        <p:nvGrpSpPr>
          <p:cNvPr id="14" name="Group 43"/>
          <p:cNvGrpSpPr>
            <a:grpSpLocks/>
          </p:cNvGrpSpPr>
          <p:nvPr/>
        </p:nvGrpSpPr>
        <p:grpSpPr bwMode="auto">
          <a:xfrm>
            <a:off x="5494338" y="6042025"/>
            <a:ext cx="922337" cy="538163"/>
            <a:chOff x="920" y="1216"/>
            <a:chExt cx="896" cy="460"/>
          </a:xfrm>
        </p:grpSpPr>
        <p:sp>
          <p:nvSpPr>
            <p:cNvPr id="5157"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X</a:t>
              </a:r>
            </a:p>
          </p:txBody>
        </p:sp>
        <p:sp>
          <p:nvSpPr>
            <p:cNvPr id="5158"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sp>
        <p:nvSpPr>
          <p:cNvPr id="5156" name="Rectangle 61"/>
          <p:cNvSpPr>
            <a:spLocks noChangeArrowheads="1"/>
          </p:cNvSpPr>
          <p:nvPr/>
        </p:nvSpPr>
        <p:spPr bwMode="auto">
          <a:xfrm>
            <a:off x="114300" y="6172200"/>
            <a:ext cx="4572000" cy="684803"/>
          </a:xfrm>
          <a:prstGeom prst="rect">
            <a:avLst/>
          </a:prstGeom>
          <a:solidFill>
            <a:schemeClr val="bg1"/>
          </a:solidFill>
          <a:ln>
            <a:noFill/>
          </a:ln>
          <a:extLst/>
        </p:spPr>
        <p:txBody>
          <a:bodyPr>
            <a:spAutoFit/>
          </a:bodyPr>
          <a:lstStyle/>
          <a:p>
            <a:pPr marL="173038">
              <a:spcAft>
                <a:spcPts val="325"/>
              </a:spcAft>
            </a:pPr>
            <a:r>
              <a:rPr lang="en-US" dirty="0" smtClean="0">
                <a:solidFill>
                  <a:srgbClr val="D30AA5"/>
                </a:solidFill>
              </a:rPr>
              <a:t>CASL is a larger example of this.</a:t>
            </a:r>
          </a:p>
          <a:p>
            <a:pPr marL="173038">
              <a:spcAft>
                <a:spcPts val="325"/>
              </a:spcAft>
            </a:pPr>
            <a:r>
              <a:rPr lang="en-US" dirty="0" smtClean="0">
                <a:solidFill>
                  <a:srgbClr val="D30AA5"/>
                </a:solidFill>
              </a:rPr>
              <a:t>Trilinos is a smaller example of this.</a:t>
            </a:r>
            <a:endParaRPr lang="en-US" dirty="0"/>
          </a:p>
        </p:txBody>
      </p:sp>
      <p:sp>
        <p:nvSpPr>
          <p:cNvPr id="62" name="Rectangle 61"/>
          <p:cNvSpPr>
            <a:spLocks noChangeArrowheads="1"/>
          </p:cNvSpPr>
          <p:nvPr/>
        </p:nvSpPr>
        <p:spPr bwMode="auto">
          <a:xfrm>
            <a:off x="6282531" y="4724400"/>
            <a:ext cx="2251869" cy="369332"/>
          </a:xfrm>
          <a:prstGeom prst="rect">
            <a:avLst/>
          </a:prstGeom>
          <a:solidFill>
            <a:schemeClr val="bg1"/>
          </a:solidFill>
          <a:ln>
            <a:noFill/>
          </a:ln>
          <a:extLst/>
        </p:spPr>
        <p:txBody>
          <a:bodyPr wrap="square">
            <a:spAutoFit/>
          </a:bodyPr>
          <a:lstStyle/>
          <a:p>
            <a:pPr marL="173038">
              <a:spcAft>
                <a:spcPts val="325"/>
              </a:spcAft>
            </a:pPr>
            <a:r>
              <a:rPr lang="en-US" dirty="0" smtClean="0">
                <a:solidFill>
                  <a:srgbClr val="D30AA5"/>
                </a:solidFill>
              </a:rPr>
              <a:t>e.g. </a:t>
            </a:r>
            <a:r>
              <a:rPr lang="en-US" dirty="0" err="1" smtClean="0">
                <a:solidFill>
                  <a:srgbClr val="D30AA5"/>
                </a:solidFill>
              </a:rPr>
              <a:t>Drekar</a:t>
            </a:r>
            <a:endParaRPr lang="en-US" dirty="0"/>
          </a:p>
        </p:txBody>
      </p:sp>
      <p:sp>
        <p:nvSpPr>
          <p:cNvPr id="63" name="Rectangle 62"/>
          <p:cNvSpPr>
            <a:spLocks noChangeArrowheads="1"/>
          </p:cNvSpPr>
          <p:nvPr/>
        </p:nvSpPr>
        <p:spPr bwMode="auto">
          <a:xfrm>
            <a:off x="7063605" y="3352800"/>
            <a:ext cx="1745433" cy="369332"/>
          </a:xfrm>
          <a:prstGeom prst="rect">
            <a:avLst/>
          </a:prstGeom>
          <a:solidFill>
            <a:schemeClr val="bg1"/>
          </a:solidFill>
          <a:ln>
            <a:noFill/>
          </a:ln>
          <a:extLst/>
        </p:spPr>
        <p:txBody>
          <a:bodyPr wrap="square">
            <a:spAutoFit/>
          </a:bodyPr>
          <a:lstStyle/>
          <a:p>
            <a:pPr marL="173038">
              <a:spcAft>
                <a:spcPts val="325"/>
              </a:spcAft>
            </a:pPr>
            <a:r>
              <a:rPr lang="en-US" dirty="0" smtClean="0">
                <a:solidFill>
                  <a:srgbClr val="D30AA5"/>
                </a:solidFill>
              </a:rPr>
              <a:t>e.g. Denovo</a:t>
            </a:r>
            <a:endParaRPr lang="en-US" dirty="0"/>
          </a:p>
        </p:txBody>
      </p:sp>
    </p:spTree>
    <p:custDataLst>
      <p:tags r:id="rId1"/>
    </p:custDataLst>
    <p:extLst>
      <p:ext uri="{BB962C8B-B14F-4D97-AF65-F5344CB8AC3E}">
        <p14:creationId xmlns:p14="http://schemas.microsoft.com/office/powerpoint/2010/main" val="763238084"/>
      </p:ext>
    </p:extLst>
  </p:cSld>
  <p:clrMapOvr>
    <a:masterClrMapping/>
  </p:clrMapOvr>
  <p:transition spd="med" advTm="66362">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dissolve">
                                      <p:cBhvr>
                                        <p:cTn id="7" dur="500"/>
                                        <p:tgtEl>
                                          <p:spTgt spid="1127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271"/>
                                        </p:tgtEl>
                                        <p:attrNameLst>
                                          <p:attrName>style.visibility</p:attrName>
                                        </p:attrNameLst>
                                      </p:cBhvr>
                                      <p:to>
                                        <p:strVal val="visible"/>
                                      </p:to>
                                    </p:set>
                                    <p:animEffect transition="in" filter="dissolve">
                                      <p:cBhvr>
                                        <p:cTn id="10" dur="500"/>
                                        <p:tgtEl>
                                          <p:spTgt spid="11271"/>
                                        </p:tgtEl>
                                      </p:cBhvr>
                                    </p:animEffect>
                                  </p:childTnLst>
                                </p:cTn>
                              </p:par>
                              <p:par>
                                <p:cTn id="11" presetID="9" presetClass="entr" presetSubtype="0" fill="hold" nodeType="withEffect">
                                  <p:stCondLst>
                                    <p:cond delay="0"/>
                                  </p:stCondLst>
                                  <p:childTnLst>
                                    <p:set>
                                      <p:cBhvr>
                                        <p:cTn id="12" dur="1" fill="hold">
                                          <p:stCondLst>
                                            <p:cond delay="0"/>
                                          </p:stCondLst>
                                        </p:cTn>
                                        <p:tgtEl>
                                          <p:spTgt spid="11272"/>
                                        </p:tgtEl>
                                        <p:attrNameLst>
                                          <p:attrName>style.visibility</p:attrName>
                                        </p:attrNameLst>
                                      </p:cBhvr>
                                      <p:to>
                                        <p:strVal val="visible"/>
                                      </p:to>
                                    </p:set>
                                    <p:animEffect transition="in" filter="dissolve">
                                      <p:cBhvr>
                                        <p:cTn id="13" dur="500"/>
                                        <p:tgtEl>
                                          <p:spTgt spid="11272"/>
                                        </p:tgtEl>
                                      </p:cBhvr>
                                    </p:animEffect>
                                  </p:childTnLst>
                                </p:cTn>
                              </p:par>
                              <p:par>
                                <p:cTn id="14" presetID="9"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par>
                                <p:cTn id="17" presetID="9" presetClass="entr" presetSubtype="0" fill="hold" nodeType="withEffect">
                                  <p:stCondLst>
                                    <p:cond delay="0"/>
                                  </p:stCondLst>
                                  <p:childTnLst>
                                    <p:set>
                                      <p:cBhvr>
                                        <p:cTn id="18" dur="1" fill="hold">
                                          <p:stCondLst>
                                            <p:cond delay="0"/>
                                          </p:stCondLst>
                                        </p:cTn>
                                        <p:tgtEl>
                                          <p:spTgt spid="11274"/>
                                        </p:tgtEl>
                                        <p:attrNameLst>
                                          <p:attrName>style.visibility</p:attrName>
                                        </p:attrNameLst>
                                      </p:cBhvr>
                                      <p:to>
                                        <p:strVal val="visible"/>
                                      </p:to>
                                    </p:set>
                                    <p:animEffect transition="in" filter="dissolve">
                                      <p:cBhvr>
                                        <p:cTn id="19" dur="500"/>
                                        <p:tgtEl>
                                          <p:spTgt spid="1127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1275"/>
                                        </p:tgtEl>
                                        <p:attrNameLst>
                                          <p:attrName>style.visibility</p:attrName>
                                        </p:attrNameLst>
                                      </p:cBhvr>
                                      <p:to>
                                        <p:strVal val="visible"/>
                                      </p:to>
                                    </p:set>
                                    <p:animEffect transition="in" filter="dissolve">
                                      <p:cBhvr>
                                        <p:cTn id="22" dur="500"/>
                                        <p:tgtEl>
                                          <p:spTgt spid="1127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276"/>
                                        </p:tgtEl>
                                        <p:attrNameLst>
                                          <p:attrName>style.visibility</p:attrName>
                                        </p:attrNameLst>
                                      </p:cBhvr>
                                      <p:to>
                                        <p:strVal val="visible"/>
                                      </p:to>
                                    </p:set>
                                    <p:animEffect transition="in" filter="dissolve">
                                      <p:cBhvr>
                                        <p:cTn id="25" dur="500"/>
                                        <p:tgtEl>
                                          <p:spTgt spid="11276"/>
                                        </p:tgtEl>
                                      </p:cBhvr>
                                    </p:animEffect>
                                  </p:childTnLst>
                                </p:cTn>
                              </p:par>
                              <p:par>
                                <p:cTn id="26" presetID="9"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par>
                                <p:cTn id="29" presetID="9" presetClass="entr" presetSubtype="0" fill="hold" nodeType="withEffect">
                                  <p:stCondLst>
                                    <p:cond delay="0"/>
                                  </p:stCondLst>
                                  <p:childTnLst>
                                    <p:set>
                                      <p:cBhvr>
                                        <p:cTn id="30" dur="1" fill="hold">
                                          <p:stCondLst>
                                            <p:cond delay="0"/>
                                          </p:stCondLst>
                                        </p:cTn>
                                        <p:tgtEl>
                                          <p:spTgt spid="11278"/>
                                        </p:tgtEl>
                                        <p:attrNameLst>
                                          <p:attrName>style.visibility</p:attrName>
                                        </p:attrNameLst>
                                      </p:cBhvr>
                                      <p:to>
                                        <p:strVal val="visible"/>
                                      </p:to>
                                    </p:set>
                                    <p:animEffect transition="in" filter="dissolve">
                                      <p:cBhvr>
                                        <p:cTn id="31" dur="500"/>
                                        <p:tgtEl>
                                          <p:spTgt spid="1127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1279"/>
                                        </p:tgtEl>
                                        <p:attrNameLst>
                                          <p:attrName>style.visibility</p:attrName>
                                        </p:attrNameLst>
                                      </p:cBhvr>
                                      <p:to>
                                        <p:strVal val="visible"/>
                                      </p:to>
                                    </p:set>
                                    <p:animEffect transition="in" filter="dissolve">
                                      <p:cBhvr>
                                        <p:cTn id="34" dur="500"/>
                                        <p:tgtEl>
                                          <p:spTgt spid="1127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1280"/>
                                        </p:tgtEl>
                                        <p:attrNameLst>
                                          <p:attrName>style.visibility</p:attrName>
                                        </p:attrNameLst>
                                      </p:cBhvr>
                                      <p:to>
                                        <p:strVal val="visible"/>
                                      </p:to>
                                    </p:set>
                                    <p:animEffect transition="in" filter="dissolve">
                                      <p:cBhvr>
                                        <p:cTn id="37" dur="500"/>
                                        <p:tgtEl>
                                          <p:spTgt spid="11280"/>
                                        </p:tgtEl>
                                      </p:cBhvr>
                                    </p:animEffect>
                                  </p:childTnLst>
                                </p:cTn>
                              </p:par>
                              <p:par>
                                <p:cTn id="38" presetID="9" presetClass="entr" presetSubtype="0" fill="hold" nodeType="withEffect">
                                  <p:stCondLst>
                                    <p:cond delay="0"/>
                                  </p:stCondLst>
                                  <p:childTnLst>
                                    <p:set>
                                      <p:cBhvr>
                                        <p:cTn id="39" dur="1" fill="hold">
                                          <p:stCondLst>
                                            <p:cond delay="0"/>
                                          </p:stCondLst>
                                        </p:cTn>
                                        <p:tgtEl>
                                          <p:spTgt spid="11281"/>
                                        </p:tgtEl>
                                        <p:attrNameLst>
                                          <p:attrName>style.visibility</p:attrName>
                                        </p:attrNameLst>
                                      </p:cBhvr>
                                      <p:to>
                                        <p:strVal val="visible"/>
                                      </p:to>
                                    </p:set>
                                    <p:animEffect transition="in" filter="dissolve">
                                      <p:cBhvr>
                                        <p:cTn id="40" dur="500"/>
                                        <p:tgtEl>
                                          <p:spTgt spid="11281"/>
                                        </p:tgtEl>
                                      </p:cBhvr>
                                    </p:animEffect>
                                  </p:childTnLst>
                                </p:cTn>
                              </p:par>
                              <p:par>
                                <p:cTn id="41" presetID="9" presetClass="entr" presetSubtype="0" fill="hold" nodeType="withEffect">
                                  <p:stCondLst>
                                    <p:cond delay="0"/>
                                  </p:stCondLst>
                                  <p:childTnLst>
                                    <p:set>
                                      <p:cBhvr>
                                        <p:cTn id="42" dur="1" fill="hold">
                                          <p:stCondLst>
                                            <p:cond delay="0"/>
                                          </p:stCondLst>
                                        </p:cTn>
                                        <p:tgtEl>
                                          <p:spTgt spid="11282"/>
                                        </p:tgtEl>
                                        <p:attrNameLst>
                                          <p:attrName>style.visibility</p:attrName>
                                        </p:attrNameLst>
                                      </p:cBhvr>
                                      <p:to>
                                        <p:strVal val="visible"/>
                                      </p:to>
                                    </p:set>
                                    <p:animEffect transition="in" filter="dissolve">
                                      <p:cBhvr>
                                        <p:cTn id="43" dur="500"/>
                                        <p:tgtEl>
                                          <p:spTgt spid="1128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1283"/>
                                        </p:tgtEl>
                                        <p:attrNameLst>
                                          <p:attrName>style.visibility</p:attrName>
                                        </p:attrNameLst>
                                      </p:cBhvr>
                                      <p:to>
                                        <p:strVal val="visible"/>
                                      </p:to>
                                    </p:set>
                                    <p:animEffect transition="in" filter="dissolve">
                                      <p:cBhvr>
                                        <p:cTn id="46" dur="500"/>
                                        <p:tgtEl>
                                          <p:spTgt spid="11283"/>
                                        </p:tgtEl>
                                      </p:cBhvr>
                                    </p:animEffect>
                                  </p:childTnLst>
                                </p:cTn>
                              </p:par>
                              <p:par>
                                <p:cTn id="47" presetID="9"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dissolve">
                                      <p:cBhvr>
                                        <p:cTn id="49" dur="500"/>
                                        <p:tgtEl>
                                          <p:spTgt spid="4"/>
                                        </p:tgtEl>
                                      </p:cBhvr>
                                    </p:animEffect>
                                  </p:childTnLst>
                                </p:cTn>
                              </p:par>
                              <p:par>
                                <p:cTn id="50" presetID="9" presetClass="entr" presetSubtype="0" fill="hold" nodeType="withEffect">
                                  <p:stCondLst>
                                    <p:cond delay="0"/>
                                  </p:stCondLst>
                                  <p:childTnLst>
                                    <p:set>
                                      <p:cBhvr>
                                        <p:cTn id="51" dur="1" fill="hold">
                                          <p:stCondLst>
                                            <p:cond delay="0"/>
                                          </p:stCondLst>
                                        </p:cTn>
                                        <p:tgtEl>
                                          <p:spTgt spid="11285"/>
                                        </p:tgtEl>
                                        <p:attrNameLst>
                                          <p:attrName>style.visibility</p:attrName>
                                        </p:attrNameLst>
                                      </p:cBhvr>
                                      <p:to>
                                        <p:strVal val="visible"/>
                                      </p:to>
                                    </p:set>
                                    <p:animEffect transition="in" filter="dissolve">
                                      <p:cBhvr>
                                        <p:cTn id="52" dur="500"/>
                                        <p:tgtEl>
                                          <p:spTgt spid="11285"/>
                                        </p:tgtEl>
                                      </p:cBhvr>
                                    </p:animEffect>
                                  </p:childTnLst>
                                </p:cTn>
                              </p:par>
                              <p:par>
                                <p:cTn id="53" presetID="9" presetClass="entr" presetSubtype="0" fill="hold" nodeType="withEffect">
                                  <p:stCondLst>
                                    <p:cond delay="0"/>
                                  </p:stCondLst>
                                  <p:childTnLst>
                                    <p:set>
                                      <p:cBhvr>
                                        <p:cTn id="54" dur="1" fill="hold">
                                          <p:stCondLst>
                                            <p:cond delay="0"/>
                                          </p:stCondLst>
                                        </p:cTn>
                                        <p:tgtEl>
                                          <p:spTgt spid="11286"/>
                                        </p:tgtEl>
                                        <p:attrNameLst>
                                          <p:attrName>style.visibility</p:attrName>
                                        </p:attrNameLst>
                                      </p:cBhvr>
                                      <p:to>
                                        <p:strVal val="visible"/>
                                      </p:to>
                                    </p:set>
                                    <p:animEffect transition="in" filter="dissolve">
                                      <p:cBhvr>
                                        <p:cTn id="55" dur="500"/>
                                        <p:tgtEl>
                                          <p:spTgt spid="11286"/>
                                        </p:tgtEl>
                                      </p:cBhvr>
                                    </p:animEffect>
                                  </p:childTnLst>
                                </p:cTn>
                              </p:par>
                              <p:par>
                                <p:cTn id="56" presetID="9" presetClass="entr" presetSubtype="0"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dissolve">
                                      <p:cBhvr>
                                        <p:cTn id="58" dur="500"/>
                                        <p:tgtEl>
                                          <p:spTgt spid="5"/>
                                        </p:tgtEl>
                                      </p:cBhvr>
                                    </p:animEffect>
                                  </p:childTnLst>
                                </p:cTn>
                              </p:par>
                              <p:par>
                                <p:cTn id="59" presetID="9"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dissolve">
                                      <p:cBhvr>
                                        <p:cTn id="61" dur="500"/>
                                        <p:tgtEl>
                                          <p:spTgt spid="6"/>
                                        </p:tgtEl>
                                      </p:cBhvr>
                                    </p:animEffect>
                                  </p:childTnLst>
                                </p:cTn>
                              </p:par>
                              <p:par>
                                <p:cTn id="62" presetID="9" presetClass="entr" presetSubtype="0" fill="hold"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dissolve">
                                      <p:cBhvr>
                                        <p:cTn id="64" dur="500"/>
                                        <p:tgtEl>
                                          <p:spTgt spid="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1266"/>
                                        </p:tgtEl>
                                        <p:attrNameLst>
                                          <p:attrName>style.visibility</p:attrName>
                                        </p:attrNameLst>
                                      </p:cBhvr>
                                      <p:to>
                                        <p:strVal val="visible"/>
                                      </p:to>
                                    </p:set>
                                    <p:animEffect transition="in" filter="dissolve">
                                      <p:cBhvr>
                                        <p:cTn id="69" dur="500"/>
                                        <p:tgtEl>
                                          <p:spTgt spid="11266"/>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1290"/>
                                        </p:tgtEl>
                                        <p:attrNameLst>
                                          <p:attrName>style.visibility</p:attrName>
                                        </p:attrNameLst>
                                      </p:cBhvr>
                                      <p:to>
                                        <p:strVal val="visible"/>
                                      </p:to>
                                    </p:set>
                                    <p:animEffect transition="in" filter="dissolve">
                                      <p:cBhvr>
                                        <p:cTn id="72" dur="500"/>
                                        <p:tgtEl>
                                          <p:spTgt spid="11290"/>
                                        </p:tgtEl>
                                      </p:cBhvr>
                                    </p:animEffect>
                                  </p:childTnLst>
                                </p:cTn>
                              </p:par>
                              <p:par>
                                <p:cTn id="73" presetID="9" presetClass="entr" presetSubtype="0" fill="hold"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dissolve">
                                      <p:cBhvr>
                                        <p:cTn id="75" dur="500"/>
                                        <p:tgtEl>
                                          <p:spTgt spid="8"/>
                                        </p:tgtEl>
                                      </p:cBhvr>
                                    </p:animEffect>
                                  </p:childTnLst>
                                </p:cTn>
                              </p:par>
                              <p:par>
                                <p:cTn id="76" presetID="9" presetClass="entr" presetSubtype="0"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dissolve">
                                      <p:cBhvr>
                                        <p:cTn id="78" dur="500"/>
                                        <p:tgtEl>
                                          <p:spTgt spid="9"/>
                                        </p:tgtEl>
                                      </p:cBhvr>
                                    </p:animEffect>
                                  </p:childTnLst>
                                </p:cTn>
                              </p:par>
                            </p:childTnLst>
                          </p:cTn>
                        </p:par>
                        <p:par>
                          <p:cTn id="79" fill="hold" nodeType="afterGroup">
                            <p:stCondLst>
                              <p:cond delay="500"/>
                            </p:stCondLst>
                            <p:childTnLst>
                              <p:par>
                                <p:cTn id="80" presetID="9" presetClass="entr" presetSubtype="0" fill="hold" grpId="0" nodeType="afterEffect">
                                  <p:stCondLst>
                                    <p:cond delay="0"/>
                                  </p:stCondLst>
                                  <p:childTnLst>
                                    <p:set>
                                      <p:cBhvr>
                                        <p:cTn id="81" dur="1" fill="hold">
                                          <p:stCondLst>
                                            <p:cond delay="0"/>
                                          </p:stCondLst>
                                        </p:cTn>
                                        <p:tgtEl>
                                          <p:spTgt spid="11293"/>
                                        </p:tgtEl>
                                        <p:attrNameLst>
                                          <p:attrName>style.visibility</p:attrName>
                                        </p:attrNameLst>
                                      </p:cBhvr>
                                      <p:to>
                                        <p:strVal val="visible"/>
                                      </p:to>
                                    </p:set>
                                    <p:animEffect transition="in" filter="dissolve">
                                      <p:cBhvr>
                                        <p:cTn id="82" dur="500"/>
                                        <p:tgtEl>
                                          <p:spTgt spid="11293"/>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1294"/>
                                        </p:tgtEl>
                                        <p:attrNameLst>
                                          <p:attrName>style.visibility</p:attrName>
                                        </p:attrNameLst>
                                      </p:cBhvr>
                                      <p:to>
                                        <p:strVal val="visible"/>
                                      </p:to>
                                    </p:set>
                                    <p:animEffect transition="in" filter="dissolve">
                                      <p:cBhvr>
                                        <p:cTn id="85" dur="500"/>
                                        <p:tgtEl>
                                          <p:spTgt spid="11294"/>
                                        </p:tgtEl>
                                      </p:cBhvr>
                                    </p:animEffect>
                                  </p:childTnLst>
                                </p:cTn>
                              </p:par>
                              <p:par>
                                <p:cTn id="86" presetID="9" presetClass="entr" presetSubtype="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dissolve">
                                      <p:cBhvr>
                                        <p:cTn id="88" dur="500"/>
                                        <p:tgtEl>
                                          <p:spTgt spid="10"/>
                                        </p:tgtEl>
                                      </p:cBhvr>
                                    </p:animEffect>
                                  </p:childTnLst>
                                </p:cTn>
                              </p:par>
                              <p:par>
                                <p:cTn id="89" presetID="9" presetClass="entr" presetSubtype="0" fill="hold" nodeType="with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dissolve">
                                      <p:cBhvr>
                                        <p:cTn id="91" dur="500"/>
                                        <p:tgtEl>
                                          <p:spTgt spid="11"/>
                                        </p:tgtEl>
                                      </p:cBhvr>
                                    </p:animEffect>
                                  </p:childTnLst>
                                </p:cTn>
                              </p:par>
                              <p:par>
                                <p:cTn id="92" presetID="9" presetClass="entr" presetSubtype="0" fill="hold"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dissolve">
                                      <p:cBhvr>
                                        <p:cTn id="94" dur="500"/>
                                        <p:tgtEl>
                                          <p:spTgt spid="12"/>
                                        </p:tgtEl>
                                      </p:cBhvr>
                                    </p:animEffect>
                                  </p:childTnLst>
                                </p:cTn>
                              </p:par>
                              <p:par>
                                <p:cTn id="95" presetID="9" presetClass="entr" presetSubtype="0" fill="hold" nodeType="with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dissolve">
                                      <p:cBhvr>
                                        <p:cTn id="97" dur="500"/>
                                        <p:tgtEl>
                                          <p:spTgt spid="13"/>
                                        </p:tgtEl>
                                      </p:cBhvr>
                                    </p:animEffect>
                                  </p:childTnLst>
                                </p:cTn>
                              </p:par>
                              <p:par>
                                <p:cTn id="98" presetID="9" presetClass="entr" presetSubtype="0" fill="hold" nodeType="with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dissolve">
                                      <p:cBhvr>
                                        <p:cTn id="100" dur="500"/>
                                        <p:tgtEl>
                                          <p:spTgt spid="14"/>
                                        </p:tgtEl>
                                      </p:cBhvr>
                                    </p:animEffect>
                                  </p:childTnLst>
                                </p:cTn>
                              </p:par>
                            </p:childTnLst>
                          </p:cTn>
                        </p:par>
                        <p:par>
                          <p:cTn id="101" fill="hold">
                            <p:stCondLst>
                              <p:cond delay="1000"/>
                            </p:stCondLst>
                            <p:childTnLst>
                              <p:par>
                                <p:cTn id="102" presetID="10" presetClass="entr" presetSubtype="0" fill="hold" grpId="0" nodeType="afterEffect">
                                  <p:stCondLst>
                                    <p:cond delay="0"/>
                                  </p:stCondLst>
                                  <p:childTnLst>
                                    <p:set>
                                      <p:cBhvr>
                                        <p:cTn id="103" dur="1" fill="hold">
                                          <p:stCondLst>
                                            <p:cond delay="0"/>
                                          </p:stCondLst>
                                        </p:cTn>
                                        <p:tgtEl>
                                          <p:spTgt spid="63"/>
                                        </p:tgtEl>
                                        <p:attrNameLst>
                                          <p:attrName>style.visibility</p:attrName>
                                        </p:attrNameLst>
                                      </p:cBhvr>
                                      <p:to>
                                        <p:strVal val="visible"/>
                                      </p:to>
                                    </p:set>
                                    <p:animEffect transition="in" filter="fade">
                                      <p:cBhvr>
                                        <p:cTn id="104" dur="500"/>
                                        <p:tgtEl>
                                          <p:spTgt spid="6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fade">
                                      <p:cBhvr>
                                        <p:cTn id="10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70" grpId="0" animBg="1"/>
      <p:bldP spid="11271" grpId="0" animBg="1"/>
      <p:bldP spid="11275" grpId="0"/>
      <p:bldP spid="11276" grpId="0"/>
      <p:bldP spid="11279" grpId="0" animBg="1"/>
      <p:bldP spid="11280" grpId="0" animBg="1"/>
      <p:bldP spid="11283" grpId="0" animBg="1"/>
      <p:bldP spid="11290" grpId="0" animBg="1"/>
      <p:bldP spid="11293" grpId="0" animBg="1"/>
      <p:bldP spid="11294" grpId="0" animBg="1"/>
      <p:bldP spid="62" grpId="0" animBg="1"/>
      <p:bldP spid="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28"/>
          <p:cNvSpPr>
            <a:spLocks noGrp="1" noChangeArrowheads="1"/>
          </p:cNvSpPr>
          <p:nvPr>
            <p:ph type="title" idx="4294967295"/>
          </p:nvPr>
        </p:nvSpPr>
        <p:spPr>
          <a:xfrm>
            <a:off x="0" y="0"/>
            <a:ext cx="8839200" cy="824841"/>
          </a:xfrm>
        </p:spPr>
        <p:txBody>
          <a:bodyPr/>
          <a:lstStyle/>
          <a:p>
            <a:pPr eaLnBrk="1" hangingPunct="1"/>
            <a:r>
              <a:rPr lang="en-US" sz="2800" dirty="0" smtClean="0"/>
              <a:t>Obstacles for the Reuse and Assimilation of CSE Software</a:t>
            </a:r>
          </a:p>
        </p:txBody>
      </p:sp>
      <p:sp>
        <p:nvSpPr>
          <p:cNvPr id="44036" name="Rectangle 1030"/>
          <p:cNvSpPr>
            <a:spLocks noGrp="1" noChangeArrowheads="1"/>
          </p:cNvSpPr>
          <p:nvPr>
            <p:ph type="body" idx="4294967295"/>
          </p:nvPr>
        </p:nvSpPr>
        <p:spPr>
          <a:xfrm>
            <a:off x="228600" y="725488"/>
            <a:ext cx="8721725" cy="5940088"/>
          </a:xfrm>
          <a:solidFill>
            <a:schemeClr val="bg1"/>
          </a:solidFill>
        </p:spPr>
        <p:txBody>
          <a:bodyPr wrap="square">
            <a:spAutoFit/>
          </a:bodyPr>
          <a:lstStyle/>
          <a:p>
            <a:pPr marL="0" indent="0" eaLnBrk="1" hangingPunct="1">
              <a:lnSpc>
                <a:spcPct val="100000"/>
              </a:lnSpc>
              <a:spcBef>
                <a:spcPts val="600"/>
              </a:spcBef>
              <a:buFontTx/>
              <a:buNone/>
              <a:defRPr/>
            </a:pPr>
            <a:r>
              <a:rPr lang="en-US" sz="2000" dirty="0" smtClean="0">
                <a:solidFill>
                  <a:srgbClr val="D30AA5"/>
                </a:solidFill>
              </a:rPr>
              <a:t>Many CSE organizations and individuals are adverse to using externally developed CSE software!</a:t>
            </a:r>
            <a:endParaRPr lang="en-US" sz="2000" dirty="0" smtClean="0">
              <a:solidFill>
                <a:srgbClr val="009900"/>
              </a:solidFill>
            </a:endParaRPr>
          </a:p>
          <a:p>
            <a:pPr marL="0" indent="0" eaLnBrk="1" hangingPunct="1">
              <a:lnSpc>
                <a:spcPct val="100000"/>
              </a:lnSpc>
              <a:spcBef>
                <a:spcPts val="600"/>
              </a:spcBef>
              <a:buFontTx/>
              <a:buNone/>
              <a:defRPr/>
            </a:pPr>
            <a:r>
              <a:rPr lang="en-US" sz="2000" b="0" dirty="0" smtClean="0">
                <a:solidFill>
                  <a:srgbClr val="009900"/>
                </a:solidFill>
              </a:rPr>
              <a:t>Using externally developed software can be as risk!</a:t>
            </a:r>
          </a:p>
          <a:p>
            <a:pPr>
              <a:lnSpc>
                <a:spcPct val="100000"/>
              </a:lnSpc>
              <a:spcBef>
                <a:spcPts val="600"/>
              </a:spcBef>
              <a:defRPr/>
            </a:pPr>
            <a:r>
              <a:rPr lang="en-US" sz="2000" b="0" dirty="0" smtClean="0"/>
              <a:t>External software can be hard to learn</a:t>
            </a:r>
          </a:p>
          <a:p>
            <a:pPr>
              <a:lnSpc>
                <a:spcPct val="100000"/>
              </a:lnSpc>
              <a:spcBef>
                <a:spcPts val="600"/>
              </a:spcBef>
              <a:defRPr/>
            </a:pPr>
            <a:r>
              <a:rPr lang="en-US" sz="2000" b="0" dirty="0" smtClean="0"/>
              <a:t>External software may not do what you need</a:t>
            </a:r>
          </a:p>
          <a:p>
            <a:pPr>
              <a:lnSpc>
                <a:spcPct val="100000"/>
              </a:lnSpc>
              <a:spcBef>
                <a:spcPts val="600"/>
              </a:spcBef>
              <a:defRPr/>
            </a:pPr>
            <a:r>
              <a:rPr lang="en-US" sz="2000" b="0" dirty="0" smtClean="0"/>
              <a:t>Upgrades of external software can be risky:</a:t>
            </a:r>
          </a:p>
          <a:p>
            <a:pPr marL="574675" lvl="2" indent="-285750">
              <a:lnSpc>
                <a:spcPct val="100000"/>
              </a:lnSpc>
              <a:spcBef>
                <a:spcPts val="600"/>
              </a:spcBef>
              <a:defRPr/>
            </a:pPr>
            <a:r>
              <a:rPr lang="en-US" sz="1800" b="0" dirty="0" smtClean="0"/>
              <a:t>Breaks in backward compatibility?</a:t>
            </a:r>
          </a:p>
          <a:p>
            <a:pPr marL="574675" lvl="2" indent="-285750">
              <a:lnSpc>
                <a:spcPct val="100000"/>
              </a:lnSpc>
              <a:spcBef>
                <a:spcPts val="600"/>
              </a:spcBef>
              <a:defRPr/>
            </a:pPr>
            <a:r>
              <a:rPr lang="en-US" sz="1800" b="0" dirty="0" smtClean="0"/>
              <a:t>Regressions in capability?</a:t>
            </a:r>
          </a:p>
          <a:p>
            <a:pPr>
              <a:lnSpc>
                <a:spcPct val="100000"/>
              </a:lnSpc>
              <a:spcBef>
                <a:spcPts val="600"/>
              </a:spcBef>
              <a:defRPr/>
            </a:pPr>
            <a:r>
              <a:rPr lang="en-US" sz="2000" b="0" dirty="0" smtClean="0"/>
              <a:t>External software may not be well supported</a:t>
            </a:r>
          </a:p>
          <a:p>
            <a:pPr>
              <a:lnSpc>
                <a:spcPct val="100000"/>
              </a:lnSpc>
              <a:spcBef>
                <a:spcPts val="600"/>
              </a:spcBef>
              <a:defRPr/>
            </a:pPr>
            <a:r>
              <a:rPr lang="en-US" sz="2000" b="0" dirty="0" smtClean="0"/>
              <a:t>External software may not be support over long term (e.g. KAI C</a:t>
            </a:r>
            <a:r>
              <a:rPr lang="en-US" sz="2000" b="0" dirty="0" smtClean="0"/>
              <a:t>++)</a:t>
            </a:r>
            <a:endParaRPr lang="en-US" sz="2000" b="0" dirty="0" smtClean="0"/>
          </a:p>
          <a:p>
            <a:pPr marL="0" indent="0" eaLnBrk="1" hangingPunct="1">
              <a:lnSpc>
                <a:spcPct val="100000"/>
              </a:lnSpc>
              <a:spcBef>
                <a:spcPts val="600"/>
              </a:spcBef>
              <a:buFontTx/>
              <a:buNone/>
              <a:defRPr/>
            </a:pPr>
            <a:r>
              <a:rPr lang="en-US" sz="2000" b="0" dirty="0" smtClean="0">
                <a:solidFill>
                  <a:srgbClr val="009900"/>
                </a:solidFill>
              </a:rPr>
              <a:t>What can reduce the risk of depending on external software?</a:t>
            </a:r>
          </a:p>
          <a:p>
            <a:pPr>
              <a:lnSpc>
                <a:spcPct val="100000"/>
              </a:lnSpc>
              <a:spcBef>
                <a:spcPts val="600"/>
              </a:spcBef>
              <a:defRPr/>
            </a:pPr>
            <a:r>
              <a:rPr lang="en-US" sz="2000" b="0" dirty="0" smtClean="0"/>
              <a:t>Apply strong software engineering processes and practices (</a:t>
            </a:r>
            <a:r>
              <a:rPr lang="en-US" sz="2000" b="0" dirty="0" smtClean="0">
                <a:solidFill>
                  <a:srgbClr val="000099"/>
                </a:solidFill>
              </a:rPr>
              <a:t>high quality, low defects, frequent releases, regulated backward compatibility, …</a:t>
            </a:r>
            <a:r>
              <a:rPr lang="en-US" sz="2000" b="0" dirty="0" smtClean="0"/>
              <a:t>)</a:t>
            </a:r>
          </a:p>
          <a:p>
            <a:pPr>
              <a:lnSpc>
                <a:spcPct val="100000"/>
              </a:lnSpc>
              <a:spcBef>
                <a:spcPts val="600"/>
              </a:spcBef>
              <a:defRPr/>
            </a:pPr>
            <a:r>
              <a:rPr lang="en-US" sz="2000" b="0" dirty="0" smtClean="0"/>
              <a:t>Ideally … Provide long term commitment and support  (i.e. 10-30 years)</a:t>
            </a:r>
          </a:p>
          <a:p>
            <a:pPr>
              <a:lnSpc>
                <a:spcPct val="100000"/>
              </a:lnSpc>
              <a:spcBef>
                <a:spcPts val="600"/>
              </a:spcBef>
              <a:defRPr/>
            </a:pPr>
            <a:r>
              <a:rPr lang="en-US" sz="2000" b="0" dirty="0" smtClean="0"/>
              <a:t>Minimally … Develop </a:t>
            </a:r>
            <a:r>
              <a:rPr lang="en-US" sz="2000" b="0" dirty="0" smtClean="0">
                <a:solidFill>
                  <a:srgbClr val="000099"/>
                </a:solidFill>
              </a:rPr>
              <a:t>Self-Sustaining Software </a:t>
            </a:r>
            <a:r>
              <a:rPr lang="en-US" sz="2000" b="0" dirty="0" smtClean="0"/>
              <a:t>(open source, clear intent, clean design, extremely well tested, minimal dependencies, sufficient documentation, …)</a:t>
            </a:r>
          </a:p>
        </p:txBody>
      </p:sp>
    </p:spTree>
    <p:custDataLst>
      <p:tags r:id="rId1"/>
    </p:custDataLst>
    <p:extLst>
      <p:ext uri="{BB962C8B-B14F-4D97-AF65-F5344CB8AC3E}">
        <p14:creationId xmlns:p14="http://schemas.microsoft.com/office/powerpoint/2010/main" val="49085358"/>
      </p:ext>
    </p:extLst>
  </p:cSld>
  <p:clrMapOvr>
    <a:masterClrMapping/>
  </p:clrMapOvr>
  <p:transition advTm="126064">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4036">
                                            <p:txEl>
                                              <p:pRg st="1" end="1"/>
                                            </p:txEl>
                                          </p:spTgt>
                                        </p:tgtEl>
                                        <p:attrNameLst>
                                          <p:attrName>style.visibility</p:attrName>
                                        </p:attrNameLst>
                                      </p:cBhvr>
                                      <p:to>
                                        <p:strVal val="visible"/>
                                      </p:to>
                                    </p:set>
                                    <p:animEffect transition="in" filter="dissolve">
                                      <p:cBhvr>
                                        <p:cTn id="7" dur="500"/>
                                        <p:tgtEl>
                                          <p:spTgt spid="44036">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4036">
                                            <p:txEl>
                                              <p:pRg st="2" end="2"/>
                                            </p:txEl>
                                          </p:spTgt>
                                        </p:tgtEl>
                                        <p:attrNameLst>
                                          <p:attrName>style.visibility</p:attrName>
                                        </p:attrNameLst>
                                      </p:cBhvr>
                                      <p:to>
                                        <p:strVal val="visible"/>
                                      </p:to>
                                    </p:set>
                                    <p:animEffect transition="in" filter="dissolve">
                                      <p:cBhvr>
                                        <p:cTn id="10" dur="500"/>
                                        <p:tgtEl>
                                          <p:spTgt spid="44036">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4036">
                                            <p:txEl>
                                              <p:pRg st="3" end="3"/>
                                            </p:txEl>
                                          </p:spTgt>
                                        </p:tgtEl>
                                        <p:attrNameLst>
                                          <p:attrName>style.visibility</p:attrName>
                                        </p:attrNameLst>
                                      </p:cBhvr>
                                      <p:to>
                                        <p:strVal val="visible"/>
                                      </p:to>
                                    </p:set>
                                    <p:animEffect transition="in" filter="dissolve">
                                      <p:cBhvr>
                                        <p:cTn id="13" dur="500"/>
                                        <p:tgtEl>
                                          <p:spTgt spid="44036">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4036">
                                            <p:txEl>
                                              <p:pRg st="4" end="4"/>
                                            </p:txEl>
                                          </p:spTgt>
                                        </p:tgtEl>
                                        <p:attrNameLst>
                                          <p:attrName>style.visibility</p:attrName>
                                        </p:attrNameLst>
                                      </p:cBhvr>
                                      <p:to>
                                        <p:strVal val="visible"/>
                                      </p:to>
                                    </p:set>
                                    <p:animEffect transition="in" filter="dissolve">
                                      <p:cBhvr>
                                        <p:cTn id="16" dur="500"/>
                                        <p:tgtEl>
                                          <p:spTgt spid="44036">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4036">
                                            <p:txEl>
                                              <p:pRg st="5" end="5"/>
                                            </p:txEl>
                                          </p:spTgt>
                                        </p:tgtEl>
                                        <p:attrNameLst>
                                          <p:attrName>style.visibility</p:attrName>
                                        </p:attrNameLst>
                                      </p:cBhvr>
                                      <p:to>
                                        <p:strVal val="visible"/>
                                      </p:to>
                                    </p:set>
                                    <p:animEffect transition="in" filter="dissolve">
                                      <p:cBhvr>
                                        <p:cTn id="19" dur="500"/>
                                        <p:tgtEl>
                                          <p:spTgt spid="44036">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4036">
                                            <p:txEl>
                                              <p:pRg st="6" end="6"/>
                                            </p:txEl>
                                          </p:spTgt>
                                        </p:tgtEl>
                                        <p:attrNameLst>
                                          <p:attrName>style.visibility</p:attrName>
                                        </p:attrNameLst>
                                      </p:cBhvr>
                                      <p:to>
                                        <p:strVal val="visible"/>
                                      </p:to>
                                    </p:set>
                                    <p:animEffect transition="in" filter="dissolve">
                                      <p:cBhvr>
                                        <p:cTn id="22" dur="500"/>
                                        <p:tgtEl>
                                          <p:spTgt spid="44036">
                                            <p:txEl>
                                              <p:pRg st="6" end="6"/>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4036">
                                            <p:txEl>
                                              <p:pRg st="7" end="7"/>
                                            </p:txEl>
                                          </p:spTgt>
                                        </p:tgtEl>
                                        <p:attrNameLst>
                                          <p:attrName>style.visibility</p:attrName>
                                        </p:attrNameLst>
                                      </p:cBhvr>
                                      <p:to>
                                        <p:strVal val="visible"/>
                                      </p:to>
                                    </p:set>
                                    <p:animEffect transition="in" filter="dissolve">
                                      <p:cBhvr>
                                        <p:cTn id="25" dur="500"/>
                                        <p:tgtEl>
                                          <p:spTgt spid="44036">
                                            <p:txEl>
                                              <p:pRg st="7" end="7"/>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44036">
                                            <p:txEl>
                                              <p:pRg st="8" end="8"/>
                                            </p:txEl>
                                          </p:spTgt>
                                        </p:tgtEl>
                                        <p:attrNameLst>
                                          <p:attrName>style.visibility</p:attrName>
                                        </p:attrNameLst>
                                      </p:cBhvr>
                                      <p:to>
                                        <p:strVal val="visible"/>
                                      </p:to>
                                    </p:set>
                                    <p:animEffect transition="in" filter="dissolve">
                                      <p:cBhvr>
                                        <p:cTn id="28" dur="500"/>
                                        <p:tgtEl>
                                          <p:spTgt spid="44036">
                                            <p:txEl>
                                              <p:pRg st="8" end="8"/>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44036">
                                            <p:txEl>
                                              <p:pRg st="9" end="9"/>
                                            </p:txEl>
                                          </p:spTgt>
                                        </p:tgtEl>
                                        <p:attrNameLst>
                                          <p:attrName>style.visibility</p:attrName>
                                        </p:attrNameLst>
                                      </p:cBhvr>
                                      <p:to>
                                        <p:strVal val="visible"/>
                                      </p:to>
                                    </p:set>
                                    <p:animEffect transition="in" filter="dissolve">
                                      <p:cBhvr>
                                        <p:cTn id="33" dur="500"/>
                                        <p:tgtEl>
                                          <p:spTgt spid="44036">
                                            <p:txEl>
                                              <p:pRg st="9" end="9"/>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44036">
                                            <p:txEl>
                                              <p:pRg st="10" end="10"/>
                                            </p:txEl>
                                          </p:spTgt>
                                        </p:tgtEl>
                                        <p:attrNameLst>
                                          <p:attrName>style.visibility</p:attrName>
                                        </p:attrNameLst>
                                      </p:cBhvr>
                                      <p:to>
                                        <p:strVal val="visible"/>
                                      </p:to>
                                    </p:set>
                                    <p:animEffect transition="in" filter="dissolve">
                                      <p:cBhvr>
                                        <p:cTn id="36" dur="500"/>
                                        <p:tgtEl>
                                          <p:spTgt spid="44036">
                                            <p:txEl>
                                              <p:pRg st="10" end="10"/>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44036">
                                            <p:txEl>
                                              <p:pRg st="12" end="12"/>
                                            </p:txEl>
                                          </p:spTgt>
                                        </p:tgtEl>
                                        <p:attrNameLst>
                                          <p:attrName>style.visibility</p:attrName>
                                        </p:attrNameLst>
                                      </p:cBhvr>
                                      <p:to>
                                        <p:strVal val="visible"/>
                                      </p:to>
                                    </p:set>
                                    <p:animEffect transition="in" filter="dissolve">
                                      <p:cBhvr>
                                        <p:cTn id="39" dur="500"/>
                                        <p:tgtEl>
                                          <p:spTgt spid="44036">
                                            <p:txEl>
                                              <p:pRg st="12" end="12"/>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44036">
                                            <p:txEl>
                                              <p:pRg st="11" end="11"/>
                                            </p:txEl>
                                          </p:spTgt>
                                        </p:tgtEl>
                                        <p:attrNameLst>
                                          <p:attrName>style.visibility</p:attrName>
                                        </p:attrNameLst>
                                      </p:cBhvr>
                                      <p:to>
                                        <p:strVal val="visible"/>
                                      </p:to>
                                    </p:set>
                                    <p:animEffect transition="in" filter="dissolve">
                                      <p:cBhvr>
                                        <p:cTn id="42" dur="500"/>
                                        <p:tgtEl>
                                          <p:spTgt spid="4403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467"/>
            <a:ext cx="8651796" cy="2185214"/>
          </a:xfrm>
        </p:spPr>
        <p:txBody>
          <a:bodyPr/>
          <a:lstStyle/>
          <a:p>
            <a:pPr algn="ctr"/>
            <a:r>
              <a:rPr lang="en-US" sz="4000" dirty="0" smtClean="0"/>
              <a:t>Background</a:t>
            </a:r>
            <a:br>
              <a:rPr lang="en-US" sz="4000" dirty="0" smtClean="0"/>
            </a:br>
            <a:r>
              <a:rPr lang="en-US" sz="4000" dirty="0" smtClean="0"/>
              <a:t/>
            </a:r>
            <a:br>
              <a:rPr lang="en-US" sz="4000" dirty="0" smtClean="0"/>
            </a:br>
            <a:r>
              <a:rPr lang="en-US" sz="4000" dirty="0" smtClean="0"/>
              <a:t>Lean/Agile, Lifecycle Models, </a:t>
            </a:r>
            <a:r>
              <a:rPr lang="en-US" sz="4000" dirty="0" err="1" smtClean="0"/>
              <a:t>TriBITS</a:t>
            </a:r>
            <a:endParaRPr lang="en-US" sz="4000" dirty="0"/>
          </a:p>
        </p:txBody>
      </p:sp>
    </p:spTree>
    <p:extLst>
      <p:ext uri="{BB962C8B-B14F-4D97-AF65-F5344CB8AC3E}">
        <p14:creationId xmlns:p14="http://schemas.microsoft.com/office/powerpoint/2010/main" val="26230560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11204" y="177114"/>
            <a:ext cx="8229600" cy="458587"/>
          </a:xfrm>
        </p:spPr>
        <p:txBody>
          <a:bodyPr/>
          <a:lstStyle/>
          <a:p>
            <a:r>
              <a:rPr lang="en-US" sz="2800" dirty="0" smtClean="0"/>
              <a:t>Defined: Life-Cycle, Agile and Lean</a:t>
            </a:r>
          </a:p>
        </p:txBody>
      </p:sp>
      <p:sp>
        <p:nvSpPr>
          <p:cNvPr id="5124" name="Rectangle 8"/>
          <p:cNvSpPr>
            <a:spLocks noChangeArrowheads="1"/>
          </p:cNvSpPr>
          <p:nvPr/>
        </p:nvSpPr>
        <p:spPr bwMode="auto">
          <a:xfrm>
            <a:off x="461963" y="765175"/>
            <a:ext cx="8213725"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marL="342900" indent="-171450">
              <a:spcAft>
                <a:spcPts val="600"/>
              </a:spcAft>
              <a:buSzPct val="100000"/>
              <a:buFontTx/>
              <a:buChar char="•"/>
            </a:pPr>
            <a:r>
              <a:rPr lang="en-US" b="1" dirty="0"/>
              <a:t>Software Life-Cycle: </a:t>
            </a:r>
            <a:r>
              <a:rPr lang="en-US" dirty="0"/>
              <a:t> </a:t>
            </a:r>
            <a:r>
              <a:rPr lang="en-US" sz="1600" dirty="0"/>
              <a:t>The processes and practices used to design, develop, deliver and ultimately discontinue a software product or suite of software products.</a:t>
            </a:r>
          </a:p>
          <a:p>
            <a:pPr marL="800100" lvl="1" indent="-171450">
              <a:spcAft>
                <a:spcPts val="600"/>
              </a:spcAft>
              <a:buSzPct val="100000"/>
              <a:buFontTx/>
              <a:buChar char="•"/>
            </a:pPr>
            <a:r>
              <a:rPr lang="en-US" sz="1600" dirty="0"/>
              <a:t>Example life-cycle models: Waterfall, Spiral, Evolutionally Prototype, Agile, …</a:t>
            </a:r>
          </a:p>
          <a:p>
            <a:pPr marL="342900" indent="-171450">
              <a:spcAft>
                <a:spcPts val="600"/>
              </a:spcAft>
              <a:buSzPct val="100000"/>
              <a:buFontTx/>
              <a:buChar char="•"/>
            </a:pPr>
            <a:r>
              <a:rPr lang="en-US" b="1" dirty="0"/>
              <a:t>Agile Software Engineering Methods:</a:t>
            </a:r>
            <a:endParaRPr lang="en-US" dirty="0"/>
          </a:p>
          <a:p>
            <a:pPr marL="800100" lvl="1" indent="-171450">
              <a:spcAft>
                <a:spcPts val="600"/>
              </a:spcAft>
              <a:buSzPct val="100000"/>
              <a:buFontTx/>
              <a:buChar char="•"/>
            </a:pPr>
            <a:r>
              <a:rPr lang="en-US" sz="1600" dirty="0"/>
              <a:t>Agile Manifesto (2001)  (Capital ‘A’ in Agile)</a:t>
            </a:r>
          </a:p>
          <a:p>
            <a:pPr marL="800100" lvl="1" indent="-171450">
              <a:spcAft>
                <a:spcPts val="600"/>
              </a:spcAft>
              <a:buSzPct val="100000"/>
              <a:buFontTx/>
              <a:buChar char="•"/>
            </a:pPr>
            <a:r>
              <a:rPr lang="en-US" sz="1600" dirty="0"/>
              <a:t>Founded on long standing wisdom in SE community (40+ years)</a:t>
            </a:r>
          </a:p>
          <a:p>
            <a:pPr marL="800100" lvl="1" indent="-171450">
              <a:spcAft>
                <a:spcPts val="600"/>
              </a:spcAft>
              <a:buSzPct val="100000"/>
              <a:buFontTx/>
              <a:buChar char="•"/>
            </a:pPr>
            <a:r>
              <a:rPr lang="en-US" sz="1600" dirty="0"/>
              <a:t>Push back against heavy plan-driven methods (CMM(I))</a:t>
            </a:r>
          </a:p>
          <a:p>
            <a:pPr marL="800100" lvl="1" indent="-171450">
              <a:spcAft>
                <a:spcPts val="600"/>
              </a:spcAft>
              <a:buSzPct val="100000"/>
              <a:buFontTx/>
              <a:buChar char="•"/>
            </a:pPr>
            <a:r>
              <a:rPr lang="en-US" sz="1600" dirty="0"/>
              <a:t>Focus on incremental design, development, and delivery (i.e. software life-cycle)</a:t>
            </a:r>
          </a:p>
          <a:p>
            <a:pPr marL="800100" lvl="1" indent="-171450">
              <a:spcAft>
                <a:spcPts val="600"/>
              </a:spcAft>
              <a:buSzPct val="100000"/>
              <a:buFontTx/>
              <a:buChar char="•"/>
            </a:pPr>
            <a:r>
              <a:rPr lang="en-US" sz="1600" dirty="0"/>
              <a:t>Close customer focus and interaction and constant feedback</a:t>
            </a:r>
          </a:p>
          <a:p>
            <a:pPr marL="800100" lvl="1" indent="-171450">
              <a:spcAft>
                <a:spcPts val="600"/>
              </a:spcAft>
              <a:buSzPct val="100000"/>
              <a:buFontTx/>
              <a:buChar char="•"/>
            </a:pPr>
            <a:r>
              <a:rPr lang="en-US" sz="1600" dirty="0"/>
              <a:t>Example methods: SCRUM, XP (extreme programming)</a:t>
            </a:r>
          </a:p>
          <a:p>
            <a:pPr marL="800100" lvl="1" indent="-171450">
              <a:spcAft>
                <a:spcPts val="600"/>
              </a:spcAft>
              <a:buSzPct val="100000"/>
              <a:buFontTx/>
              <a:buChar char="•"/>
            </a:pPr>
            <a:r>
              <a:rPr lang="en-US" sz="1600" dirty="0">
                <a:solidFill>
                  <a:srgbClr val="D30AA5"/>
                </a:solidFill>
              </a:rPr>
              <a:t>Becoming a dominate software engineering approach</a:t>
            </a:r>
          </a:p>
          <a:p>
            <a:pPr marL="342900" indent="-171450">
              <a:spcAft>
                <a:spcPts val="600"/>
              </a:spcAft>
              <a:buSzPct val="100000"/>
              <a:buFontTx/>
              <a:buChar char="•"/>
            </a:pPr>
            <a:r>
              <a:rPr lang="en-US" b="1" dirty="0"/>
              <a:t>Lean Software Engineering Methods</a:t>
            </a:r>
            <a:r>
              <a:rPr lang="en-US" dirty="0"/>
              <a:t>:</a:t>
            </a:r>
          </a:p>
          <a:p>
            <a:pPr marL="800100" lvl="1" indent="-171450">
              <a:spcAft>
                <a:spcPts val="600"/>
              </a:spcAft>
              <a:buSzPct val="100000"/>
              <a:buFontTx/>
              <a:buChar char="•"/>
            </a:pPr>
            <a:r>
              <a:rPr lang="en-US" sz="1600" dirty="0"/>
              <a:t>Adapted from Lean manufacturing approaches (e.g. the Toyota Production System).</a:t>
            </a:r>
          </a:p>
          <a:p>
            <a:pPr marL="800100" lvl="1" indent="-171450">
              <a:spcAft>
                <a:spcPts val="600"/>
              </a:spcAft>
              <a:buSzPct val="100000"/>
              <a:buFontTx/>
              <a:buChar char="•"/>
            </a:pPr>
            <a:r>
              <a:rPr lang="en-US" sz="1600" dirty="0"/>
              <a:t>Focus on optimizing the value chain, small batch sizes, minimize cycle time, automate repetitive tasks, …</a:t>
            </a:r>
          </a:p>
          <a:p>
            <a:pPr marL="800100" lvl="1" indent="-171450">
              <a:spcAft>
                <a:spcPts val="600"/>
              </a:spcAft>
              <a:buSzPct val="100000"/>
              <a:buFontTx/>
              <a:buChar char="•"/>
            </a:pPr>
            <a:r>
              <a:rPr lang="en-US" sz="1600" dirty="0" smtClean="0"/>
              <a:t>Agile methods fall under Lean </a:t>
            </a:r>
            <a:r>
              <a:rPr lang="en-US" sz="1600" dirty="0"/>
              <a:t>…</a:t>
            </a:r>
          </a:p>
        </p:txBody>
      </p:sp>
      <p:sp>
        <p:nvSpPr>
          <p:cNvPr id="8197" name="Rectangle 9"/>
          <p:cNvSpPr>
            <a:spLocks noChangeArrowheads="1"/>
          </p:cNvSpPr>
          <p:nvPr/>
        </p:nvSpPr>
        <p:spPr bwMode="auto">
          <a:xfrm>
            <a:off x="2286000" y="6096000"/>
            <a:ext cx="5506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dirty="0">
                <a:solidFill>
                  <a:schemeClr val="accent2"/>
                </a:solidFill>
              </a:rPr>
              <a:t>References:</a:t>
            </a:r>
            <a:r>
              <a:rPr lang="en-US" dirty="0"/>
              <a:t>  </a:t>
            </a:r>
            <a:r>
              <a:rPr lang="en-US" dirty="0">
                <a:solidFill>
                  <a:srgbClr val="D30AA5"/>
                </a:solidFill>
                <a:hlinkClick r:id="rId3"/>
              </a:rPr>
              <a:t>http</a:t>
            </a:r>
            <a:r>
              <a:rPr lang="en-US" dirty="0" smtClean="0">
                <a:solidFill>
                  <a:srgbClr val="D30AA5"/>
                </a:solidFill>
                <a:hlinkClick r:id="rId3"/>
              </a:rPr>
              <a:t>:/www.ornl.gov/8vt/readingList.html</a:t>
            </a:r>
            <a:endParaRPr lang="en-US" dirty="0">
              <a:solidFill>
                <a:srgbClr val="D30AA5"/>
              </a:solidFill>
            </a:endParaRPr>
          </a:p>
        </p:txBody>
      </p:sp>
    </p:spTree>
    <p:extLst>
      <p:ext uri="{BB962C8B-B14F-4D97-AF65-F5344CB8AC3E}">
        <p14:creationId xmlns:p14="http://schemas.microsoft.com/office/powerpoint/2010/main" val="3820568208"/>
      </p:ext>
    </p:extLst>
  </p:cSld>
  <p:clrMapOvr>
    <a:masterClrMapping/>
  </p:clrMapOvr>
  <p:transition spd="med" advTm="75766">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3.7"/>
</p:tagLst>
</file>

<file path=ppt/tags/tag2.xml><?xml version="1.0" encoding="utf-8"?>
<p:tagLst xmlns:a="http://schemas.openxmlformats.org/drawingml/2006/main" xmlns:r="http://schemas.openxmlformats.org/officeDocument/2006/relationships" xmlns:p="http://schemas.openxmlformats.org/presentationml/2006/main">
  <p:tag name="TIMING" val="|29.7|53.7"/>
</p:tagLst>
</file>

<file path=ppt/tags/tag3.xml><?xml version="1.0" encoding="utf-8"?>
<p:tagLst xmlns:a="http://schemas.openxmlformats.org/drawingml/2006/main" xmlns:r="http://schemas.openxmlformats.org/officeDocument/2006/relationships" xmlns:p="http://schemas.openxmlformats.org/presentationml/2006/main">
  <p:tag name="TIMING" val="|29.7|53.7"/>
</p:tagLst>
</file>

<file path=ppt/theme/theme1.xml><?xml version="1.0" encoding="utf-8"?>
<a:theme xmlns:a="http://schemas.openxmlformats.org/drawingml/2006/main" name="Default Theme">
  <a:themeElements>
    <a:clrScheme name="ORNL 0812 new">
      <a:dk1>
        <a:sysClr val="windowText" lastClr="000000"/>
      </a:dk1>
      <a:lt1>
        <a:sysClr val="window" lastClr="FFFFFF"/>
      </a:lt1>
      <a:dk2>
        <a:srgbClr val="006C3A"/>
      </a:dk2>
      <a:lt2>
        <a:srgbClr val="FFFFFF"/>
      </a:lt2>
      <a:accent1>
        <a:srgbClr val="4F81BD"/>
      </a:accent1>
      <a:accent2>
        <a:srgbClr val="C0504D"/>
      </a:accent2>
      <a:accent3>
        <a:srgbClr val="00B274"/>
      </a:accent3>
      <a:accent4>
        <a:srgbClr val="F79646"/>
      </a:accent4>
      <a:accent5>
        <a:srgbClr val="4BACC6"/>
      </a:accent5>
      <a:accent6>
        <a:srgbClr val="8064A2"/>
      </a:accent6>
      <a:hlink>
        <a:srgbClr val="1F497D"/>
      </a:hlink>
      <a:folHlink>
        <a:srgbClr val="006C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57E8A890A6F04789AE28A3170A4756" ma:contentTypeVersion="0" ma:contentTypeDescription="Create a new document." ma:contentTypeScope="" ma:versionID="df09d194e9d3aae10a11debd1a63b636">
  <xsd:schema xmlns:xsd="http://www.w3.org/2001/XMLSchema" xmlns:p="http://schemas.microsoft.com/office/2006/metadata/properties" xmlns:ns1="http://schemas.microsoft.com/sharepoint/v3" targetNamespace="http://schemas.microsoft.com/office/2006/metadata/properties" ma:root="true" ma:fieldsID="75c5884a78dbc087e7a002a226461ad9" ns1:_="">
    <xsd:import namespace="http://schemas.microsoft.com/sharepoint/v3"/>
    <xsd:element name="properties">
      <xsd:complexType>
        <xsd:sequence>
          <xsd:element name="documentManagement">
            <xsd:complexType>
              <xsd:all>
                <xsd:element ref="ns1:PublishingPageImag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PageImage" ma:index="8" nillable="true" ma:displayName="Page Image" ma:internalName="PublishingPageImag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PageImag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407EA4-3874-468B-A4CD-46AA25063D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0FBABDB-CD2C-4192-82AA-E6FC22D6207A}">
  <ds:schemaRefs>
    <ds:schemaRef ds:uri="http://www.w3.org/XML/1998/namespace"/>
    <ds:schemaRef ds:uri="http://schemas.microsoft.com/sharepoint/v3"/>
    <ds:schemaRef ds:uri="http://schemas.microsoft.com/office/2006/documentManagement/types"/>
    <ds:schemaRef ds:uri="http://purl.org/dc/dcmitype/"/>
    <ds:schemaRef ds:uri="http://purl.org/dc/terms/"/>
    <ds:schemaRef ds:uri="http://schemas.microsoft.com/office/2006/metadata/propertie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A787DA00-104B-4BC2-B5EC-99D3BB2F50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16866</TotalTime>
  <Words>4288</Words>
  <Application>Microsoft Office PowerPoint</Application>
  <PresentationFormat>On-screen Show (4:3)</PresentationFormat>
  <Paragraphs>622</Paragraphs>
  <Slides>42</Slides>
  <Notes>11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Default Theme</vt:lpstr>
      <vt:lpstr>TriBITS Lifecycle Model : Version 1.0</vt:lpstr>
      <vt:lpstr>TriBITS Lifecycle Model 1.0 Document</vt:lpstr>
      <vt:lpstr>Motivation for the TriBITS Lifecycle Model</vt:lpstr>
      <vt:lpstr>PowerPoint Presentation</vt:lpstr>
      <vt:lpstr>Overview of Trilinos</vt:lpstr>
      <vt:lpstr> The CSE Software Engineering Challenge</vt:lpstr>
      <vt:lpstr>Obstacles for the Reuse and Assimilation of CSE Software</vt:lpstr>
      <vt:lpstr>Background  Lean/Agile, Lifecycle Models, TriBITS</vt:lpstr>
      <vt:lpstr>Defined: Life-Cycle, Agile and Lean</vt:lpstr>
      <vt:lpstr>Relevant Lean/Agile Principles</vt:lpstr>
      <vt:lpstr>Validation-Centric Approach (VCA): Common Lifecycle Model for CSE Software</vt:lpstr>
      <vt:lpstr>Common Approach: Development Instability</vt:lpstr>
      <vt:lpstr>Lean/Agile Approach: Development Stability</vt:lpstr>
      <vt:lpstr>TriBITS: Tribal Build, Integrate, Test System</vt:lpstr>
      <vt:lpstr>Overview of the  TriBITS Lifecycle Model</vt:lpstr>
      <vt:lpstr>Goals for the TriBITS Lifecycle Model</vt:lpstr>
      <vt:lpstr>Self-Sustaining Software: Defined</vt:lpstr>
      <vt:lpstr>PowerPoint Presentation</vt:lpstr>
      <vt:lpstr>0: Exploratory  (EP) Code</vt:lpstr>
      <vt:lpstr>1: Research Stable (RS) Code</vt:lpstr>
      <vt:lpstr>2: Production Growth (PG) Code</vt:lpstr>
      <vt:lpstr>3: Production Maintenance (PM) Code</vt:lpstr>
      <vt:lpstr>Typical (i.e. non-Lean/Agile) CSE Lifecycle</vt:lpstr>
      <vt:lpstr>Pure Lean/Agile Lifecycle: “Done Done”</vt:lpstr>
      <vt:lpstr>Proposed TriBITS Lean/Agile Lifecycle</vt:lpstr>
      <vt:lpstr>End of Life?</vt:lpstr>
      <vt:lpstr>Usefulness Maturity and Lifecycle Phases</vt:lpstr>
      <vt:lpstr>Addressing existing Legacy Software?</vt:lpstr>
      <vt:lpstr>Definition of Legacy Code and Changes</vt:lpstr>
      <vt:lpstr>Grandfathering of Existing Packages</vt:lpstr>
      <vt:lpstr>Regulated Backward Compatibility</vt:lpstr>
      <vt:lpstr>Need for Backward Compatibility</vt:lpstr>
      <vt:lpstr>The Cost of Maintaining Backward Compatibility</vt:lpstr>
      <vt:lpstr>The Paradox of Backward Compatibility and Agile Development</vt:lpstr>
      <vt:lpstr>Regulated Backward Compatibility</vt:lpstr>
      <vt:lpstr>Three Apps that Depend on Trilinos</vt:lpstr>
      <vt:lpstr>Releases with Three Apps and Trilinos</vt:lpstr>
      <vt:lpstr>Regulated Backward Compatibility:  Guidelines</vt:lpstr>
      <vt:lpstr>Deprecation Approaches</vt:lpstr>
      <vt:lpstr>Summary of TriBITS Lifecycle Model</vt:lpstr>
      <vt:lpstr>What are the Next Steps?</vt:lpstr>
      <vt:lpstr>THE END</vt:lpstr>
    </vt:vector>
  </TitlesOfParts>
  <Company>ORNL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 Jo Roy</dc:creator>
  <cp:lastModifiedBy>Bartlett, Roscoe A.</cp:lastModifiedBy>
  <cp:revision>651</cp:revision>
  <dcterms:created xsi:type="dcterms:W3CDTF">2008-12-10T13:33:36Z</dcterms:created>
  <dcterms:modified xsi:type="dcterms:W3CDTF">2012-08-21T13:17:59Z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0x010100E657E8A890A6F04789AE28A3170A4756</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ies>
</file>