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74" r:id="rId2"/>
    <p:sldId id="477" r:id="rId3"/>
    <p:sldId id="478" r:id="rId4"/>
    <p:sldId id="479" r:id="rId5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FF7F00"/>
    <a:srgbClr val="008657"/>
    <a:srgbClr val="FFA500"/>
    <a:srgbClr val="002A7E"/>
    <a:srgbClr val="003192"/>
    <a:srgbClr val="FFE5E5"/>
    <a:srgbClr val="D30AA5"/>
    <a:srgbClr val="00277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726" autoAdjust="0"/>
    <p:restoredTop sz="94563" autoAdjust="0"/>
  </p:normalViewPr>
  <p:slideViewPr>
    <p:cSldViewPr>
      <p:cViewPr varScale="1">
        <p:scale>
          <a:sx n="76" d="100"/>
          <a:sy n="76" d="100"/>
        </p:scale>
        <p:origin x="-1842" y="-84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46" y="-114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5440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5363" y="4589463"/>
            <a:ext cx="5322887" cy="434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45" tIns="48662" rIns="95645" bIns="48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888158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2438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4875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57313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09750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80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6201688"/>
            <a:ext cx="9144000" cy="65631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5610225" y="0"/>
            <a:ext cx="26988" cy="6858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17378" y="1085334"/>
            <a:ext cx="4454622" cy="877163"/>
          </a:xfrm>
        </p:spPr>
        <p:txBody>
          <a:bodyPr wrap="square">
            <a:sp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17378" y="2667000"/>
            <a:ext cx="4170536" cy="424732"/>
          </a:xfrm>
        </p:spPr>
        <p:txBody>
          <a:bodyPr wrap="square">
            <a:sp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 descr="New_DOE_Logo_Color_042808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238875"/>
            <a:ext cx="17430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ORNL_managed by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47038" y="6201688"/>
            <a:ext cx="3505200" cy="452426"/>
          </a:xfrm>
          <a:prstGeom prst="rect">
            <a:avLst/>
          </a:prstGeom>
        </p:spPr>
      </p:pic>
      <p:pic>
        <p:nvPicPr>
          <p:cNvPr id="13" name="Picture 12" descr="template graphic_090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34314" y="1233948"/>
            <a:ext cx="4292392" cy="422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0385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375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76200"/>
            <a:ext cx="22288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76200"/>
            <a:ext cx="65341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221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450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3609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685800"/>
            <a:ext cx="4381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685800"/>
            <a:ext cx="4381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410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950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60" y="126170"/>
            <a:ext cx="7772400" cy="381000"/>
          </a:xfrm>
        </p:spPr>
        <p:txBody>
          <a:bodyPr/>
          <a:lstStyle>
            <a:lvl1pPr algn="l">
              <a:defRPr sz="3000"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669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38971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24860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00678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685800"/>
            <a:ext cx="8915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3829" y="76200"/>
            <a:ext cx="871793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 flipH="1">
            <a:off x="228600" y="6402858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173038" eaLnBrk="1" hangingPunct="1">
              <a:lnSpc>
                <a:spcPct val="90000"/>
              </a:lnSpc>
              <a:tabLst>
                <a:tab pos="230188" algn="l"/>
              </a:tabLst>
              <a:defRPr/>
            </a:pPr>
            <a:fld id="{5090E27C-CA13-484A-97F4-0144A35C19E2}" type="slidenum">
              <a:rPr lang="en-US" sz="900" b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l" defTabSz="173038" eaLnBrk="1" hangingPunct="1">
                <a:lnSpc>
                  <a:spcPct val="90000"/>
                </a:lnSpc>
                <a:tabLst>
                  <a:tab pos="230188" algn="l"/>
                </a:tabLst>
                <a:defRPr/>
              </a:pPr>
              <a:t>‹#›</a:t>
            </a:fld>
            <a:r>
              <a:rPr lang="en-US" sz="900" b="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Managed by UT-Battelle</a:t>
            </a:r>
            <a:br>
              <a:rPr lang="en-US" sz="900" b="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00" b="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for the U.S. Department of Energy</a:t>
            </a:r>
            <a:endParaRPr lang="en-US" sz="900" b="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10" descr="ORNL emboss_2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77200" y="6216650"/>
            <a:ext cx="89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56"/>
          <p:cNvSpPr txBox="1">
            <a:spLocks noChangeArrowheads="1"/>
          </p:cNvSpPr>
          <p:nvPr userDrawn="1"/>
        </p:nvSpPr>
        <p:spPr>
          <a:xfrm>
            <a:off x="3124200" y="6476464"/>
            <a:ext cx="2895600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Roadmap for Sustainable CSE Ecosystems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8657"/>
          </a:solidFill>
          <a:latin typeface="Arial Black" panose="020B0A040201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9pPr>
    </p:titleStyle>
    <p:bodyStyle>
      <a:lvl1pPr marL="34290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 b="1">
          <a:solidFill>
            <a:srgbClr val="000000"/>
          </a:solidFill>
          <a:latin typeface="+mn-lt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3pPr>
      <a:lvl4pPr marL="154305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 b="1">
          <a:solidFill>
            <a:srgbClr val="000000"/>
          </a:solidFill>
          <a:latin typeface="+mn-lt"/>
        </a:defRPr>
      </a:lvl4pPr>
      <a:lvl5pPr marL="19431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5pPr>
      <a:lvl6pPr marL="24003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6pPr>
      <a:lvl7pPr marL="28575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7pPr>
      <a:lvl8pPr marL="33147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8pPr>
      <a:lvl9pPr marL="37719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artlettra@orn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eb.ornl.gov/~8v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59" y="70770"/>
            <a:ext cx="5023105" cy="1751762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sz="3600" kern="12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A Roadmap for </a:t>
            </a:r>
            <a:r>
              <a:rPr lang="en-US" sz="3600" kern="1200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Sustainable Ecosystems </a:t>
            </a:r>
            <a:r>
              <a:rPr lang="en-US" sz="3600" kern="12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of CSE Software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2008556"/>
            <a:ext cx="5137064" cy="4189352"/>
          </a:xfrm>
        </p:spPr>
        <p:txBody>
          <a:bodyPr wrap="square">
            <a:spAutoFit/>
          </a:bodyPr>
          <a:lstStyle/>
          <a:p>
            <a:pPr marL="171450" indent="0" algn="ctr">
              <a:buNone/>
            </a:pPr>
            <a:r>
              <a:rPr lang="en-US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Roscoe A. </a:t>
            </a:r>
            <a:r>
              <a:rPr lang="en-US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Bartlett, Ph.D.</a:t>
            </a:r>
          </a:p>
          <a:p>
            <a:pPr marL="171450" indent="0" algn="ctr">
              <a:buNone/>
            </a:pPr>
            <a:r>
              <a:rPr lang="en-US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  <a:hlinkClick r:id="rId3"/>
              </a:rPr>
              <a:t>bartlettra@ornl.gov</a:t>
            </a:r>
            <a:endParaRPr lang="en-US" b="0" kern="1200" dirty="0" smtClean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marL="171450" indent="0" algn="ctr">
              <a:buNone/>
            </a:pPr>
            <a:r>
              <a:rPr lang="en-US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  <a:hlinkClick r:id="rId4"/>
              </a:rPr>
              <a:t>http</a:t>
            </a:r>
            <a:r>
              <a:rPr lang="en-US" b="0" kern="1200" dirty="0">
                <a:solidFill>
                  <a:prstClr val="black"/>
                </a:solidFill>
                <a:latin typeface="Calibri"/>
                <a:ea typeface="+mj-ea"/>
                <a:cs typeface="+mj-cs"/>
                <a:hlinkClick r:id="rId4"/>
              </a:rPr>
              <a:t>://web.ornl.gov/~8vt</a:t>
            </a:r>
            <a:r>
              <a:rPr lang="en-US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  <a:hlinkClick r:id="rId4"/>
              </a:rPr>
              <a:t>/</a:t>
            </a:r>
            <a:r>
              <a:rPr lang="en-US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/>
            </a:r>
            <a:br>
              <a:rPr lang="en-US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r>
              <a:rPr lang="en-US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Oak </a:t>
            </a:r>
            <a:r>
              <a:rPr lang="en-US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Ridge National </a:t>
            </a:r>
            <a:r>
              <a:rPr lang="en-US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Laboratory</a:t>
            </a:r>
          </a:p>
          <a:p>
            <a:pPr marL="171450" indent="0" algn="ctr">
              <a:buNone/>
            </a:pPr>
            <a:endParaRPr lang="en-US" b="0" kern="1200" dirty="0" smtClean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marL="171450" indent="0" algn="ctr">
              <a:buNone/>
            </a:pPr>
            <a:r>
              <a:rPr lang="en-US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Trilinos Software Engineering and Integration Lead</a:t>
            </a:r>
          </a:p>
          <a:p>
            <a:pPr marL="171450" indent="0" algn="ctr">
              <a:buNone/>
            </a:pPr>
            <a:r>
              <a:rPr lang="en-US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CASL VERA Software Engineering Lead</a:t>
            </a:r>
            <a:endParaRPr lang="en-US" b="0" kern="1200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marL="171450" indent="0" algn="ctr">
              <a:buNone/>
            </a:pPr>
            <a:endParaRPr lang="en-US" b="0" kern="1200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marL="171450" indent="0" algn="ctr">
              <a:buNone/>
            </a:pPr>
            <a:r>
              <a:rPr lang="en-US" b="0" dirty="0">
                <a:latin typeface="Calibri" panose="020F0502020204030204" pitchFamily="34" charset="0"/>
              </a:rPr>
              <a:t>Computational Science and Engineering Software Sustainability and Productivity Challenges (CSESSP) </a:t>
            </a:r>
            <a:r>
              <a:rPr lang="en-US" b="0" dirty="0" smtClean="0">
                <a:latin typeface="Calibri" panose="020F0502020204030204" pitchFamily="34" charset="0"/>
              </a:rPr>
              <a:t>Workshop</a:t>
            </a:r>
          </a:p>
          <a:p>
            <a:pPr marL="171450" indent="0" algn="ctr">
              <a:buNone/>
            </a:pPr>
            <a:r>
              <a:rPr lang="en-US" b="0" dirty="0">
                <a:latin typeface="Calibri" panose="020F0502020204030204" pitchFamily="34" charset="0"/>
              </a:rPr>
              <a:t>Rockville, MD</a:t>
            </a:r>
          </a:p>
          <a:p>
            <a:pPr marL="171450" indent="0" algn="ctr">
              <a:buNone/>
            </a:pPr>
            <a:r>
              <a:rPr lang="en-US" b="0" dirty="0">
                <a:latin typeface="Calibri" panose="020F0502020204030204" pitchFamily="34" charset="0"/>
              </a:rPr>
              <a:t>October 15 - 16, 2015</a:t>
            </a:r>
            <a:endParaRPr lang="en-US" b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06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8936">
        <p:dissolve/>
      </p:transition>
    </mc:Choice>
    <mc:Fallback>
      <p:transition spd="slow" advTm="8936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3830" y="778563"/>
            <a:ext cx="5633423" cy="224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25475" indent="-2794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301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144588" indent="-1730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2725" indent="-22225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300"/>
              </a:spcBef>
              <a:buClr>
                <a:srgbClr val="008657"/>
              </a:buClr>
              <a:buNone/>
              <a:defRPr/>
            </a:pPr>
            <a:r>
              <a:rPr lang="en-US" sz="16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Overview of CSE Software Ecosystems:</a:t>
            </a:r>
            <a:endParaRPr lang="en-US" sz="1600" b="1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defTabSz="914400">
              <a:spcBef>
                <a:spcPts val="300"/>
              </a:spcBef>
              <a:buClr>
                <a:srgbClr val="008657"/>
              </a:buClr>
              <a:defRPr/>
            </a:pP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Sophisticated cutting-edge algorithms implemented by PhD experts from different fields</a:t>
            </a:r>
          </a:p>
          <a:p>
            <a:pPr defTabSz="914400">
              <a:spcBef>
                <a:spcPts val="300"/>
              </a:spcBef>
              <a:buClr>
                <a:srgbClr val="008657"/>
              </a:buClr>
              <a:defRPr/>
            </a:pPr>
            <a:r>
              <a:rPr lang="en-US" sz="1600" noProof="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Packages independently implemented, maintained, and released by different organizations and institutions</a:t>
            </a:r>
          </a:p>
          <a:p>
            <a:pPr defTabSz="914400">
              <a:spcBef>
                <a:spcPts val="300"/>
              </a:spcBef>
              <a:buClr>
                <a:srgbClr val="008657"/>
              </a:buClr>
              <a:defRPr/>
            </a:pPr>
            <a:r>
              <a:rPr lang="en-US" sz="1600" noProof="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Many packages constantly developed over many decades and changes to programming models, computer architectures , etc.</a:t>
            </a:r>
          </a:p>
          <a:p>
            <a:pPr defTabSz="914400">
              <a:spcBef>
                <a:spcPts val="300"/>
              </a:spcBef>
              <a:buClr>
                <a:srgbClr val="008657"/>
              </a:buClr>
              <a:defRPr/>
            </a:pPr>
            <a:r>
              <a:rPr lang="en-US" sz="1600" noProof="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Many APPs (i.e. customers) need access to the latest versions of some packages (e.g. driving research).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6170"/>
            <a:ext cx="9144000" cy="499266"/>
          </a:xfrm>
        </p:spPr>
        <p:txBody>
          <a:bodyPr/>
          <a:lstStyle/>
          <a:p>
            <a:pPr algn="ctr"/>
            <a:r>
              <a:rPr lang="en-US" altLang="en-US" sz="2400" dirty="0" smtClean="0"/>
              <a:t>Overview of CSE Software Ecosystem Challenges</a:t>
            </a:r>
            <a:endParaRPr lang="en-US" altLang="en-US" sz="24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5827253" y="855865"/>
            <a:ext cx="3007702" cy="1387440"/>
            <a:chOff x="5532125" y="971080"/>
            <a:chExt cx="3392627" cy="1565004"/>
          </a:xfrm>
        </p:grpSpPr>
        <p:cxnSp>
          <p:nvCxnSpPr>
            <p:cNvPr id="9" name="Straight Arrow Connector 8"/>
            <p:cNvCxnSpPr>
              <a:stCxn id="34" idx="2"/>
              <a:endCxn id="32" idx="0"/>
            </p:cNvCxnSpPr>
            <p:nvPr/>
          </p:nvCxnSpPr>
          <p:spPr>
            <a:xfrm>
              <a:off x="6735667" y="1921604"/>
              <a:ext cx="0" cy="2688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36" idx="2"/>
              <a:endCxn id="34" idx="0"/>
            </p:cNvCxnSpPr>
            <p:nvPr/>
          </p:nvCxnSpPr>
          <p:spPr>
            <a:xfrm>
              <a:off x="6735667" y="1345529"/>
              <a:ext cx="0" cy="23043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6812477" y="1748782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2" name="Straight Arrow Connector 11"/>
            <p:cNvCxnSpPr>
              <a:stCxn id="11" idx="2"/>
              <a:endCxn id="13" idx="1"/>
            </p:cNvCxnSpPr>
            <p:nvPr/>
          </p:nvCxnSpPr>
          <p:spPr>
            <a:xfrm>
              <a:off x="6889287" y="1921604"/>
              <a:ext cx="576075" cy="3552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65362" y="2190439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4" name="Straight Arrow Connector 37"/>
            <p:cNvCxnSpPr>
              <a:stCxn id="36" idx="3"/>
              <a:endCxn id="19" idx="3"/>
            </p:cNvCxnSpPr>
            <p:nvPr/>
          </p:nvCxnSpPr>
          <p:spPr>
            <a:xfrm>
              <a:off x="6966097" y="1172707"/>
              <a:ext cx="12700" cy="1104143"/>
            </a:xfrm>
            <a:prstGeom prst="bentConnector3">
              <a:avLst>
                <a:gd name="adj1" fmla="val 190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37" idx="1"/>
              <a:endCxn id="26" idx="3"/>
            </p:cNvCxnSpPr>
            <p:nvPr/>
          </p:nvCxnSpPr>
          <p:spPr>
            <a:xfrm flipH="1">
              <a:off x="6966097" y="1172707"/>
              <a:ext cx="499265" cy="4896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6812477" y="999884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65362" y="999884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>
              <a:stCxn id="17" idx="1"/>
              <a:endCxn id="16" idx="3"/>
            </p:cNvCxnSpPr>
            <p:nvPr/>
          </p:nvCxnSpPr>
          <p:spPr>
            <a:xfrm flipH="1">
              <a:off x="6966097" y="1086295"/>
              <a:ext cx="49926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825177" y="2190439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0" name="Straight Arrow Connector 19"/>
            <p:cNvCxnSpPr>
              <a:stCxn id="21" idx="1"/>
              <a:endCxn id="19" idx="0"/>
            </p:cNvCxnSpPr>
            <p:nvPr/>
          </p:nvCxnSpPr>
          <p:spPr>
            <a:xfrm flipH="1">
              <a:off x="6901987" y="1259118"/>
              <a:ext cx="563375" cy="9313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7465362" y="1172707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2" name="Straight Arrow Connector 21"/>
            <p:cNvCxnSpPr>
              <a:stCxn id="37" idx="2"/>
              <a:endCxn id="35" idx="0"/>
            </p:cNvCxnSpPr>
            <p:nvPr/>
          </p:nvCxnSpPr>
          <p:spPr>
            <a:xfrm flipH="1">
              <a:off x="7688354" y="1345529"/>
              <a:ext cx="7438" cy="23043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35" idx="2"/>
              <a:endCxn id="33" idx="0"/>
            </p:cNvCxnSpPr>
            <p:nvPr/>
          </p:nvCxnSpPr>
          <p:spPr>
            <a:xfrm>
              <a:off x="7688354" y="1921604"/>
              <a:ext cx="7438" cy="2688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7465362" y="2342839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25177" y="2342839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12477" y="1575959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7" name="Straight Arrow Connector 26"/>
            <p:cNvCxnSpPr>
              <a:stCxn id="24" idx="1"/>
              <a:endCxn id="25" idx="3"/>
            </p:cNvCxnSpPr>
            <p:nvPr/>
          </p:nvCxnSpPr>
          <p:spPr>
            <a:xfrm flipH="1">
              <a:off x="6978797" y="2429250"/>
              <a:ext cx="48656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5532125" y="971080"/>
              <a:ext cx="729695" cy="374449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App2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582911" y="1734379"/>
              <a:ext cx="729695" cy="374449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App1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95057" y="1575344"/>
              <a:ext cx="729695" cy="374449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App3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195057" y="999884"/>
              <a:ext cx="729695" cy="374449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App4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05237" y="2190439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465362" y="2190439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B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505237" y="1575959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457924" y="1575959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D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505237" y="999884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E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465362" y="999884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F</a:t>
              </a:r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8" name="Straight Arrow Connector 37"/>
            <p:cNvCxnSpPr>
              <a:stCxn id="31" idx="1"/>
              <a:endCxn id="37" idx="3"/>
            </p:cNvCxnSpPr>
            <p:nvPr/>
          </p:nvCxnSpPr>
          <p:spPr>
            <a:xfrm flipH="1" flipV="1">
              <a:off x="7926222" y="1172707"/>
              <a:ext cx="268835" cy="144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0" idx="1"/>
              <a:endCxn id="35" idx="3"/>
            </p:cNvCxnSpPr>
            <p:nvPr/>
          </p:nvCxnSpPr>
          <p:spPr>
            <a:xfrm flipH="1" flipV="1">
              <a:off x="7918784" y="1748782"/>
              <a:ext cx="276273" cy="137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2"/>
              <a:endCxn id="34" idx="1"/>
            </p:cNvCxnSpPr>
            <p:nvPr/>
          </p:nvCxnSpPr>
          <p:spPr>
            <a:xfrm>
              <a:off x="5896973" y="1345529"/>
              <a:ext cx="608264" cy="40325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29" idx="2"/>
              <a:endCxn id="32" idx="1"/>
            </p:cNvCxnSpPr>
            <p:nvPr/>
          </p:nvCxnSpPr>
          <p:spPr>
            <a:xfrm>
              <a:off x="5947759" y="2108828"/>
              <a:ext cx="557478" cy="2544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5845851" y="2353660"/>
            <a:ext cx="3027509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25475" indent="-2794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301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144588" indent="-1730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2725" indent="-22225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600"/>
              </a:spcBef>
              <a:buClr>
                <a:srgbClr val="008657"/>
              </a:buClr>
              <a:buNone/>
              <a:defRPr/>
            </a:pPr>
            <a:r>
              <a:rPr lang="en-US" sz="16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Example: 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Small ecosystem of packages and applications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193830" y="2990005"/>
            <a:ext cx="8833149" cy="335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25475" indent="-2794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301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144588" indent="-1730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2725" indent="-22225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300"/>
              </a:spcBef>
              <a:buClr>
                <a:srgbClr val="008657"/>
              </a:buClr>
              <a:buNone/>
              <a:defRPr/>
            </a:pPr>
            <a:r>
              <a:rPr lang="en-US" sz="16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Motivating/example ecosystems:</a:t>
            </a:r>
          </a:p>
          <a:p>
            <a:pPr>
              <a:spcBef>
                <a:spcPts val="300"/>
              </a:spcBef>
              <a:buClr>
                <a:srgbClr val="008657"/>
              </a:buClr>
              <a:defRPr/>
            </a:pPr>
            <a:r>
              <a:rPr lang="en-US" sz="1600" b="1" dirty="0" smtClean="0">
                <a:latin typeface="Calibri" panose="020F0502020204030204" pitchFamily="34" charset="0"/>
              </a:rPr>
              <a:t>Trilinos:  </a:t>
            </a:r>
            <a:r>
              <a:rPr lang="en-US" sz="1600" dirty="0" smtClean="0">
                <a:latin typeface="Calibri" panose="020F0502020204030204" pitchFamily="34" charset="0"/>
              </a:rPr>
              <a:t>68 native </a:t>
            </a:r>
            <a:r>
              <a:rPr lang="en-US" sz="1600" dirty="0" err="1" smtClean="0">
                <a:latin typeface="Calibri" panose="020F0502020204030204" pitchFamily="34" charset="0"/>
              </a:rPr>
              <a:t>pkgs</a:t>
            </a:r>
            <a:r>
              <a:rPr lang="en-US" sz="1600" dirty="0" smtClean="0">
                <a:latin typeface="Calibri" panose="020F0502020204030204" pitchFamily="34" charset="0"/>
              </a:rPr>
              <a:t>, 90 upstream TPLs (third party libraries), many critical downstream </a:t>
            </a:r>
            <a:r>
              <a:rPr lang="en-US" sz="1600" dirty="0" err="1" smtClean="0">
                <a:latin typeface="Calibri" panose="020F0502020204030204" pitchFamily="34" charset="0"/>
              </a:rPr>
              <a:t>pkgs</a:t>
            </a:r>
            <a:r>
              <a:rPr lang="en-US" sz="1600" dirty="0" smtClean="0">
                <a:latin typeface="Calibri" panose="020F0502020204030204" pitchFamily="34" charset="0"/>
              </a:rPr>
              <a:t>/apps</a:t>
            </a:r>
          </a:p>
          <a:p>
            <a:pPr>
              <a:spcBef>
                <a:spcPts val="300"/>
              </a:spcBef>
              <a:buClr>
                <a:srgbClr val="008657"/>
              </a:buClr>
              <a:defRPr/>
            </a:pPr>
            <a:r>
              <a:rPr lang="en-US" sz="1600" b="1" dirty="0" smtClean="0">
                <a:latin typeface="Calibri" panose="020F0502020204030204" pitchFamily="34" charset="0"/>
              </a:rPr>
              <a:t>CASL VERA:</a:t>
            </a:r>
            <a:r>
              <a:rPr lang="en-US" sz="1600" dirty="0" smtClean="0">
                <a:latin typeface="Calibri" panose="020F0502020204030204" pitchFamily="34" charset="0"/>
              </a:rPr>
              <a:t> 18 repositories integrated with almost CI, 10 upstream TPLs =&gt; </a:t>
            </a:r>
            <a:r>
              <a:rPr lang="en-US" sz="1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TPLs #1 portability issue!</a:t>
            </a:r>
          </a:p>
          <a:p>
            <a:pPr>
              <a:spcBef>
                <a:spcPts val="300"/>
              </a:spcBef>
              <a:buClr>
                <a:srgbClr val="008657"/>
              </a:buClr>
              <a:defRPr/>
            </a:pPr>
            <a:r>
              <a:rPr lang="en-US" sz="1600" b="1" dirty="0" smtClean="0">
                <a:latin typeface="Calibri" panose="020F0502020204030204" pitchFamily="34" charset="0"/>
              </a:rPr>
              <a:t>SNL SIERRA:</a:t>
            </a:r>
            <a:r>
              <a:rPr lang="en-US" sz="1600" dirty="0" smtClean="0">
                <a:latin typeface="Calibri" panose="020F0502020204030204" pitchFamily="34" charset="0"/>
              </a:rPr>
              <a:t> Uses 30+ upstream </a:t>
            </a:r>
            <a:r>
              <a:rPr lang="en-US" sz="1600" dirty="0" err="1" smtClean="0">
                <a:latin typeface="Calibri" panose="020F0502020204030204" pitchFamily="34" charset="0"/>
              </a:rPr>
              <a:t>pkgs</a:t>
            </a:r>
            <a:r>
              <a:rPr lang="en-US" sz="1600" dirty="0" smtClean="0">
                <a:latin typeface="Calibri" panose="020F0502020204030204" pitchFamily="34" charset="0"/>
              </a:rPr>
              <a:t>/TPLs (including Trilinos, </a:t>
            </a:r>
            <a:r>
              <a:rPr lang="en-US" sz="1600" dirty="0" err="1" smtClean="0">
                <a:latin typeface="Calibri" panose="020F0502020204030204" pitchFamily="34" charset="0"/>
              </a:rPr>
              <a:t>PETSc</a:t>
            </a:r>
            <a:r>
              <a:rPr lang="en-US" sz="1600" dirty="0" smtClean="0">
                <a:latin typeface="Calibri" panose="020F0502020204030204" pitchFamily="34" charset="0"/>
              </a:rPr>
              <a:t>, etc.)</a:t>
            </a:r>
          </a:p>
          <a:p>
            <a:pPr>
              <a:spcBef>
                <a:spcPts val="300"/>
              </a:spcBef>
              <a:buClr>
                <a:srgbClr val="008657"/>
              </a:buClr>
              <a:defRPr/>
            </a:pPr>
            <a:r>
              <a:rPr lang="en-US" sz="1600" b="1" dirty="0" smtClean="0">
                <a:latin typeface="Calibri" panose="020F0502020204030204" pitchFamily="34" charset="0"/>
              </a:rPr>
              <a:t>IDEAS </a:t>
            </a:r>
            <a:r>
              <a:rPr lang="en-US" sz="1600" b="1" dirty="0" err="1" smtClean="0">
                <a:latin typeface="Calibri" panose="020F0502020204030204" pitchFamily="34" charset="0"/>
              </a:rPr>
              <a:t>xSDK</a:t>
            </a:r>
            <a:r>
              <a:rPr lang="en-US" sz="1600" b="1" dirty="0" smtClean="0">
                <a:latin typeface="Calibri" panose="020F0502020204030204" pitchFamily="34" charset="0"/>
              </a:rPr>
              <a:t>:</a:t>
            </a:r>
            <a:r>
              <a:rPr lang="en-US" sz="1600" dirty="0" smtClean="0">
                <a:latin typeface="Calibri" panose="020F0502020204030204" pitchFamily="34" charset="0"/>
              </a:rPr>
              <a:t> Trilinos, </a:t>
            </a:r>
            <a:r>
              <a:rPr lang="en-US" sz="1600" dirty="0" err="1" smtClean="0">
                <a:latin typeface="Calibri" panose="020F0502020204030204" pitchFamily="34" charset="0"/>
              </a:rPr>
              <a:t>PETSc</a:t>
            </a:r>
            <a:r>
              <a:rPr lang="en-US" sz="1600" dirty="0" smtClean="0">
                <a:latin typeface="Calibri" panose="020F0502020204030204" pitchFamily="34" charset="0"/>
              </a:rPr>
              <a:t>, </a:t>
            </a:r>
            <a:r>
              <a:rPr lang="en-US" sz="1600" dirty="0" err="1" smtClean="0">
                <a:latin typeface="Calibri" panose="020F0502020204030204" pitchFamily="34" charset="0"/>
              </a:rPr>
              <a:t>SuperLU</a:t>
            </a:r>
            <a:r>
              <a:rPr lang="en-US" sz="1600" dirty="0" smtClean="0">
                <a:latin typeface="Calibri" panose="020F0502020204030204" pitchFamily="34" charset="0"/>
              </a:rPr>
              <a:t>, HYPRE (and several upstream TPLs) and BER app codes</a:t>
            </a:r>
          </a:p>
          <a:p>
            <a:pPr marL="0" indent="0" defTabSz="914400">
              <a:spcBef>
                <a:spcPts val="600"/>
              </a:spcBef>
              <a:buClr>
                <a:srgbClr val="008657"/>
              </a:buClr>
              <a:buNone/>
              <a:defRPr/>
            </a:pPr>
            <a:r>
              <a:rPr lang="en-US" sz="16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Challenges to Sustainable Ecosystems of CSE Software:</a:t>
            </a:r>
          </a:p>
          <a:p>
            <a:pPr marL="342900" indent="-342900" defTabSz="914400">
              <a:spcBef>
                <a:spcPts val="300"/>
              </a:spcBef>
              <a:buClr>
                <a:srgbClr val="008657"/>
              </a:buClr>
              <a:buFont typeface="+mj-lt"/>
              <a:buAutoNum type="arabicPeriod"/>
              <a:defRPr/>
            </a:pPr>
            <a:r>
              <a:rPr lang="en-US" sz="1600" b="1" i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Lifecycle </a:t>
            </a:r>
            <a:r>
              <a:rPr lang="en-US" sz="1600" b="1" i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and software quality of </a:t>
            </a:r>
            <a:r>
              <a:rPr lang="en-US" sz="1600" b="1" i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individual packages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Is a package by itself ready to be used by customers and participate in an ecosystem?</a:t>
            </a:r>
          </a:p>
          <a:p>
            <a:pPr marL="342900" indent="-342900" defTabSz="914400">
              <a:spcBef>
                <a:spcPts val="300"/>
              </a:spcBef>
              <a:buClr>
                <a:srgbClr val="008657"/>
              </a:buClr>
              <a:buFont typeface="+mj-lt"/>
              <a:buAutoNum type="arabicPeriod"/>
              <a:defRPr/>
            </a:pPr>
            <a:r>
              <a:rPr lang="en-US" sz="1600" b="1" i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Sustainability of software </a:t>
            </a:r>
            <a:r>
              <a:rPr lang="en-US" sz="1600" b="1" i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packages: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 Is a package sustainable over long lifecycle?</a:t>
            </a:r>
          </a:p>
          <a:p>
            <a:pPr marL="342900" indent="-342900" defTabSz="914400">
              <a:spcBef>
                <a:spcPts val="300"/>
              </a:spcBef>
              <a:buClr>
                <a:srgbClr val="008657"/>
              </a:buClr>
              <a:buFont typeface="+mj-lt"/>
              <a:buAutoNum type="arabicPeriod"/>
              <a:defRPr/>
            </a:pPr>
            <a:r>
              <a:rPr lang="en-US" sz="16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Maintaining compatibility of packages </a:t>
            </a:r>
            <a:r>
              <a:rPr lang="en-US" sz="16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in the ecosystem: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Can the compatibility of interdependent packages be maintained over decades and satisfy customer needs?</a:t>
            </a:r>
          </a:p>
          <a:p>
            <a:pPr marL="342900" indent="-342900" defTabSz="914400">
              <a:spcBef>
                <a:spcPts val="300"/>
              </a:spcBef>
              <a:buClr>
                <a:srgbClr val="008657"/>
              </a:buClr>
              <a:buFont typeface="+mj-lt"/>
              <a:buAutoNum type="arabicPeriod"/>
              <a:defRPr/>
            </a:pPr>
            <a:r>
              <a:rPr lang="en-US" sz="1600" b="1" i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Building a compatible set of packages for </a:t>
            </a:r>
            <a:r>
              <a:rPr lang="en-US" sz="1600" b="1" i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 given </a:t>
            </a:r>
            <a:r>
              <a:rPr lang="en-US" sz="1600" b="1" i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application from </a:t>
            </a:r>
            <a:r>
              <a:rPr lang="en-US" sz="1600" b="1" i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source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Can a compatible set of interdependent packages be effectively</a:t>
            </a:r>
            <a:r>
              <a:rPr lang="en-US" sz="16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deployed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to customers?</a:t>
            </a:r>
            <a:endParaRPr lang="en-US" sz="16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538216"/>
      </p:ext>
    </p:extLst>
  </p:cSld>
  <p:clrMapOvr>
    <a:masterClrMapping/>
  </p:clrMapOvr>
  <p:transition advTm="134315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6170"/>
            <a:ext cx="9144000" cy="499266"/>
          </a:xfrm>
        </p:spPr>
        <p:txBody>
          <a:bodyPr/>
          <a:lstStyle/>
          <a:p>
            <a:pPr algn="ctr"/>
            <a:r>
              <a:rPr lang="en-US" altLang="en-US" sz="2400" dirty="0" smtClean="0"/>
              <a:t>Roadmap </a:t>
            </a:r>
            <a:r>
              <a:rPr lang="en-US" altLang="en-US" sz="2400" dirty="0"/>
              <a:t>for Sustainable </a:t>
            </a:r>
            <a:r>
              <a:rPr lang="en-US" altLang="en-US" sz="2400" dirty="0" smtClean="0"/>
              <a:t>CSE Software Ecosystems</a:t>
            </a:r>
            <a:endParaRPr lang="en-US" altLang="en-US" sz="24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6211756" y="894271"/>
            <a:ext cx="2776819" cy="1280935"/>
            <a:chOff x="5532125" y="971080"/>
            <a:chExt cx="3392627" cy="1565004"/>
          </a:xfrm>
        </p:grpSpPr>
        <p:cxnSp>
          <p:nvCxnSpPr>
            <p:cNvPr id="9" name="Straight Arrow Connector 8"/>
            <p:cNvCxnSpPr>
              <a:stCxn id="34" idx="2"/>
              <a:endCxn id="32" idx="0"/>
            </p:cNvCxnSpPr>
            <p:nvPr/>
          </p:nvCxnSpPr>
          <p:spPr>
            <a:xfrm>
              <a:off x="6735667" y="1921604"/>
              <a:ext cx="0" cy="2688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36" idx="2"/>
              <a:endCxn id="34" idx="0"/>
            </p:cNvCxnSpPr>
            <p:nvPr/>
          </p:nvCxnSpPr>
          <p:spPr>
            <a:xfrm>
              <a:off x="6735667" y="1345529"/>
              <a:ext cx="0" cy="23043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6812477" y="1748782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2" name="Straight Arrow Connector 11"/>
            <p:cNvCxnSpPr>
              <a:stCxn id="11" idx="2"/>
              <a:endCxn id="13" idx="1"/>
            </p:cNvCxnSpPr>
            <p:nvPr/>
          </p:nvCxnSpPr>
          <p:spPr>
            <a:xfrm>
              <a:off x="6889287" y="1921604"/>
              <a:ext cx="576075" cy="3552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65362" y="2190439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4" name="Straight Arrow Connector 37"/>
            <p:cNvCxnSpPr>
              <a:stCxn id="36" idx="3"/>
              <a:endCxn id="19" idx="3"/>
            </p:cNvCxnSpPr>
            <p:nvPr/>
          </p:nvCxnSpPr>
          <p:spPr>
            <a:xfrm>
              <a:off x="6966097" y="1172707"/>
              <a:ext cx="12700" cy="1104143"/>
            </a:xfrm>
            <a:prstGeom prst="bentConnector3">
              <a:avLst>
                <a:gd name="adj1" fmla="val 190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37" idx="1"/>
              <a:endCxn id="26" idx="3"/>
            </p:cNvCxnSpPr>
            <p:nvPr/>
          </p:nvCxnSpPr>
          <p:spPr>
            <a:xfrm flipH="1">
              <a:off x="6966097" y="1172707"/>
              <a:ext cx="499265" cy="4896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6812477" y="999884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65362" y="999884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>
              <a:stCxn id="17" idx="1"/>
              <a:endCxn id="16" idx="3"/>
            </p:cNvCxnSpPr>
            <p:nvPr/>
          </p:nvCxnSpPr>
          <p:spPr>
            <a:xfrm flipH="1">
              <a:off x="6966097" y="1086295"/>
              <a:ext cx="49926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825177" y="2190439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0" name="Straight Arrow Connector 19"/>
            <p:cNvCxnSpPr>
              <a:stCxn id="21" idx="1"/>
              <a:endCxn id="19" idx="0"/>
            </p:cNvCxnSpPr>
            <p:nvPr/>
          </p:nvCxnSpPr>
          <p:spPr>
            <a:xfrm flipH="1">
              <a:off x="6901987" y="1259118"/>
              <a:ext cx="563375" cy="9313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7465362" y="1172707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2" name="Straight Arrow Connector 21"/>
            <p:cNvCxnSpPr>
              <a:stCxn id="37" idx="2"/>
              <a:endCxn id="35" idx="0"/>
            </p:cNvCxnSpPr>
            <p:nvPr/>
          </p:nvCxnSpPr>
          <p:spPr>
            <a:xfrm flipH="1">
              <a:off x="7688354" y="1345529"/>
              <a:ext cx="7438" cy="23043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35" idx="2"/>
              <a:endCxn id="33" idx="0"/>
            </p:cNvCxnSpPr>
            <p:nvPr/>
          </p:nvCxnSpPr>
          <p:spPr>
            <a:xfrm>
              <a:off x="7688354" y="1921604"/>
              <a:ext cx="7438" cy="2688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7465362" y="2342839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25177" y="2342839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12477" y="1575959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7" name="Straight Arrow Connector 26"/>
            <p:cNvCxnSpPr>
              <a:stCxn id="24" idx="1"/>
              <a:endCxn id="25" idx="3"/>
            </p:cNvCxnSpPr>
            <p:nvPr/>
          </p:nvCxnSpPr>
          <p:spPr>
            <a:xfrm flipH="1">
              <a:off x="6978797" y="2429250"/>
              <a:ext cx="48656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5532125" y="971080"/>
              <a:ext cx="729695" cy="374449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App2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582911" y="1734379"/>
              <a:ext cx="729695" cy="374449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App1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95057" y="1575344"/>
              <a:ext cx="729695" cy="374449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App3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195057" y="999884"/>
              <a:ext cx="729695" cy="374449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App4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05237" y="2190439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465362" y="2190439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B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505237" y="1575959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457924" y="1575959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D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505237" y="999884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E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465362" y="999884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F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8" name="Straight Arrow Connector 37"/>
            <p:cNvCxnSpPr>
              <a:stCxn id="31" idx="1"/>
              <a:endCxn id="37" idx="3"/>
            </p:cNvCxnSpPr>
            <p:nvPr/>
          </p:nvCxnSpPr>
          <p:spPr>
            <a:xfrm flipH="1" flipV="1">
              <a:off x="7926222" y="1172707"/>
              <a:ext cx="268835" cy="144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0" idx="1"/>
              <a:endCxn id="35" idx="3"/>
            </p:cNvCxnSpPr>
            <p:nvPr/>
          </p:nvCxnSpPr>
          <p:spPr>
            <a:xfrm flipH="1" flipV="1">
              <a:off x="7918784" y="1748782"/>
              <a:ext cx="276273" cy="137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2"/>
              <a:endCxn id="34" idx="1"/>
            </p:cNvCxnSpPr>
            <p:nvPr/>
          </p:nvCxnSpPr>
          <p:spPr>
            <a:xfrm>
              <a:off x="5896973" y="1345529"/>
              <a:ext cx="608264" cy="40325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29" idx="2"/>
              <a:endCxn id="32" idx="1"/>
            </p:cNvCxnSpPr>
            <p:nvPr/>
          </p:nvCxnSpPr>
          <p:spPr>
            <a:xfrm>
              <a:off x="5947759" y="2108828"/>
              <a:ext cx="557478" cy="2544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193831" y="702245"/>
            <a:ext cx="6183204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25475" indent="-2794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301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144588" indent="-1730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2725" indent="-22225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914400">
              <a:spcBef>
                <a:spcPts val="0"/>
              </a:spcBef>
              <a:buClr>
                <a:srgbClr val="008657"/>
              </a:buClr>
              <a:buFont typeface="+mj-lt"/>
              <a:buAutoNum type="arabicPeriod"/>
              <a:defRPr/>
            </a:pPr>
            <a:r>
              <a:rPr lang="en-US" sz="1800" b="1" i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Lifecycle </a:t>
            </a:r>
            <a:r>
              <a:rPr lang="en-US" sz="1800" b="1" i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and software quality of </a:t>
            </a:r>
            <a:r>
              <a:rPr lang="en-US" sz="1800" b="1" i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individual packages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</a:t>
            </a:r>
            <a:r>
              <a:rPr lang="en-US" sz="16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Is a package by itself ready to be used by customers and participate in an ecosystem?</a:t>
            </a:r>
            <a:endParaRPr lang="en-US" sz="1600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738187" lvl="1" indent="-342900"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6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Lean/Agile lifecycle for CSE software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</a:t>
            </a:r>
          </a:p>
          <a:p>
            <a:pPr marL="1027112" lvl="2" indent="-342900"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Exploratory (EX) =&gt; Research Stable (RS) =&gt; Production Growth (PG) =&gt; Production Maintenance (PM)</a:t>
            </a:r>
          </a:p>
          <a:p>
            <a:pPr marL="1027112" lvl="2" indent="-342900"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Existing software grandfathered in using </a:t>
            </a:r>
            <a:r>
              <a:rPr lang="en-US" sz="1600" i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Legacy Software Change Algorithm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193830" y="2549951"/>
            <a:ext cx="8717935" cy="394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25475" indent="-2794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301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144588" indent="-1730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2725" indent="-22225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914400">
              <a:spcBef>
                <a:spcPts val="0"/>
              </a:spcBef>
              <a:buClr>
                <a:srgbClr val="008657"/>
              </a:buClr>
              <a:buFont typeface="+mj-lt"/>
              <a:buAutoNum type="arabicPeriod" startAt="2"/>
              <a:defRPr/>
            </a:pPr>
            <a:r>
              <a:rPr lang="en-US" sz="1800" b="1" i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Sustainability </a:t>
            </a:r>
            <a:r>
              <a:rPr lang="en-US" sz="1800" b="1" i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of software </a:t>
            </a:r>
            <a:r>
              <a:rPr lang="en-US" sz="1800" b="1" i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packages:</a:t>
            </a:r>
            <a:r>
              <a:rPr lang="en-US" sz="16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 Is a package sustainable over long lifecycle?</a:t>
            </a:r>
            <a:endParaRPr lang="en-US" sz="1600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738187" lvl="1" indent="-342900"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6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Self-Sustaining Software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open-source license, strong automated tests, clean design/code, minimal controlled internal and external dependencies (stopping at standards)</a:t>
            </a:r>
          </a:p>
          <a:p>
            <a:pPr marL="342900" indent="-342900" defTabSz="914400">
              <a:spcBef>
                <a:spcPts val="0"/>
              </a:spcBef>
              <a:buClr>
                <a:srgbClr val="008657"/>
              </a:buClr>
              <a:buFont typeface="+mj-lt"/>
              <a:buAutoNum type="arabicPeriod" startAt="2"/>
              <a:defRPr/>
            </a:pPr>
            <a:r>
              <a:rPr lang="en-US" sz="18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Maintaining compatibility of packages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in the ecosystem: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Can the compatibility of interdependent packages be maintained over decades and satisfy customer needs?</a:t>
            </a:r>
          </a:p>
          <a:p>
            <a:pPr marL="738187" lvl="1" indent="-342900"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6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Continuous Integration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(CI) =&gt; e.g. Trilinos packages, Google online apps (5K+ developers)</a:t>
            </a:r>
          </a:p>
          <a:p>
            <a:pPr marL="738187" lvl="1" indent="-342900"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6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Almost Continuous Integration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 (ACI) =&gt; e.g. INL MOOSE, CASL VERA, SIERRA/Trilinos, …</a:t>
            </a:r>
          </a:p>
          <a:p>
            <a:pPr marL="738187" lvl="1" indent="-342900"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6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Punctuated Releases </a:t>
            </a:r>
            <a:r>
              <a:rPr lang="en-US" sz="1600" dirty="0" smtClean="0">
                <a:solidFill>
                  <a:schemeClr val="accent4"/>
                </a:solidFill>
                <a:latin typeface="Calibri" panose="020F0502020204030204" pitchFamily="34" charset="0"/>
              </a:rPr>
              <a:t>=&gt; Semantic Versioning Standard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X.Y.Z , sets of backward compatible releases (i.e. fixed X, increment Y), buildable against multiple versions of upstream packages</a:t>
            </a:r>
          </a:p>
          <a:p>
            <a:pPr marL="342900" indent="-342900" defTabSz="914400">
              <a:spcBef>
                <a:spcPts val="0"/>
              </a:spcBef>
              <a:buClr>
                <a:srgbClr val="008657"/>
              </a:buClr>
              <a:buFont typeface="+mj-lt"/>
              <a:buAutoNum type="arabicPeriod" startAt="2"/>
              <a:defRPr/>
            </a:pPr>
            <a:r>
              <a:rPr lang="en-US" sz="1800" b="1" i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Building a compatible set of packages for </a:t>
            </a:r>
            <a:r>
              <a:rPr lang="en-US" sz="1800" b="1" i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 given </a:t>
            </a:r>
            <a:r>
              <a:rPr lang="en-US" sz="1800" b="1" i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application from </a:t>
            </a:r>
            <a:r>
              <a:rPr lang="en-US" sz="1800" b="1" i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source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</a:t>
            </a:r>
            <a:r>
              <a:rPr lang="en-US" sz="16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Can a compatible set of interdependent packages be effectively deployed to customers?</a:t>
            </a:r>
            <a:endParaRPr lang="en-US" sz="1600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738187" lvl="1" indent="-342900"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6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Build &amp; Install wrappers around heterogeneous build systems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(CMake, </a:t>
            </a:r>
            <a:r>
              <a:rPr lang="en-US" sz="16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autotools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, raw </a:t>
            </a:r>
            <a:r>
              <a:rPr lang="en-US" sz="16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makefiles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, etc.) =&gt; e.g. CMake </a:t>
            </a:r>
            <a:r>
              <a:rPr lang="en-US" sz="16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ExternalProject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, </a:t>
            </a:r>
            <a:r>
              <a:rPr lang="en-US" sz="16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Spack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, </a:t>
            </a:r>
            <a:r>
              <a:rPr lang="en-US" sz="16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PETSc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--download-xxx, CASL VERA TPLs</a:t>
            </a:r>
          </a:p>
          <a:p>
            <a:pPr marL="738187" lvl="1" indent="-342900"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6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Uniform build system for all packages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=&gt; e.g. SNL SIERRA (replaced native build process with new </a:t>
            </a:r>
            <a:r>
              <a:rPr lang="en-US" sz="16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bjam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files for 30+ TPLs), TriBITS/CMake (Trilinos, CASL VERA (Trilinos, SCALE/</a:t>
            </a:r>
            <a:r>
              <a:rPr lang="en-US" sz="16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Exnihilo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, COBRA-TF, MPACT, …)), Google online apps (2K+ projects)</a:t>
            </a:r>
          </a:p>
          <a:p>
            <a:pPr marL="342900" indent="-342900" defTabSz="914400">
              <a:spcBef>
                <a:spcPts val="0"/>
              </a:spcBef>
              <a:buClr>
                <a:srgbClr val="008657"/>
              </a:buClr>
              <a:buFont typeface="+mj-lt"/>
              <a:buAutoNum type="arabicPeriod" startAt="2"/>
              <a:defRPr/>
            </a:pPr>
            <a:endParaRPr lang="en-US" sz="16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952599"/>
      </p:ext>
    </p:extLst>
  </p:cSld>
  <p:clrMapOvr>
    <a:masterClrMapping/>
  </p:clrMapOvr>
  <p:transition advTm="265561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425" y="12522"/>
            <a:ext cx="8988575" cy="920153"/>
          </a:xfrm>
          <a:noFill/>
        </p:spPr>
        <p:txBody>
          <a:bodyPr/>
          <a:lstStyle/>
          <a:p>
            <a:pPr algn="ctr"/>
            <a:r>
              <a:rPr lang="en-US" altLang="en-US" sz="2400" dirty="0" smtClean="0"/>
              <a:t>Example: Maintaining Compatibility and Deploying Packages Over Many Released Versions</a:t>
            </a:r>
            <a:endParaRPr lang="en-US" altLang="en-US" sz="24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6453845" y="1016379"/>
            <a:ext cx="2496325" cy="1260471"/>
            <a:chOff x="5532125" y="971080"/>
            <a:chExt cx="3392627" cy="1565004"/>
          </a:xfrm>
        </p:grpSpPr>
        <p:cxnSp>
          <p:nvCxnSpPr>
            <p:cNvPr id="9" name="Straight Arrow Connector 8"/>
            <p:cNvCxnSpPr>
              <a:stCxn id="34" idx="2"/>
              <a:endCxn id="32" idx="0"/>
            </p:cNvCxnSpPr>
            <p:nvPr/>
          </p:nvCxnSpPr>
          <p:spPr>
            <a:xfrm>
              <a:off x="6735667" y="1921604"/>
              <a:ext cx="0" cy="2688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36" idx="2"/>
              <a:endCxn id="34" idx="0"/>
            </p:cNvCxnSpPr>
            <p:nvPr/>
          </p:nvCxnSpPr>
          <p:spPr>
            <a:xfrm>
              <a:off x="6735667" y="1345529"/>
              <a:ext cx="0" cy="23043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6812477" y="1748782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2" name="Straight Arrow Connector 11"/>
            <p:cNvCxnSpPr>
              <a:stCxn id="11" idx="2"/>
              <a:endCxn id="13" idx="1"/>
            </p:cNvCxnSpPr>
            <p:nvPr/>
          </p:nvCxnSpPr>
          <p:spPr>
            <a:xfrm>
              <a:off x="6889287" y="1921604"/>
              <a:ext cx="576075" cy="3552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65362" y="2190439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4" name="Straight Arrow Connector 37"/>
            <p:cNvCxnSpPr>
              <a:stCxn id="36" idx="3"/>
              <a:endCxn id="19" idx="3"/>
            </p:cNvCxnSpPr>
            <p:nvPr/>
          </p:nvCxnSpPr>
          <p:spPr>
            <a:xfrm>
              <a:off x="6966097" y="1172707"/>
              <a:ext cx="12700" cy="1104143"/>
            </a:xfrm>
            <a:prstGeom prst="bentConnector3">
              <a:avLst>
                <a:gd name="adj1" fmla="val 190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37" idx="1"/>
              <a:endCxn id="26" idx="3"/>
            </p:cNvCxnSpPr>
            <p:nvPr/>
          </p:nvCxnSpPr>
          <p:spPr>
            <a:xfrm flipH="1">
              <a:off x="6966097" y="1172707"/>
              <a:ext cx="499265" cy="4896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6812477" y="999884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65362" y="999884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>
              <a:stCxn id="17" idx="1"/>
              <a:endCxn id="16" idx="3"/>
            </p:cNvCxnSpPr>
            <p:nvPr/>
          </p:nvCxnSpPr>
          <p:spPr>
            <a:xfrm flipH="1">
              <a:off x="6966097" y="1086295"/>
              <a:ext cx="49926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825177" y="2190439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0" name="Straight Arrow Connector 19"/>
            <p:cNvCxnSpPr>
              <a:stCxn id="21" idx="1"/>
              <a:endCxn id="19" idx="0"/>
            </p:cNvCxnSpPr>
            <p:nvPr/>
          </p:nvCxnSpPr>
          <p:spPr>
            <a:xfrm flipH="1">
              <a:off x="6901987" y="1259118"/>
              <a:ext cx="563375" cy="9313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7465362" y="1172707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2" name="Straight Arrow Connector 21"/>
            <p:cNvCxnSpPr>
              <a:stCxn id="37" idx="2"/>
              <a:endCxn id="35" idx="0"/>
            </p:cNvCxnSpPr>
            <p:nvPr/>
          </p:nvCxnSpPr>
          <p:spPr>
            <a:xfrm flipH="1">
              <a:off x="7688354" y="1345529"/>
              <a:ext cx="7438" cy="23043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35" idx="2"/>
              <a:endCxn id="33" idx="0"/>
            </p:cNvCxnSpPr>
            <p:nvPr/>
          </p:nvCxnSpPr>
          <p:spPr>
            <a:xfrm>
              <a:off x="7688354" y="1921604"/>
              <a:ext cx="7438" cy="2688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7465362" y="2342839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25177" y="2342839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12477" y="1575959"/>
              <a:ext cx="153620" cy="172822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7" name="Straight Arrow Connector 26"/>
            <p:cNvCxnSpPr>
              <a:stCxn id="24" idx="1"/>
              <a:endCxn id="25" idx="3"/>
            </p:cNvCxnSpPr>
            <p:nvPr/>
          </p:nvCxnSpPr>
          <p:spPr>
            <a:xfrm flipH="1">
              <a:off x="6978797" y="2429250"/>
              <a:ext cx="48656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5532125" y="971080"/>
              <a:ext cx="729695" cy="374449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App2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582911" y="1734379"/>
              <a:ext cx="729695" cy="374449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App1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95057" y="1575344"/>
              <a:ext cx="729695" cy="374449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App3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195057" y="999884"/>
              <a:ext cx="729695" cy="374449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App4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05237" y="2190439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465362" y="2190439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B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505237" y="1575959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457924" y="1575959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D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505237" y="999884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E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465362" y="999884"/>
              <a:ext cx="460860" cy="34564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F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8" name="Straight Arrow Connector 37"/>
            <p:cNvCxnSpPr>
              <a:stCxn id="31" idx="1"/>
              <a:endCxn id="37" idx="3"/>
            </p:cNvCxnSpPr>
            <p:nvPr/>
          </p:nvCxnSpPr>
          <p:spPr>
            <a:xfrm flipH="1" flipV="1">
              <a:off x="7926222" y="1172707"/>
              <a:ext cx="268835" cy="144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0" idx="1"/>
              <a:endCxn id="35" idx="3"/>
            </p:cNvCxnSpPr>
            <p:nvPr/>
          </p:nvCxnSpPr>
          <p:spPr>
            <a:xfrm flipH="1" flipV="1">
              <a:off x="7918784" y="1748782"/>
              <a:ext cx="276273" cy="137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2"/>
              <a:endCxn id="34" idx="1"/>
            </p:cNvCxnSpPr>
            <p:nvPr/>
          </p:nvCxnSpPr>
          <p:spPr>
            <a:xfrm>
              <a:off x="5896973" y="1345529"/>
              <a:ext cx="608264" cy="40325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29" idx="2"/>
              <a:endCxn id="32" idx="1"/>
            </p:cNvCxnSpPr>
            <p:nvPr/>
          </p:nvCxnSpPr>
          <p:spPr>
            <a:xfrm>
              <a:off x="5947759" y="2108828"/>
              <a:ext cx="557478" cy="2544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13818" y="2660900"/>
            <a:ext cx="4327752" cy="347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25475" indent="-2794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301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144588" indent="-1730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2725" indent="-22225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rgbClr val="008657"/>
              </a:buClr>
              <a:buNone/>
              <a:defRPr/>
            </a:pP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Release Set 1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A1, B1, C1, D1, E1, F1</a:t>
            </a:r>
          </a:p>
          <a:p>
            <a:pPr marL="0" indent="0">
              <a:spcBef>
                <a:spcPts val="0"/>
              </a:spcBef>
              <a:buClr>
                <a:srgbClr val="008657"/>
              </a:buClr>
              <a:buNone/>
              <a:defRPr/>
            </a:pP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Release Set 2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: =&gt; All release against A1!</a:t>
            </a:r>
            <a:endParaRPr lang="en-US" sz="16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A2</a:t>
            </a: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B2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C2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B1(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D2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B1(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</a:t>
            </a: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E2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C1(B1(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F2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 E1(C1(B1 </a:t>
            </a:r>
            <a:r>
              <a:rPr lang="en-US" sz="1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 D1(B1 </a:t>
            </a:r>
            <a:r>
              <a:rPr lang="en-US" sz="1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 C1(B1 </a:t>
            </a:r>
            <a:r>
              <a:rPr lang="en-US" sz="1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latin typeface="Calibri" panose="020F0502020204030204" pitchFamily="34" charset="0"/>
              </a:rPr>
              <a:t>A1</a:t>
            </a:r>
            <a:endParaRPr lang="en-US" sz="14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Clr>
                <a:srgbClr val="008657"/>
              </a:buClr>
              <a:buNone/>
              <a:defRPr/>
            </a:pPr>
            <a:r>
              <a:rPr lang="en-US" sz="1600" b="1" dirty="0">
                <a:solidFill>
                  <a:srgbClr val="FF7F00"/>
                </a:solidFill>
                <a:latin typeface="Calibri" panose="020F0502020204030204" pitchFamily="34" charset="0"/>
              </a:rPr>
              <a:t>Release Set </a:t>
            </a:r>
            <a:r>
              <a:rPr lang="en-US" sz="1600" b="1" dirty="0" smtClean="0">
                <a:solidFill>
                  <a:srgbClr val="FF7F00"/>
                </a:solidFill>
                <a:latin typeface="Calibri" panose="020F0502020204030204" pitchFamily="34" charset="0"/>
              </a:rPr>
              <a:t>3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</a:t>
            </a:r>
            <a:r>
              <a:rPr lang="en-US" sz="16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=&gt; </a:t>
            </a:r>
            <a:r>
              <a:rPr lang="en-US" sz="1600" dirty="0" smtClean="0">
                <a:solidFill>
                  <a:srgbClr val="FF7F00"/>
                </a:solidFill>
                <a:latin typeface="Calibri" panose="020F0502020204030204" pitchFamily="34" charset="0"/>
              </a:rPr>
              <a:t>Can’t all use A2!</a:t>
            </a:r>
            <a:endParaRPr lang="en-US" sz="1600" dirty="0">
              <a:solidFill>
                <a:srgbClr val="FF7F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A3</a:t>
            </a:r>
            <a:endParaRPr lang="en-US" sz="1400" b="1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B3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</a:t>
            </a:r>
            <a:r>
              <a:rPr lang="en-US" sz="1400" b="1" dirty="0" smtClean="0">
                <a:latin typeface="Calibri" panose="020F0502020204030204" pitchFamily="34" charset="0"/>
              </a:rPr>
              <a:t>A2</a:t>
            </a:r>
            <a:endParaRPr lang="en-US" sz="1400" b="1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C3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B2(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A2</a:t>
            </a:r>
            <a:r>
              <a:rPr lang="en-US" sz="1400" b="1" dirty="0" smtClean="0">
                <a:latin typeface="Calibri" panose="020F0502020204030204" pitchFamily="34" charset="0"/>
              </a:rPr>
              <a:t> =&gt; </a:t>
            </a:r>
            <a:r>
              <a:rPr lang="en-US" sz="1400" b="1" dirty="0" smtClean="0">
                <a:solidFill>
                  <a:srgbClr val="FF7F00"/>
                </a:solidFill>
                <a:latin typeface="Calibri" panose="020F0502020204030204" pitchFamily="34" charset="0"/>
              </a:rPr>
              <a:t>A1</a:t>
            </a:r>
            <a:endParaRPr lang="en-US" sz="1400" b="1" dirty="0">
              <a:solidFill>
                <a:srgbClr val="FF7F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D3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B2(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</a:t>
            </a:r>
            <a:endParaRPr lang="en-US" sz="14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E3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C2(B1(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A2</a:t>
            </a:r>
            <a:r>
              <a:rPr lang="en-US" sz="1400" b="1" dirty="0" smtClean="0">
                <a:latin typeface="Calibri" panose="020F0502020204030204" pitchFamily="34" charset="0"/>
              </a:rPr>
              <a:t> =&gt; </a:t>
            </a:r>
            <a:r>
              <a:rPr lang="en-US" sz="1400" b="1" dirty="0" smtClean="0">
                <a:solidFill>
                  <a:srgbClr val="FF7F00"/>
                </a:solidFill>
                <a:latin typeface="Calibri" panose="020F0502020204030204" pitchFamily="34" charset="0"/>
              </a:rPr>
              <a:t>A1</a:t>
            </a:r>
            <a:endParaRPr lang="en-US" sz="1400" b="1" dirty="0">
              <a:solidFill>
                <a:srgbClr val="FF7F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F3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E2(C1(B1(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 D2(B1(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 C2(B1(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A2</a:t>
            </a:r>
            <a:r>
              <a:rPr lang="en-US" sz="1400" b="1" dirty="0" smtClean="0">
                <a:latin typeface="Calibri" panose="020F0502020204030204" pitchFamily="34" charset="0"/>
              </a:rPr>
              <a:t> =&gt; 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B2</a:t>
            </a:r>
            <a:r>
              <a:rPr lang="en-US" sz="1400" b="1" dirty="0" smtClean="0">
                <a:latin typeface="Calibri" panose="020F0502020204030204" pitchFamily="34" charset="0"/>
              </a:rPr>
              <a:t>, </a:t>
            </a:r>
            <a:r>
              <a:rPr lang="en-US" sz="1400" b="1" dirty="0" smtClean="0">
                <a:solidFill>
                  <a:srgbClr val="FF7F00"/>
                </a:solidFill>
                <a:latin typeface="Calibri" panose="020F0502020204030204" pitchFamily="34" charset="0"/>
              </a:rPr>
              <a:t>A1</a:t>
            </a:r>
            <a:endParaRPr lang="en-US" sz="1400" dirty="0">
              <a:solidFill>
                <a:srgbClr val="FF7F00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13817" y="817460"/>
            <a:ext cx="6324813" cy="18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25475" indent="-2794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301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144588" indent="-1730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2725" indent="-22225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Clr>
                <a:srgbClr val="008657"/>
              </a:buClr>
              <a:buNone/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Assumptions:</a:t>
            </a:r>
          </a:p>
          <a:p>
            <a:pPr>
              <a:spcBef>
                <a:spcPts val="300"/>
              </a:spcBef>
              <a:buClr>
                <a:srgbClr val="008657"/>
              </a:buClr>
              <a:defRPr/>
            </a:pPr>
            <a:r>
              <a:rPr lang="en-US" sz="16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Start out all compatible packages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, version 1.0</a:t>
            </a:r>
          </a:p>
          <a:p>
            <a:pPr>
              <a:spcBef>
                <a:spcPts val="300"/>
              </a:spcBef>
              <a:buClr>
                <a:srgbClr val="008657"/>
              </a:buClr>
              <a:defRPr/>
            </a:pPr>
            <a:r>
              <a:rPr lang="en-US" sz="16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N</a:t>
            </a:r>
            <a:r>
              <a:rPr lang="en-US" sz="16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ew releases on same cadence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(e.g. every quarter/year, etc.)</a:t>
            </a:r>
          </a:p>
          <a:p>
            <a:pPr>
              <a:spcBef>
                <a:spcPts val="300"/>
              </a:spcBef>
              <a:buClr>
                <a:srgbClr val="008657"/>
              </a:buClr>
              <a:defRPr/>
            </a:pPr>
            <a:r>
              <a:rPr lang="en-US" sz="16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U</a:t>
            </a:r>
            <a:r>
              <a:rPr lang="en-US" sz="16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pgrade to most current allowed version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of upstream packages</a:t>
            </a:r>
            <a:endParaRPr lang="en-US" sz="1600" b="1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buClr>
                <a:srgbClr val="008657"/>
              </a:buClr>
              <a:defRPr/>
            </a:pPr>
            <a:r>
              <a:rPr lang="en-US" sz="16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No coordination/staging 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between package developers or releases</a:t>
            </a:r>
          </a:p>
          <a:p>
            <a:pPr>
              <a:spcBef>
                <a:spcPts val="300"/>
              </a:spcBef>
              <a:buClr>
                <a:srgbClr val="008657"/>
              </a:buClr>
              <a:defRPr/>
            </a:pPr>
            <a:r>
              <a:rPr lang="en-US" sz="16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Package ‘A’ breaks backward compatibility with each release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, all other packages maintain backward compatibility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4341570" y="2485054"/>
            <a:ext cx="4327752" cy="305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25475" indent="-2794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301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144588" indent="-1730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2725" indent="-22225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rgbClr val="008657"/>
              </a:buClr>
              <a:buNone/>
              <a:defRPr/>
            </a:pPr>
            <a:r>
              <a:rPr lang="en-US" sz="1600" b="1" dirty="0" smtClean="0">
                <a:solidFill>
                  <a:srgbClr val="FF7F00"/>
                </a:solidFill>
                <a:latin typeface="Calibri" panose="020F0502020204030204" pitchFamily="34" charset="0"/>
              </a:rPr>
              <a:t>Release </a:t>
            </a:r>
            <a:r>
              <a:rPr lang="en-US" sz="1600" b="1" dirty="0">
                <a:solidFill>
                  <a:srgbClr val="FF7F00"/>
                </a:solidFill>
                <a:latin typeface="Calibri" panose="020F0502020204030204" pitchFamily="34" charset="0"/>
              </a:rPr>
              <a:t>Set </a:t>
            </a:r>
            <a:r>
              <a:rPr lang="en-US" sz="1600" b="1" dirty="0" smtClean="0">
                <a:solidFill>
                  <a:srgbClr val="FF7F00"/>
                </a:solidFill>
                <a:latin typeface="Calibri" panose="020F0502020204030204" pitchFamily="34" charset="0"/>
              </a:rPr>
              <a:t>4</a:t>
            </a:r>
            <a:r>
              <a:rPr 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</a:t>
            </a:r>
            <a:r>
              <a:rPr lang="en-US" sz="16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=&gt; </a:t>
            </a:r>
            <a:r>
              <a:rPr lang="en-US" sz="1600" dirty="0" smtClean="0">
                <a:solidFill>
                  <a:srgbClr val="FF7F00"/>
                </a:solidFill>
                <a:latin typeface="Calibri" panose="020F0502020204030204" pitchFamily="34" charset="0"/>
              </a:rPr>
              <a:t>Most stuck with A1 or A2!</a:t>
            </a:r>
            <a:endParaRPr lang="en-US" sz="1600" dirty="0">
              <a:solidFill>
                <a:srgbClr val="FF7F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A4</a:t>
            </a:r>
            <a:endParaRPr lang="en-US" sz="1400" b="1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B4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</a:t>
            </a:r>
            <a:r>
              <a:rPr lang="en-US" sz="1400" b="1" dirty="0" smtClean="0">
                <a:latin typeface="Calibri" panose="020F0502020204030204" pitchFamily="34" charset="0"/>
              </a:rPr>
              <a:t>A3</a:t>
            </a:r>
            <a:endParaRPr lang="en-US" sz="1400" b="1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C4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B3(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A2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A3</a:t>
            </a:r>
            <a:r>
              <a:rPr lang="en-US" sz="1400" b="1" dirty="0" smtClean="0">
                <a:latin typeface="Calibri" panose="020F0502020204030204" pitchFamily="34" charset="0"/>
              </a:rPr>
              <a:t> =&gt; </a:t>
            </a:r>
            <a:r>
              <a:rPr lang="en-US" sz="1400" b="1" dirty="0" smtClean="0">
                <a:solidFill>
                  <a:srgbClr val="FF7F00"/>
                </a:solidFill>
                <a:latin typeface="Calibri" panose="020F0502020204030204" pitchFamily="34" charset="0"/>
              </a:rPr>
              <a:t>A2</a:t>
            </a:r>
            <a:endParaRPr lang="en-US" sz="1400" b="1" dirty="0">
              <a:solidFill>
                <a:srgbClr val="FF7F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D4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B3(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A2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</a:t>
            </a:r>
            <a:endParaRPr lang="en-US" sz="14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E4: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C3(B2(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A3</a:t>
            </a:r>
            <a:r>
              <a:rPr lang="en-US" sz="1400" b="1" dirty="0" smtClean="0">
                <a:latin typeface="Calibri" panose="020F0502020204030204" pitchFamily="34" charset="0"/>
              </a:rPr>
              <a:t> =&gt; </a:t>
            </a:r>
            <a:r>
              <a:rPr lang="en-US" sz="1400" b="1" dirty="0" smtClean="0">
                <a:solidFill>
                  <a:srgbClr val="FF7F00"/>
                </a:solidFill>
                <a:latin typeface="Calibri" panose="020F0502020204030204" pitchFamily="34" charset="0"/>
              </a:rPr>
              <a:t>A1</a:t>
            </a:r>
            <a:endParaRPr lang="en-US" sz="1400" b="1" dirty="0">
              <a:solidFill>
                <a:srgbClr val="FF7F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F4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E3(</a:t>
            </a:r>
            <a:r>
              <a:rPr lang="en-US" sz="1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C2(B1(</a:t>
            </a:r>
            <a:r>
              <a:rPr lang="en-US" sz="14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 D3(B2(</a:t>
            </a:r>
            <a:r>
              <a:rPr lang="en-US" sz="14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)),  C3(</a:t>
            </a:r>
            <a:r>
              <a:rPr lang="en-US" sz="1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B2(</a:t>
            </a:r>
            <a:r>
              <a:rPr lang="en-US" sz="14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4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latin typeface="Calibri" panose="020F0502020204030204" pitchFamily="34" charset="0"/>
              </a:rPr>
              <a:t>A1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A3</a:t>
            </a:r>
            <a:r>
              <a:rPr lang="en-US" sz="1400" b="1" dirty="0" smtClean="0">
                <a:latin typeface="Calibri" panose="020F0502020204030204" pitchFamily="34" charset="0"/>
              </a:rPr>
              <a:t> =&gt; 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B2</a:t>
            </a:r>
            <a:r>
              <a:rPr lang="en-US" sz="1400" b="1" dirty="0" smtClean="0">
                <a:latin typeface="Calibri" panose="020F0502020204030204" pitchFamily="34" charset="0"/>
              </a:rPr>
              <a:t>, </a:t>
            </a:r>
            <a:r>
              <a:rPr lang="en-US" sz="1400" b="1" dirty="0" smtClean="0">
                <a:solidFill>
                  <a:srgbClr val="FF7F00"/>
                </a:solidFill>
                <a:latin typeface="Calibri" panose="020F0502020204030204" pitchFamily="34" charset="0"/>
              </a:rPr>
              <a:t>A1</a:t>
            </a:r>
          </a:p>
          <a:p>
            <a:pPr marL="0" indent="0">
              <a:spcBef>
                <a:spcPts val="0"/>
              </a:spcBef>
              <a:buClr>
                <a:srgbClr val="008657"/>
              </a:buClr>
              <a:buNone/>
              <a:defRPr/>
            </a:pPr>
            <a:r>
              <a:rPr lang="en-US" sz="1400" b="1" dirty="0">
                <a:solidFill>
                  <a:srgbClr val="FF7F00"/>
                </a:solidFill>
                <a:latin typeface="Calibri" panose="020F0502020204030204" pitchFamily="34" charset="0"/>
              </a:rPr>
              <a:t>Release Set </a:t>
            </a:r>
            <a:r>
              <a:rPr lang="en-US" sz="1400" b="1" dirty="0" smtClean="0">
                <a:solidFill>
                  <a:srgbClr val="FF7F00"/>
                </a:solidFill>
                <a:latin typeface="Calibri" panose="020F0502020204030204" pitchFamily="34" charset="0"/>
              </a:rPr>
              <a:t>5</a:t>
            </a:r>
            <a:r>
              <a:rPr lang="en-US" sz="14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=&gt; </a:t>
            </a:r>
            <a:r>
              <a:rPr lang="en-US" sz="1400" dirty="0" smtClean="0">
                <a:solidFill>
                  <a:srgbClr val="FF7F00"/>
                </a:solidFill>
                <a:latin typeface="Calibri" panose="020F0502020204030204" pitchFamily="34" charset="0"/>
              </a:rPr>
              <a:t>Five versions of A in use!</a:t>
            </a:r>
            <a:endParaRPr lang="en-US" sz="1400" dirty="0">
              <a:solidFill>
                <a:srgbClr val="FF7F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2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A5</a:t>
            </a:r>
            <a:endParaRPr lang="en-US" sz="1200" b="1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2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B5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</a:t>
            </a:r>
            <a:r>
              <a:rPr lang="en-US" sz="1200" b="1" dirty="0" smtClean="0">
                <a:latin typeface="Calibri" panose="020F0502020204030204" pitchFamily="34" charset="0"/>
              </a:rPr>
              <a:t>A4</a:t>
            </a:r>
            <a:endParaRPr lang="en-US" sz="1200" b="1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2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C5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B4(</a:t>
            </a:r>
            <a:r>
              <a:rPr lang="en-US" sz="12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A3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A4</a:t>
            </a:r>
            <a:r>
              <a:rPr lang="en-US" sz="1200" b="1" dirty="0" smtClean="0">
                <a:latin typeface="Calibri" panose="020F0502020204030204" pitchFamily="34" charset="0"/>
              </a:rPr>
              <a:t> </a:t>
            </a:r>
            <a:r>
              <a:rPr lang="en-US" sz="1200" b="1" dirty="0">
                <a:latin typeface="Calibri" panose="020F0502020204030204" pitchFamily="34" charset="0"/>
              </a:rPr>
              <a:t>=&gt; </a:t>
            </a:r>
            <a:r>
              <a:rPr lang="en-US" sz="1200" b="1" dirty="0" smtClean="0">
                <a:solidFill>
                  <a:srgbClr val="FF7F00"/>
                </a:solidFill>
                <a:latin typeface="Calibri" panose="020F0502020204030204" pitchFamily="34" charset="0"/>
              </a:rPr>
              <a:t>A3</a:t>
            </a:r>
            <a:endParaRPr lang="en-US" sz="1200" b="1" dirty="0">
              <a:solidFill>
                <a:srgbClr val="FF7F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2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D5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B4(</a:t>
            </a:r>
            <a:r>
              <a:rPr lang="en-US" sz="12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A3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</a:t>
            </a:r>
            <a:endParaRPr lang="en-US" sz="12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2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E5: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C4(B3(</a:t>
            </a:r>
            <a:r>
              <a:rPr lang="en-US" sz="12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A2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, </a:t>
            </a:r>
            <a:r>
              <a:rPr lang="en-US" sz="12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A2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A4</a:t>
            </a:r>
            <a:r>
              <a:rPr lang="en-US" sz="1200" b="1" dirty="0" smtClean="0">
                <a:latin typeface="Calibri" panose="020F0502020204030204" pitchFamily="34" charset="0"/>
              </a:rPr>
              <a:t> </a:t>
            </a:r>
            <a:r>
              <a:rPr lang="en-US" sz="1200" b="1" dirty="0">
                <a:latin typeface="Calibri" panose="020F0502020204030204" pitchFamily="34" charset="0"/>
              </a:rPr>
              <a:t>=&gt; </a:t>
            </a:r>
            <a:r>
              <a:rPr lang="en-US" sz="1200" b="1" dirty="0" smtClean="0">
                <a:solidFill>
                  <a:srgbClr val="FF7F00"/>
                </a:solidFill>
                <a:latin typeface="Calibri" panose="020F0502020204030204" pitchFamily="34" charset="0"/>
              </a:rPr>
              <a:t>A2</a:t>
            </a:r>
            <a:endParaRPr lang="en-US" sz="1200" b="1" dirty="0">
              <a:solidFill>
                <a:srgbClr val="FF7F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2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F5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: E4(</a:t>
            </a:r>
            <a:r>
              <a:rPr lang="en-US" sz="1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C3(B2(</a:t>
            </a:r>
            <a:r>
              <a:rPr lang="en-US" sz="12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2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A1</a:t>
            </a:r>
            <a:r>
              <a:rPr lang="en-US" sz="1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200" b="1" dirty="0" smtClean="0">
                <a:latin typeface="Calibri" panose="020F0502020204030204" pitchFamily="34" charset="0"/>
              </a:rPr>
              <a:t>A1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 D4(</a:t>
            </a:r>
            <a:r>
              <a:rPr lang="en-US" sz="1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B3(</a:t>
            </a:r>
            <a:r>
              <a:rPr lang="en-US" sz="1200" b="1" dirty="0">
                <a:solidFill>
                  <a:srgbClr val="C00000"/>
                </a:solidFill>
                <a:latin typeface="Calibri" panose="020F0502020204030204" pitchFamily="34" charset="0"/>
              </a:rPr>
              <a:t>A2</a:t>
            </a:r>
            <a:r>
              <a:rPr lang="en-US" sz="1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)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 C4(</a:t>
            </a:r>
            <a:r>
              <a:rPr lang="en-US" sz="1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B3(</a:t>
            </a:r>
            <a:r>
              <a:rPr lang="en-US" sz="1200" b="1" dirty="0">
                <a:solidFill>
                  <a:srgbClr val="C00000"/>
                </a:solidFill>
                <a:latin typeface="Calibri" panose="020F0502020204030204" pitchFamily="34" charset="0"/>
              </a:rPr>
              <a:t>A2</a:t>
            </a:r>
            <a:r>
              <a:rPr lang="en-US" sz="12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A2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), </a:t>
            </a:r>
            <a:r>
              <a:rPr lang="en-US" sz="1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A4</a:t>
            </a:r>
            <a:r>
              <a:rPr lang="en-US" sz="1200" b="1" dirty="0" smtClean="0">
                <a:latin typeface="Calibri" panose="020F0502020204030204" pitchFamily="34" charset="0"/>
              </a:rPr>
              <a:t> </a:t>
            </a:r>
            <a:r>
              <a:rPr lang="en-US" sz="1200" b="1" dirty="0">
                <a:latin typeface="Calibri" panose="020F0502020204030204" pitchFamily="34" charset="0"/>
              </a:rPr>
              <a:t>=&gt; </a:t>
            </a:r>
            <a:r>
              <a:rPr lang="en-US" sz="1200" b="1" dirty="0" smtClean="0">
                <a:solidFill>
                  <a:srgbClr val="FF7F00"/>
                </a:solidFill>
                <a:latin typeface="Calibri" panose="020F0502020204030204" pitchFamily="34" charset="0"/>
              </a:rPr>
              <a:t>D3, C3, B2, A1</a:t>
            </a:r>
            <a:endParaRPr lang="en-US" sz="1200" dirty="0">
              <a:solidFill>
                <a:srgbClr val="FF7F00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4276773" y="5502870"/>
            <a:ext cx="4327752" cy="9787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25475" indent="-2794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301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144588" indent="-1730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2725" indent="-22225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Developers for Package A have to support current and 4 prior releases!</a:t>
            </a:r>
          </a:p>
          <a:p>
            <a:pPr>
              <a:spcBef>
                <a:spcPts val="0"/>
              </a:spcBef>
              <a:buClr>
                <a:srgbClr val="008657"/>
              </a:buClr>
              <a:defRPr/>
            </a:pPr>
            <a:r>
              <a:rPr lang="en-US" sz="1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Some downstream customers stuck with </a:t>
            </a:r>
            <a:r>
              <a:rPr lang="en-US" sz="1600" b="1" u="sng" dirty="0" smtClean="0">
                <a:solidFill>
                  <a:srgbClr val="C00000"/>
                </a:solidFill>
                <a:latin typeface="Calibri" panose="020F0502020204030204" pitchFamily="34" charset="0"/>
              </a:rPr>
              <a:t>very</a:t>
            </a:r>
            <a:r>
              <a:rPr lang="en-US" sz="1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old versions of some packages!</a:t>
            </a:r>
          </a:p>
        </p:txBody>
      </p:sp>
    </p:spTree>
    <p:extLst>
      <p:ext uri="{BB962C8B-B14F-4D97-AF65-F5344CB8AC3E}">
        <p14:creationId xmlns:p14="http://schemas.microsoft.com/office/powerpoint/2010/main" val="1407004398"/>
      </p:ext>
    </p:extLst>
  </p:cSld>
  <p:clrMapOvr>
    <a:masterClrMapping/>
  </p:clrMapOvr>
  <p:transition advTm="45384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RABARTL@YDZDBOKFUVWXY5MJ" val="3062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29602</TotalTime>
  <Words>935</Words>
  <Application>Microsoft Office PowerPoint</Application>
  <PresentationFormat>On-screen Show (4:3)</PresentationFormat>
  <Paragraphs>110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A Roadmap for Sustainable Ecosystems of CSE Software</vt:lpstr>
      <vt:lpstr>Overview of CSE Software Ecosystem Challenges</vt:lpstr>
      <vt:lpstr>Roadmap for Sustainable CSE Software Ecosystems</vt:lpstr>
      <vt:lpstr>Example: Maintaining Compatibility and Deploying Packages Over Many Released Versions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32pt</dc:title>
  <dc:creator>Bartlett, Roscoe A</dc:creator>
  <cp:lastModifiedBy>Bartlett, Roscoe A.</cp:lastModifiedBy>
  <cp:revision>3836</cp:revision>
  <dcterms:modified xsi:type="dcterms:W3CDTF">2015-10-15T01:13:21Z</dcterms:modified>
</cp:coreProperties>
</file>